
<file path=[Content_Types].xml><?xml version="1.0" encoding="utf-8"?>
<Types xmlns="http://schemas.openxmlformats.org/package/2006/content-types"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olors1.xml" ContentType="application/vnd.ms-office.chartcolorstyle+xml"/>
  <Override PartName="/ppt/charts/colors10.xml" ContentType="application/vnd.ms-office.chartcolorstyle+xml"/>
  <Override PartName="/ppt/charts/colors11.xml" ContentType="application/vnd.ms-office.chartcolorstyle+xml"/>
  <Override PartName="/ppt/charts/colors12.xml" ContentType="application/vnd.ms-office.chartcolorstyle+xml"/>
  <Override PartName="/ppt/charts/colors13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colors5.xml" ContentType="application/vnd.ms-office.chartcolorstyle+xml"/>
  <Override PartName="/ppt/charts/colors6.xml" ContentType="application/vnd.ms-office.chartcolorstyle+xml"/>
  <Override PartName="/ppt/charts/colors7.xml" ContentType="application/vnd.ms-office.chartcolorstyle+xml"/>
  <Override PartName="/ppt/charts/colors8.xml" ContentType="application/vnd.ms-office.chartcolorstyle+xml"/>
  <Override PartName="/ppt/charts/colors9.xml" ContentType="application/vnd.ms-office.chartcolorstyle+xml"/>
  <Override PartName="/ppt/charts/style1.xml" ContentType="application/vnd.ms-office.chartstyle+xml"/>
  <Override PartName="/ppt/charts/style10.xml" ContentType="application/vnd.ms-office.chartstyle+xml"/>
  <Override PartName="/ppt/charts/style11.xml" ContentType="application/vnd.ms-office.chartstyle+xml"/>
  <Override PartName="/ppt/charts/style12.xml" ContentType="application/vnd.ms-office.chartstyle+xml"/>
  <Override PartName="/ppt/charts/style13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harts/style5.xml" ContentType="application/vnd.ms-office.chartstyle+xml"/>
  <Override PartName="/ppt/charts/style6.xml" ContentType="application/vnd.ms-office.chartstyle+xml"/>
  <Override PartName="/ppt/charts/style7.xml" ContentType="application/vnd.ms-office.chartstyle+xml"/>
  <Override PartName="/ppt/charts/style8.xml" ContentType="application/vnd.ms-office.chartstyle+xml"/>
  <Override PartName="/ppt/charts/style9.xml" ContentType="application/vnd.ms-office.chartstyle+xml"/>
  <Override PartName="/ppt/handoutMasters/handoutMaster1.xml" ContentType="application/vnd.openxmlformats-officedocument.presentationml.handoutMaster+xml"/>
  <Override PartName="/ppt/media/image10.svg" ContentType="image/svg+xml"/>
  <Override PartName="/ppt/media/image11.svg" ContentType="image/svg+xml"/>
  <Override PartName="/ppt/media/image12.svg" ContentType="image/svg+xml"/>
  <Override PartName="/ppt/media/image13.svg" ContentType="image/svg+xml"/>
  <Override PartName="/ppt/media/image15.svg" ContentType="image/svg+xml"/>
  <Override PartName="/ppt/media/image17.svg" ContentType="image/svg+xml"/>
  <Override PartName="/ppt/media/image19.svg" ContentType="image/svg+xml"/>
  <Override PartName="/ppt/media/image21.svg" ContentType="image/svg+xml"/>
  <Override PartName="/ppt/media/image22.svg" ContentType="image/svg+xml"/>
  <Override PartName="/ppt/media/image24.svg" ContentType="image/svg+xml"/>
  <Override PartName="/ppt/media/image26.svg" ContentType="image/svg+xml"/>
  <Override PartName="/ppt/media/image28.svg" ContentType="image/svg+xml"/>
  <Override PartName="/ppt/media/image30.svg" ContentType="image/svg+xml"/>
  <Override PartName="/ppt/media/image32.svg" ContentType="image/svg+xml"/>
  <Override PartName="/ppt/media/image34.svg" ContentType="image/svg+xml"/>
  <Override PartName="/ppt/media/image36.svg" ContentType="image/svg+xml"/>
  <Override PartName="/ppt/media/image38.svg" ContentType="image/svg+xml"/>
  <Override PartName="/ppt/media/image4.svg" ContentType="image/svg+xml"/>
  <Override PartName="/ppt/media/image40.svg" ContentType="image/svg+xml"/>
  <Override PartName="/ppt/media/image42.svg" ContentType="image/svg+xml"/>
  <Override PartName="/ppt/media/image44.svg" ContentType="image/svg+xml"/>
  <Override PartName="/ppt/media/image46.svg" ContentType="image/svg+xml"/>
  <Override PartName="/ppt/media/image48.svg" ContentType="image/svg+xml"/>
  <Override PartName="/ppt/media/image50.svg" ContentType="image/svg+xml"/>
  <Override PartName="/ppt/media/image52.svg" ContentType="image/svg+xml"/>
  <Override PartName="/ppt/media/image54.svg" ContentType="image/svg+xml"/>
  <Override PartName="/ppt/media/image56.svg" ContentType="image/svg+xml"/>
  <Override PartName="/ppt/media/image58.svg" ContentType="image/svg+xml"/>
  <Override PartName="/ppt/media/image6.svg" ContentType="image/svg+xml"/>
  <Override PartName="/ppt/media/image60.svg" ContentType="image/svg+xml"/>
  <Override PartName="/ppt/media/image62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68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18" userDrawn="1">
          <p15:clr>
            <a:srgbClr val="A4A3A4"/>
          </p15:clr>
        </p15:guide>
        <p15:guide id="2" pos="37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C9EA"/>
    <a:srgbClr val="ADC8EA"/>
    <a:srgbClr val="F7E8F5"/>
    <a:srgbClr val="EED2EC"/>
    <a:srgbClr val="FFE3D9"/>
    <a:srgbClr val="FFF3FB"/>
    <a:srgbClr val="FBEBF7"/>
    <a:srgbClr val="FFF2EE"/>
    <a:srgbClr val="FFE5D9"/>
    <a:srgbClr val="FFCA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418"/>
        <p:guide pos="372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19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ColorStyle" Target="colors10.xml"/><Relationship Id="rId2" Type="http://schemas.microsoft.com/office/2011/relationships/chartStyle" Target="style10.xml"/><Relationship Id="rId1" Type="http://schemas.openxmlformats.org/officeDocument/2006/relationships/package" Target="../embeddings/Workbook10.xlsx"/></Relationships>
</file>

<file path=ppt/charts/_rels/chart11.xml.rels><?xml version="1.0" encoding="UTF-8" standalone="yes"?>
<Relationships xmlns="http://schemas.openxmlformats.org/package/2006/relationships"><Relationship Id="rId3" Type="http://schemas.microsoft.com/office/2011/relationships/chartColorStyle" Target="colors11.xml"/><Relationship Id="rId2" Type="http://schemas.microsoft.com/office/2011/relationships/chartStyle" Target="style11.xml"/><Relationship Id="rId1" Type="http://schemas.openxmlformats.org/officeDocument/2006/relationships/package" Target="../embeddings/Workbook11.xlsx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ColorStyle" Target="colors12.xml"/><Relationship Id="rId2" Type="http://schemas.microsoft.com/office/2011/relationships/chartStyle" Target="style12.xml"/><Relationship Id="rId1" Type="http://schemas.openxmlformats.org/officeDocument/2006/relationships/package" Target="../embeddings/Workbook12.xlsx"/></Relationships>
</file>

<file path=ppt/charts/_rels/chart13.xml.rels><?xml version="1.0" encoding="UTF-8" standalone="yes"?>
<Relationships xmlns="http://schemas.openxmlformats.org/package/2006/relationships"><Relationship Id="rId3" Type="http://schemas.microsoft.com/office/2011/relationships/chartColorStyle" Target="colors13.xml"/><Relationship Id="rId2" Type="http://schemas.microsoft.com/office/2011/relationships/chartStyle" Target="style13.xml"/><Relationship Id="rId1" Type="http://schemas.openxmlformats.org/officeDocument/2006/relationships/package" Target="../embeddings/Workbook13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package" Target="../embeddings/Workbook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ColorStyle" Target="colors6.xml"/><Relationship Id="rId2" Type="http://schemas.microsoft.com/office/2011/relationships/chartStyle" Target="style6.xml"/><Relationship Id="rId1" Type="http://schemas.openxmlformats.org/officeDocument/2006/relationships/package" Target="../embeddings/Workbook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ColorStyle" Target="colors7.xml"/><Relationship Id="rId2" Type="http://schemas.microsoft.com/office/2011/relationships/chartStyle" Target="style7.xml"/><Relationship Id="rId1" Type="http://schemas.openxmlformats.org/officeDocument/2006/relationships/package" Target="../embeddings/Workbook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ColorStyle" Target="colors8.xml"/><Relationship Id="rId2" Type="http://schemas.microsoft.com/office/2011/relationships/chartStyle" Target="style8.xml"/><Relationship Id="rId1" Type="http://schemas.openxmlformats.org/officeDocument/2006/relationships/package" Target="../embeddings/Workbook8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ColorStyle" Target="colors9.xml"/><Relationship Id="rId2" Type="http://schemas.microsoft.com/office/2011/relationships/chartStyle" Target="style9.xml"/><Relationship Id="rId1" Type="http://schemas.openxmlformats.org/officeDocument/2006/relationships/package" Target="../embeddings/Workbook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0690448791714614"/>
          <c:y val="0.138062547673532"/>
          <c:w val="0.986191024165708"/>
          <c:h val="0.70495804729214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招标金额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c:spPr>
          </c:dPt>
          <c:dLbls>
            <c:numFmt formatCode="0.0_ 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accent4">
                        <a:lumMod val="75000"/>
                      </a:schemeClr>
                    </a:solidFill>
                    <a:latin typeface="楷体_GB2312" charset="0"/>
                    <a:ea typeface="楷体_GB2312" charset="0"/>
                    <a:cs typeface="楷体_GB2312" charset="0"/>
                    <a:sym typeface="楷体_GB2312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战客</c:v>
                </c:pt>
                <c:pt idx="1">
                  <c:v>浦东</c:v>
                </c:pt>
                <c:pt idx="2">
                  <c:v>闵行</c:v>
                </c:pt>
                <c:pt idx="3">
                  <c:v>松江</c:v>
                </c:pt>
                <c:pt idx="4">
                  <c:v>徐汇</c:v>
                </c:pt>
                <c:pt idx="5">
                  <c:v>崇明</c:v>
                </c:pt>
                <c:pt idx="6">
                  <c:v>杨浦</c:v>
                </c:pt>
                <c:pt idx="7">
                  <c:v>宝山</c:v>
                </c:pt>
                <c:pt idx="8">
                  <c:v>长宁</c:v>
                </c:pt>
                <c:pt idx="9">
                  <c:v>普陀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54.17</c:v>
                </c:pt>
                <c:pt idx="1">
                  <c:v>36.23</c:v>
                </c:pt>
                <c:pt idx="2">
                  <c:v>12.5</c:v>
                </c:pt>
                <c:pt idx="3">
                  <c:v>9.5</c:v>
                </c:pt>
                <c:pt idx="4">
                  <c:v>7.24</c:v>
                </c:pt>
                <c:pt idx="5">
                  <c:v>6.24</c:v>
                </c:pt>
                <c:pt idx="6">
                  <c:v>6.18</c:v>
                </c:pt>
                <c:pt idx="7">
                  <c:v>4.97</c:v>
                </c:pt>
                <c:pt idx="8">
                  <c:v>1.63</c:v>
                </c:pt>
                <c:pt idx="9">
                  <c:v>2.84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46"/>
        <c:overlap val="0"/>
        <c:axId val="294660200"/>
        <c:axId val="171774878"/>
      </c:barChart>
      <c:catAx>
        <c:axId val="294660200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accent4">
                    <a:lumMod val="7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171774878"/>
        <c:crosses val="autoZero"/>
        <c:auto val="1"/>
        <c:lblAlgn val="ctr"/>
        <c:lblOffset val="100"/>
        <c:noMultiLvlLbl val="0"/>
      </c:catAx>
      <c:valAx>
        <c:axId val="171774878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accent4">
                    <a:lumMod val="7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2946602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897499f7-7205-44de-8ebf-aeb4815ecfe3}"/>
      </c:ext>
    </c:extLst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 sz="900">
          <a:solidFill>
            <a:schemeClr val="accent4">
              <a:lumMod val="75000"/>
            </a:schemeClr>
          </a:solidFill>
          <a:latin typeface="楷体_GB2312" charset="0"/>
          <a:ea typeface="楷体_GB2312" charset="0"/>
          <a:cs typeface="楷体_GB2312" charset="0"/>
          <a:sym typeface="楷体_GB2312" charset="0"/>
        </a:defRPr>
      </a:pPr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080" b="1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  <a:r>
              <a:rPr lang="en-US" altLang="zh-CN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累计行业中标个数对比</a:t>
            </a:r>
            <a:endParaRPr sz="1080">
              <a:latin typeface="楷体_GB2312" charset="0"/>
              <a:ea typeface="楷体_GB2312" charset="0"/>
              <a:cs typeface="楷体_GB2312" charset="0"/>
              <a:sym typeface="楷体_GB2312" charset="0"/>
            </a:endParaRPr>
          </a:p>
        </c:rich>
      </c:tx>
      <c:layout>
        <c:manualLayout>
          <c:xMode val="edge"/>
          <c:yMode val="edge"/>
          <c:x val="0.43724983923159"/>
          <c:y val="0.0132100396301189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00163505559189012"/>
          <c:y val="0.216204315279613"/>
          <c:w val="0.9933598937583"/>
          <c:h val="0.60255394099515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电信个数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_GB2312" charset="0"/>
                    <a:ea typeface="楷体_GB2312" charset="0"/>
                    <a:cs typeface="楷体_GB2312" charset="0"/>
                    <a:sym typeface="楷体_GB2312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党政</c:v>
                </c:pt>
                <c:pt idx="1">
                  <c:v>金融</c:v>
                </c:pt>
                <c:pt idx="2">
                  <c:v>医卫</c:v>
                </c:pt>
                <c:pt idx="3">
                  <c:v>商客</c:v>
                </c:pt>
                <c:pt idx="4">
                  <c:v>交通</c:v>
                </c:pt>
                <c:pt idx="5">
                  <c:v>教育</c:v>
                </c:pt>
                <c:pt idx="6">
                  <c:v>农业文旅</c:v>
                </c:pt>
                <c:pt idx="7">
                  <c:v>工业能源</c:v>
                </c:pt>
                <c:pt idx="8">
                  <c:v>融合创新</c:v>
                </c:pt>
                <c:pt idx="9">
                  <c:v>互联网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87</c:v>
                </c:pt>
                <c:pt idx="1">
                  <c:v>14</c:v>
                </c:pt>
                <c:pt idx="2">
                  <c:v>20</c:v>
                </c:pt>
                <c:pt idx="3">
                  <c:v>10</c:v>
                </c:pt>
                <c:pt idx="4">
                  <c:v>8</c:v>
                </c:pt>
                <c:pt idx="5">
                  <c:v>8</c:v>
                </c:pt>
                <c:pt idx="6">
                  <c:v>7</c:v>
                </c:pt>
                <c:pt idx="7">
                  <c:v>3</c:v>
                </c:pt>
                <c:pt idx="8">
                  <c:v>1</c:v>
                </c:pt>
                <c:pt idx="9">
                  <c:v>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移动个数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numFmt formatCode="General" sourceLinked="1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_GB2312" charset="0"/>
                    <a:ea typeface="楷体_GB2312" charset="0"/>
                    <a:cs typeface="楷体_GB2312" charset="0"/>
                    <a:sym typeface="楷体_GB2312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党政</c:v>
                </c:pt>
                <c:pt idx="1">
                  <c:v>金融</c:v>
                </c:pt>
                <c:pt idx="2">
                  <c:v>医卫</c:v>
                </c:pt>
                <c:pt idx="3">
                  <c:v>商客</c:v>
                </c:pt>
                <c:pt idx="4">
                  <c:v>交通</c:v>
                </c:pt>
                <c:pt idx="5">
                  <c:v>教育</c:v>
                </c:pt>
                <c:pt idx="6">
                  <c:v>农业文旅</c:v>
                </c:pt>
                <c:pt idx="7">
                  <c:v>工业能源</c:v>
                </c:pt>
                <c:pt idx="8">
                  <c:v>融合创新</c:v>
                </c:pt>
                <c:pt idx="9">
                  <c:v>互联网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27</c:v>
                </c:pt>
                <c:pt idx="1">
                  <c:v>12</c:v>
                </c:pt>
                <c:pt idx="2">
                  <c:v>3</c:v>
                </c:pt>
                <c:pt idx="3">
                  <c:v>11</c:v>
                </c:pt>
                <c:pt idx="4">
                  <c:v>10</c:v>
                </c:pt>
                <c:pt idx="5">
                  <c:v>6</c:v>
                </c:pt>
                <c:pt idx="6">
                  <c:v>6</c:v>
                </c:pt>
                <c:pt idx="7">
                  <c:v>5</c:v>
                </c:pt>
                <c:pt idx="8">
                  <c:v>3</c:v>
                </c:pt>
                <c:pt idx="9">
                  <c:v>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联通个数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numFmt formatCode="General" sourceLinked="1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_GB2312" charset="0"/>
                    <a:ea typeface="楷体_GB2312" charset="0"/>
                    <a:cs typeface="楷体_GB2312" charset="0"/>
                    <a:sym typeface="楷体_GB2312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党政</c:v>
                </c:pt>
                <c:pt idx="1">
                  <c:v>金融</c:v>
                </c:pt>
                <c:pt idx="2">
                  <c:v>医卫</c:v>
                </c:pt>
                <c:pt idx="3">
                  <c:v>商客</c:v>
                </c:pt>
                <c:pt idx="4">
                  <c:v>交通</c:v>
                </c:pt>
                <c:pt idx="5">
                  <c:v>教育</c:v>
                </c:pt>
                <c:pt idx="6">
                  <c:v>农业文旅</c:v>
                </c:pt>
                <c:pt idx="7">
                  <c:v>工业能源</c:v>
                </c:pt>
                <c:pt idx="8">
                  <c:v>融合创新</c:v>
                </c:pt>
                <c:pt idx="9">
                  <c:v>互联网</c:v>
                </c:pt>
              </c:strCache>
            </c:strRef>
          </c:cat>
          <c:val>
            <c:numRef>
              <c:f>Sheet1!$D$2:$D$11</c:f>
              <c:numCache>
                <c:formatCode>General</c:formatCode>
                <c:ptCount val="10"/>
                <c:pt idx="0">
                  <c:v>41</c:v>
                </c:pt>
                <c:pt idx="1">
                  <c:v>9</c:v>
                </c:pt>
                <c:pt idx="2">
                  <c:v>9</c:v>
                </c:pt>
                <c:pt idx="3">
                  <c:v>5</c:v>
                </c:pt>
                <c:pt idx="4">
                  <c:v>3</c:v>
                </c:pt>
                <c:pt idx="5">
                  <c:v>7</c:v>
                </c:pt>
                <c:pt idx="6">
                  <c:v>5</c:v>
                </c:pt>
                <c:pt idx="7">
                  <c:v>7</c:v>
                </c:pt>
                <c:pt idx="8">
                  <c:v>4</c:v>
                </c:pt>
                <c:pt idx="9">
                  <c:v>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4872510"/>
        <c:axId val="954876068"/>
      </c:barChart>
      <c:catAx>
        <c:axId val="34872510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954876068"/>
        <c:crosses val="autoZero"/>
        <c:auto val="1"/>
        <c:lblAlgn val="ctr"/>
        <c:lblOffset val="100"/>
        <c:noMultiLvlLbl val="0"/>
      </c:catAx>
      <c:valAx>
        <c:axId val="9548760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3487251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839001526051886"/>
          <c:y val="0.115949631153639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楷体_GB2312" charset="0"/>
              <a:ea typeface="楷体_GB2312" charset="0"/>
              <a:cs typeface="楷体_GB2312" charset="0"/>
              <a:sym typeface="楷体_GB2312" charset="0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6e65622b-d0b1-419f-b307-22f2b6d30460}"/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lang="zh-CN" sz="900">
          <a:latin typeface="楷体_GB2312" charset="0"/>
          <a:ea typeface="楷体_GB2312" charset="0"/>
          <a:cs typeface="楷体_GB2312" charset="0"/>
          <a:sym typeface="楷体_GB2312" charset="0"/>
        </a:defRPr>
      </a:pPr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080" b="1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  <a:r>
              <a:rPr lang="en-US" altLang="zh-CN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累计行业中标</a:t>
            </a:r>
            <a:r>
              <a:rPr altLang="en-US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金额</a:t>
            </a:r>
            <a:r>
              <a:rPr lang="en-US" altLang="zh-CN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对比</a:t>
            </a:r>
            <a:endParaRPr sz="1080">
              <a:latin typeface="楷体_GB2312" charset="0"/>
              <a:ea typeface="楷体_GB2312" charset="0"/>
              <a:cs typeface="楷体_GB2312" charset="0"/>
              <a:sym typeface="楷体_GB2312" charset="0"/>
            </a:endParaRPr>
          </a:p>
        </c:rich>
      </c:tx>
      <c:layout>
        <c:manualLayout>
          <c:xMode val="edge"/>
          <c:yMode val="edge"/>
          <c:x val="0.436209637697644"/>
          <c:y val="0.0122850122850123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00332005312084993"/>
          <c:y val="0.216204315279613"/>
          <c:w val="0.9933598937583"/>
          <c:h val="0.60255394099515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电信金额（万元）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</c:dPt>
          <c:dLbls>
            <c:numFmt formatCode="0_ 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_GB2312" charset="0"/>
                    <a:ea typeface="楷体_GB2312" charset="0"/>
                    <a:cs typeface="楷体_GB2312" charset="0"/>
                    <a:sym typeface="楷体_GB2312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党政</c:v>
                </c:pt>
                <c:pt idx="1">
                  <c:v>金融</c:v>
                </c:pt>
                <c:pt idx="2">
                  <c:v>医卫</c:v>
                </c:pt>
                <c:pt idx="3">
                  <c:v>商客</c:v>
                </c:pt>
                <c:pt idx="4">
                  <c:v>交通</c:v>
                </c:pt>
                <c:pt idx="5">
                  <c:v>教育</c:v>
                </c:pt>
                <c:pt idx="6">
                  <c:v>农业文旅</c:v>
                </c:pt>
                <c:pt idx="7">
                  <c:v>工业能源</c:v>
                </c:pt>
                <c:pt idx="8">
                  <c:v>融合创新</c:v>
                </c:pt>
                <c:pt idx="9">
                  <c:v>互联网</c:v>
                </c:pt>
              </c:strCache>
            </c:strRef>
          </c:cat>
          <c:val>
            <c:numRef>
              <c:f>Sheet1!$B$2:$B$11</c:f>
              <c:numCache>
                <c:formatCode>0_ </c:formatCode>
                <c:ptCount val="10"/>
                <c:pt idx="0">
                  <c:v>63175</c:v>
                </c:pt>
                <c:pt idx="1">
                  <c:v>3649</c:v>
                </c:pt>
                <c:pt idx="2">
                  <c:v>17432</c:v>
                </c:pt>
                <c:pt idx="3">
                  <c:v>29482</c:v>
                </c:pt>
                <c:pt idx="4">
                  <c:v>1430</c:v>
                </c:pt>
                <c:pt idx="5">
                  <c:v>6954</c:v>
                </c:pt>
                <c:pt idx="6">
                  <c:v>1106</c:v>
                </c:pt>
                <c:pt idx="7">
                  <c:v>3805</c:v>
                </c:pt>
                <c:pt idx="8">
                  <c:v>288</c:v>
                </c:pt>
                <c:pt idx="9">
                  <c:v>78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移动金额（万元）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numFmt formatCode="0_ 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_GB2312" charset="0"/>
                    <a:ea typeface="楷体_GB2312" charset="0"/>
                    <a:cs typeface="楷体_GB2312" charset="0"/>
                    <a:sym typeface="楷体_GB2312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党政</c:v>
                </c:pt>
                <c:pt idx="1">
                  <c:v>金融</c:v>
                </c:pt>
                <c:pt idx="2">
                  <c:v>医卫</c:v>
                </c:pt>
                <c:pt idx="3">
                  <c:v>商客</c:v>
                </c:pt>
                <c:pt idx="4">
                  <c:v>交通</c:v>
                </c:pt>
                <c:pt idx="5">
                  <c:v>教育</c:v>
                </c:pt>
                <c:pt idx="6">
                  <c:v>农业文旅</c:v>
                </c:pt>
                <c:pt idx="7">
                  <c:v>工业能源</c:v>
                </c:pt>
                <c:pt idx="8">
                  <c:v>融合创新</c:v>
                </c:pt>
                <c:pt idx="9">
                  <c:v>互联网</c:v>
                </c:pt>
              </c:strCache>
            </c:strRef>
          </c:cat>
          <c:val>
            <c:numRef>
              <c:f>Sheet1!$C$2:$C$11</c:f>
              <c:numCache>
                <c:formatCode>0_ </c:formatCode>
                <c:ptCount val="10"/>
                <c:pt idx="0">
                  <c:v>27865</c:v>
                </c:pt>
                <c:pt idx="1">
                  <c:v>6770</c:v>
                </c:pt>
                <c:pt idx="2">
                  <c:v>625</c:v>
                </c:pt>
                <c:pt idx="3">
                  <c:v>24586</c:v>
                </c:pt>
                <c:pt idx="4">
                  <c:v>3665</c:v>
                </c:pt>
                <c:pt idx="5">
                  <c:v>1228</c:v>
                </c:pt>
                <c:pt idx="6">
                  <c:v>599</c:v>
                </c:pt>
                <c:pt idx="7">
                  <c:v>3064</c:v>
                </c:pt>
                <c:pt idx="8">
                  <c:v>370</c:v>
                </c:pt>
                <c:pt idx="9">
                  <c:v>167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联通金额（万元）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numFmt formatCode="0_ 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_GB2312" charset="0"/>
                    <a:ea typeface="楷体_GB2312" charset="0"/>
                    <a:cs typeface="楷体_GB2312" charset="0"/>
                    <a:sym typeface="楷体_GB2312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党政</c:v>
                </c:pt>
                <c:pt idx="1">
                  <c:v>金融</c:v>
                </c:pt>
                <c:pt idx="2">
                  <c:v>医卫</c:v>
                </c:pt>
                <c:pt idx="3">
                  <c:v>商客</c:v>
                </c:pt>
                <c:pt idx="4">
                  <c:v>交通</c:v>
                </c:pt>
                <c:pt idx="5">
                  <c:v>教育</c:v>
                </c:pt>
                <c:pt idx="6">
                  <c:v>农业文旅</c:v>
                </c:pt>
                <c:pt idx="7">
                  <c:v>工业能源</c:v>
                </c:pt>
                <c:pt idx="8">
                  <c:v>融合创新</c:v>
                </c:pt>
                <c:pt idx="9">
                  <c:v>互联网</c:v>
                </c:pt>
              </c:strCache>
            </c:strRef>
          </c:cat>
          <c:val>
            <c:numRef>
              <c:f>Sheet1!$D$2:$D$11</c:f>
              <c:numCache>
                <c:formatCode>0_ </c:formatCode>
                <c:ptCount val="10"/>
                <c:pt idx="0">
                  <c:v>30356</c:v>
                </c:pt>
                <c:pt idx="1">
                  <c:v>2180</c:v>
                </c:pt>
                <c:pt idx="2">
                  <c:v>843</c:v>
                </c:pt>
                <c:pt idx="3">
                  <c:v>927</c:v>
                </c:pt>
                <c:pt idx="4">
                  <c:v>937</c:v>
                </c:pt>
                <c:pt idx="5">
                  <c:v>448</c:v>
                </c:pt>
                <c:pt idx="6">
                  <c:v>1677</c:v>
                </c:pt>
                <c:pt idx="7">
                  <c:v>1320</c:v>
                </c:pt>
                <c:pt idx="8">
                  <c:v>970</c:v>
                </c:pt>
                <c:pt idx="9">
                  <c:v>56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4872510"/>
        <c:axId val="954876068"/>
      </c:barChart>
      <c:catAx>
        <c:axId val="34872510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954876068"/>
        <c:crosses val="autoZero"/>
        <c:auto val="1"/>
        <c:lblAlgn val="ctr"/>
        <c:lblOffset val="100"/>
        <c:noMultiLvlLbl val="0"/>
      </c:catAx>
      <c:valAx>
        <c:axId val="954876068"/>
        <c:scaling>
          <c:orientation val="minMax"/>
        </c:scaling>
        <c:delete val="0"/>
        <c:axPos val="l"/>
        <c:numFmt formatCode="0_ 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3487251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721292713499373"/>
          <c:y val="0.119530190216365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楷体_GB2312" charset="0"/>
              <a:ea typeface="楷体_GB2312" charset="0"/>
              <a:cs typeface="楷体_GB2312" charset="0"/>
              <a:sym typeface="楷体_GB2312" charset="0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6e65622b-d0b1-419f-b307-22f2b6d30460}"/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lang="zh-CN" sz="900">
          <a:latin typeface="楷体_GB2312" charset="0"/>
          <a:ea typeface="楷体_GB2312" charset="0"/>
          <a:cs typeface="楷体_GB2312" charset="0"/>
          <a:sym typeface="楷体_GB2312" charset="0"/>
        </a:defRPr>
      </a:pPr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080" b="1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  <a:r>
              <a:rPr lang="en-US" altLang="zh-CN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累计区域中标个数对比</a:t>
            </a:r>
            <a:endParaRPr sz="1080">
              <a:latin typeface="楷体_GB2312" charset="0"/>
              <a:ea typeface="楷体_GB2312" charset="0"/>
              <a:cs typeface="楷体_GB2312" charset="0"/>
              <a:sym typeface="楷体_GB2312" charset="0"/>
            </a:endParaRPr>
          </a:p>
        </c:rich>
      </c:tx>
      <c:layout>
        <c:manualLayout>
          <c:xMode val="edge"/>
          <c:yMode val="edge"/>
          <c:x val="0.434572520182061"/>
          <c:y val="0.0118764845605701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00164609053497942"/>
          <c:y val="0.234362628661916"/>
          <c:w val="0.996707818930041"/>
          <c:h val="0.60269200316706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电信个数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_GB2312" charset="0"/>
                    <a:ea typeface="楷体_GB2312" charset="0"/>
                    <a:cs typeface="楷体_GB2312" charset="0"/>
                    <a:sym typeface="楷体_GB2312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Sheet1!$A$2:$A$15</c:f>
              <c:strCache>
                <c:ptCount val="14"/>
                <c:pt idx="0">
                  <c:v>战客</c:v>
                </c:pt>
                <c:pt idx="1">
                  <c:v>松江</c:v>
                </c:pt>
                <c:pt idx="2">
                  <c:v>浦东</c:v>
                </c:pt>
                <c:pt idx="3">
                  <c:v>闵行</c:v>
                </c:pt>
                <c:pt idx="4">
                  <c:v>其他</c:v>
                </c:pt>
                <c:pt idx="5">
                  <c:v>南区</c:v>
                </c:pt>
                <c:pt idx="6">
                  <c:v>青浦</c:v>
                </c:pt>
                <c:pt idx="7">
                  <c:v>西区</c:v>
                </c:pt>
                <c:pt idx="8">
                  <c:v>北区</c:v>
                </c:pt>
                <c:pt idx="9">
                  <c:v>嘉定</c:v>
                </c:pt>
                <c:pt idx="10">
                  <c:v>奉贤</c:v>
                </c:pt>
                <c:pt idx="11">
                  <c:v>崇明</c:v>
                </c:pt>
                <c:pt idx="12">
                  <c:v>宝山</c:v>
                </c:pt>
                <c:pt idx="13">
                  <c:v>金山</c:v>
                </c:pt>
              </c:strCache>
            </c:strRef>
          </c:cat>
          <c:val>
            <c:numRef>
              <c:f>Sheet1!$B$2:$B$15</c:f>
              <c:numCache>
                <c:formatCode>General</c:formatCode>
                <c:ptCount val="14"/>
                <c:pt idx="0">
                  <c:v>56</c:v>
                </c:pt>
                <c:pt idx="1">
                  <c:v>16</c:v>
                </c:pt>
                <c:pt idx="2">
                  <c:v>7</c:v>
                </c:pt>
                <c:pt idx="3">
                  <c:v>18</c:v>
                </c:pt>
                <c:pt idx="4">
                  <c:v>9</c:v>
                </c:pt>
                <c:pt idx="5">
                  <c:v>9</c:v>
                </c:pt>
                <c:pt idx="6">
                  <c:v>7</c:v>
                </c:pt>
                <c:pt idx="7">
                  <c:v>11</c:v>
                </c:pt>
                <c:pt idx="8">
                  <c:v>7</c:v>
                </c:pt>
                <c:pt idx="9">
                  <c:v>9</c:v>
                </c:pt>
                <c:pt idx="10">
                  <c:v>5</c:v>
                </c:pt>
                <c:pt idx="11">
                  <c:v>4</c:v>
                </c:pt>
                <c:pt idx="12">
                  <c:v>2</c:v>
                </c:pt>
                <c:pt idx="13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移动个数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numFmt formatCode="General" sourceLinked="1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_GB2312" charset="0"/>
                    <a:ea typeface="楷体_GB2312" charset="0"/>
                    <a:cs typeface="楷体_GB2312" charset="0"/>
                    <a:sym typeface="楷体_GB2312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Sheet1!$A$2:$A$15</c:f>
              <c:strCache>
                <c:ptCount val="14"/>
                <c:pt idx="0">
                  <c:v>战客</c:v>
                </c:pt>
                <c:pt idx="1">
                  <c:v>松江</c:v>
                </c:pt>
                <c:pt idx="2">
                  <c:v>浦东</c:v>
                </c:pt>
                <c:pt idx="3">
                  <c:v>闵行</c:v>
                </c:pt>
                <c:pt idx="4">
                  <c:v>其他</c:v>
                </c:pt>
                <c:pt idx="5">
                  <c:v>南区</c:v>
                </c:pt>
                <c:pt idx="6">
                  <c:v>青浦</c:v>
                </c:pt>
                <c:pt idx="7">
                  <c:v>西区</c:v>
                </c:pt>
                <c:pt idx="8">
                  <c:v>北区</c:v>
                </c:pt>
                <c:pt idx="9">
                  <c:v>嘉定</c:v>
                </c:pt>
                <c:pt idx="10">
                  <c:v>奉贤</c:v>
                </c:pt>
                <c:pt idx="11">
                  <c:v>崇明</c:v>
                </c:pt>
                <c:pt idx="12">
                  <c:v>宝山</c:v>
                </c:pt>
                <c:pt idx="13">
                  <c:v>金山</c:v>
                </c:pt>
              </c:strCache>
            </c:strRef>
          </c:cat>
          <c:val>
            <c:numRef>
              <c:f>Sheet1!$C$2:$C$15</c:f>
              <c:numCache>
                <c:formatCode>General</c:formatCode>
                <c:ptCount val="14"/>
                <c:pt idx="0">
                  <c:v>13</c:v>
                </c:pt>
                <c:pt idx="1">
                  <c:v>10</c:v>
                </c:pt>
                <c:pt idx="2">
                  <c:v>16</c:v>
                </c:pt>
                <c:pt idx="3">
                  <c:v>4</c:v>
                </c:pt>
                <c:pt idx="4">
                  <c:v>9</c:v>
                </c:pt>
                <c:pt idx="5">
                  <c:v>4</c:v>
                </c:pt>
                <c:pt idx="6">
                  <c:v>7</c:v>
                </c:pt>
                <c:pt idx="7">
                  <c:v>1</c:v>
                </c:pt>
                <c:pt idx="8">
                  <c:v>4</c:v>
                </c:pt>
                <c:pt idx="9">
                  <c:v>2</c:v>
                </c:pt>
                <c:pt idx="10">
                  <c:v>2</c:v>
                </c:pt>
                <c:pt idx="11">
                  <c:v>5</c:v>
                </c:pt>
                <c:pt idx="12">
                  <c:v>6</c:v>
                </c:pt>
                <c:pt idx="13">
                  <c:v>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联通个数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numFmt formatCode="General" sourceLinked="1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_GB2312" charset="0"/>
                    <a:ea typeface="楷体_GB2312" charset="0"/>
                    <a:cs typeface="楷体_GB2312" charset="0"/>
                    <a:sym typeface="楷体_GB2312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Sheet1!$A$2:$A$15</c:f>
              <c:strCache>
                <c:ptCount val="14"/>
                <c:pt idx="0">
                  <c:v>战客</c:v>
                </c:pt>
                <c:pt idx="1">
                  <c:v>松江</c:v>
                </c:pt>
                <c:pt idx="2">
                  <c:v>浦东</c:v>
                </c:pt>
                <c:pt idx="3">
                  <c:v>闵行</c:v>
                </c:pt>
                <c:pt idx="4">
                  <c:v>其他</c:v>
                </c:pt>
                <c:pt idx="5">
                  <c:v>南区</c:v>
                </c:pt>
                <c:pt idx="6">
                  <c:v>青浦</c:v>
                </c:pt>
                <c:pt idx="7">
                  <c:v>西区</c:v>
                </c:pt>
                <c:pt idx="8">
                  <c:v>北区</c:v>
                </c:pt>
                <c:pt idx="9">
                  <c:v>嘉定</c:v>
                </c:pt>
                <c:pt idx="10">
                  <c:v>奉贤</c:v>
                </c:pt>
                <c:pt idx="11">
                  <c:v>崇明</c:v>
                </c:pt>
                <c:pt idx="12">
                  <c:v>宝山</c:v>
                </c:pt>
                <c:pt idx="13">
                  <c:v>金山</c:v>
                </c:pt>
              </c:strCache>
            </c:strRef>
          </c:cat>
          <c:val>
            <c:numRef>
              <c:f>Sheet1!$D$2:$D$15</c:f>
              <c:numCache>
                <c:formatCode>General</c:formatCode>
                <c:ptCount val="14"/>
                <c:pt idx="0">
                  <c:v>29</c:v>
                </c:pt>
                <c:pt idx="1">
                  <c:v>5</c:v>
                </c:pt>
                <c:pt idx="2">
                  <c:v>8</c:v>
                </c:pt>
                <c:pt idx="3">
                  <c:v>6</c:v>
                </c:pt>
                <c:pt idx="4">
                  <c:v>10</c:v>
                </c:pt>
                <c:pt idx="5">
                  <c:v>6</c:v>
                </c:pt>
                <c:pt idx="6">
                  <c:v>7</c:v>
                </c:pt>
                <c:pt idx="7">
                  <c:v>4</c:v>
                </c:pt>
                <c:pt idx="8">
                  <c:v>3</c:v>
                </c:pt>
                <c:pt idx="9">
                  <c:v>2</c:v>
                </c:pt>
                <c:pt idx="10">
                  <c:v>5</c:v>
                </c:pt>
                <c:pt idx="11">
                  <c:v>3</c:v>
                </c:pt>
                <c:pt idx="12">
                  <c:v>2</c:v>
                </c:pt>
                <c:pt idx="13">
                  <c:v>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4872510"/>
        <c:axId val="954876068"/>
      </c:barChart>
      <c:catAx>
        <c:axId val="34872510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954876068"/>
        <c:crosses val="autoZero"/>
        <c:auto val="1"/>
        <c:lblAlgn val="ctr"/>
        <c:lblOffset val="100"/>
        <c:noMultiLvlLbl val="0"/>
      </c:catAx>
      <c:valAx>
        <c:axId val="9548760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3487251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837914951989026"/>
          <c:y val="0.150744436250644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楷体_GB2312" charset="0"/>
              <a:ea typeface="楷体_GB2312" charset="0"/>
              <a:cs typeface="楷体_GB2312" charset="0"/>
              <a:sym typeface="楷体_GB2312" charset="0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6e65622b-d0b1-419f-b307-22f2b6d30460}"/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lang="zh-CN" sz="900">
          <a:latin typeface="楷体_GB2312" charset="0"/>
          <a:ea typeface="楷体_GB2312" charset="0"/>
          <a:cs typeface="楷体_GB2312" charset="0"/>
          <a:sym typeface="楷体_GB2312" charset="0"/>
        </a:defRPr>
      </a:pPr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080" b="1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  <a:r>
              <a:rPr lang="en-US" altLang="zh-CN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累计区域中标</a:t>
            </a:r>
            <a:r>
              <a:rPr altLang="en-US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金额</a:t>
            </a:r>
            <a:r>
              <a:rPr lang="en-US" altLang="zh-CN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对比</a:t>
            </a:r>
            <a:endParaRPr sz="1080">
              <a:latin typeface="楷体_GB2312" charset="0"/>
              <a:ea typeface="楷体_GB2312" charset="0"/>
              <a:cs typeface="楷体_GB2312" charset="0"/>
              <a:sym typeface="楷体_GB2312" charset="0"/>
            </a:endParaRPr>
          </a:p>
        </c:rich>
      </c:tx>
      <c:layout>
        <c:manualLayout>
          <c:xMode val="edge"/>
          <c:yMode val="edge"/>
          <c:x val="0.437700092198522"/>
          <c:y val="0.0118764845605701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00164609053497942"/>
          <c:y val="0.220902612826603"/>
          <c:w val="0.996707818930041"/>
          <c:h val="0.60269200316706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电信金额（万元）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</c:dPt>
          <c:dLbls>
            <c:numFmt formatCode="0_ 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_GB2312" charset="0"/>
                    <a:ea typeface="楷体_GB2312" charset="0"/>
                    <a:cs typeface="楷体_GB2312" charset="0"/>
                    <a:sym typeface="楷体_GB2312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Sheet1!$A$2:$A$15</c:f>
              <c:strCache>
                <c:ptCount val="14"/>
                <c:pt idx="0">
                  <c:v>战客</c:v>
                </c:pt>
                <c:pt idx="1">
                  <c:v>松江</c:v>
                </c:pt>
                <c:pt idx="2">
                  <c:v>浦东</c:v>
                </c:pt>
                <c:pt idx="3">
                  <c:v>闵行</c:v>
                </c:pt>
                <c:pt idx="4">
                  <c:v>其他</c:v>
                </c:pt>
                <c:pt idx="5">
                  <c:v>南区</c:v>
                </c:pt>
                <c:pt idx="6">
                  <c:v>青浦</c:v>
                </c:pt>
                <c:pt idx="7">
                  <c:v>西区</c:v>
                </c:pt>
                <c:pt idx="8">
                  <c:v>北区</c:v>
                </c:pt>
                <c:pt idx="9">
                  <c:v>嘉定</c:v>
                </c:pt>
                <c:pt idx="10">
                  <c:v>奉贤</c:v>
                </c:pt>
                <c:pt idx="11">
                  <c:v>崇明</c:v>
                </c:pt>
                <c:pt idx="12">
                  <c:v>宝山</c:v>
                </c:pt>
                <c:pt idx="13">
                  <c:v>金山</c:v>
                </c:pt>
              </c:strCache>
            </c:strRef>
          </c:cat>
          <c:val>
            <c:numRef>
              <c:f>Sheet1!$B$2:$B$15</c:f>
              <c:numCache>
                <c:formatCode>General</c:formatCode>
                <c:ptCount val="14"/>
                <c:pt idx="0">
                  <c:v>92157</c:v>
                </c:pt>
                <c:pt idx="1">
                  <c:v>1974</c:v>
                </c:pt>
                <c:pt idx="2">
                  <c:v>1824</c:v>
                </c:pt>
                <c:pt idx="3">
                  <c:v>5528</c:v>
                </c:pt>
                <c:pt idx="4">
                  <c:v>1411</c:v>
                </c:pt>
                <c:pt idx="5">
                  <c:v>5589</c:v>
                </c:pt>
                <c:pt idx="6">
                  <c:v>2277</c:v>
                </c:pt>
                <c:pt idx="7">
                  <c:v>2175</c:v>
                </c:pt>
                <c:pt idx="8">
                  <c:v>4557</c:v>
                </c:pt>
                <c:pt idx="9">
                  <c:v>5972</c:v>
                </c:pt>
                <c:pt idx="10">
                  <c:v>611</c:v>
                </c:pt>
                <c:pt idx="11">
                  <c:v>1809</c:v>
                </c:pt>
                <c:pt idx="12">
                  <c:v>1516</c:v>
                </c:pt>
                <c:pt idx="13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移动金额（万元）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numFmt formatCode="0_ 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_GB2312" charset="0"/>
                    <a:ea typeface="楷体_GB2312" charset="0"/>
                    <a:cs typeface="楷体_GB2312" charset="0"/>
                    <a:sym typeface="楷体_GB2312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Sheet1!$A$2:$A$15</c:f>
              <c:strCache>
                <c:ptCount val="14"/>
                <c:pt idx="0">
                  <c:v>战客</c:v>
                </c:pt>
                <c:pt idx="1">
                  <c:v>松江</c:v>
                </c:pt>
                <c:pt idx="2">
                  <c:v>浦东</c:v>
                </c:pt>
                <c:pt idx="3">
                  <c:v>闵行</c:v>
                </c:pt>
                <c:pt idx="4">
                  <c:v>其他</c:v>
                </c:pt>
                <c:pt idx="5">
                  <c:v>南区</c:v>
                </c:pt>
                <c:pt idx="6">
                  <c:v>青浦</c:v>
                </c:pt>
                <c:pt idx="7">
                  <c:v>西区</c:v>
                </c:pt>
                <c:pt idx="8">
                  <c:v>北区</c:v>
                </c:pt>
                <c:pt idx="9">
                  <c:v>嘉定</c:v>
                </c:pt>
                <c:pt idx="10">
                  <c:v>奉贤</c:v>
                </c:pt>
                <c:pt idx="11">
                  <c:v>崇明</c:v>
                </c:pt>
                <c:pt idx="12">
                  <c:v>宝山</c:v>
                </c:pt>
                <c:pt idx="13">
                  <c:v>金山</c:v>
                </c:pt>
              </c:strCache>
            </c:strRef>
          </c:cat>
          <c:val>
            <c:numRef>
              <c:f>Sheet1!$C$2:$C$15</c:f>
              <c:numCache>
                <c:formatCode>General</c:formatCode>
                <c:ptCount val="14"/>
                <c:pt idx="0">
                  <c:v>29216</c:v>
                </c:pt>
                <c:pt idx="1">
                  <c:v>3044</c:v>
                </c:pt>
                <c:pt idx="2">
                  <c:v>23065</c:v>
                </c:pt>
                <c:pt idx="3">
                  <c:v>591</c:v>
                </c:pt>
                <c:pt idx="4">
                  <c:v>3803</c:v>
                </c:pt>
                <c:pt idx="5">
                  <c:v>344</c:v>
                </c:pt>
                <c:pt idx="6">
                  <c:v>1530</c:v>
                </c:pt>
                <c:pt idx="7">
                  <c:v>157</c:v>
                </c:pt>
                <c:pt idx="8">
                  <c:v>2054</c:v>
                </c:pt>
                <c:pt idx="9">
                  <c:v>338</c:v>
                </c:pt>
                <c:pt idx="10">
                  <c:v>138</c:v>
                </c:pt>
                <c:pt idx="11">
                  <c:v>525</c:v>
                </c:pt>
                <c:pt idx="12">
                  <c:v>1359</c:v>
                </c:pt>
                <c:pt idx="13">
                  <c:v>2774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联通金额（万元）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numFmt formatCode="0_ 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_GB2312" charset="0"/>
                    <a:ea typeface="楷体_GB2312" charset="0"/>
                    <a:cs typeface="楷体_GB2312" charset="0"/>
                    <a:sym typeface="楷体_GB2312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Sheet1!$A$2:$A$15</c:f>
              <c:strCache>
                <c:ptCount val="14"/>
                <c:pt idx="0">
                  <c:v>战客</c:v>
                </c:pt>
                <c:pt idx="1">
                  <c:v>松江</c:v>
                </c:pt>
                <c:pt idx="2">
                  <c:v>浦东</c:v>
                </c:pt>
                <c:pt idx="3">
                  <c:v>闵行</c:v>
                </c:pt>
                <c:pt idx="4">
                  <c:v>其他</c:v>
                </c:pt>
                <c:pt idx="5">
                  <c:v>南区</c:v>
                </c:pt>
                <c:pt idx="6">
                  <c:v>青浦</c:v>
                </c:pt>
                <c:pt idx="7">
                  <c:v>西区</c:v>
                </c:pt>
                <c:pt idx="8">
                  <c:v>北区</c:v>
                </c:pt>
                <c:pt idx="9">
                  <c:v>嘉定</c:v>
                </c:pt>
                <c:pt idx="10">
                  <c:v>奉贤</c:v>
                </c:pt>
                <c:pt idx="11">
                  <c:v>崇明</c:v>
                </c:pt>
                <c:pt idx="12">
                  <c:v>宝山</c:v>
                </c:pt>
                <c:pt idx="13">
                  <c:v>金山</c:v>
                </c:pt>
              </c:strCache>
            </c:strRef>
          </c:cat>
          <c:val>
            <c:numRef>
              <c:f>Sheet1!$D$2:$D$15</c:f>
              <c:numCache>
                <c:formatCode>General</c:formatCode>
                <c:ptCount val="14"/>
                <c:pt idx="0">
                  <c:v>23472</c:v>
                </c:pt>
                <c:pt idx="1">
                  <c:v>1349</c:v>
                </c:pt>
                <c:pt idx="2">
                  <c:v>933</c:v>
                </c:pt>
                <c:pt idx="3">
                  <c:v>1744</c:v>
                </c:pt>
                <c:pt idx="4">
                  <c:v>2105</c:v>
                </c:pt>
                <c:pt idx="5">
                  <c:v>810</c:v>
                </c:pt>
                <c:pt idx="6">
                  <c:v>996</c:v>
                </c:pt>
                <c:pt idx="7">
                  <c:v>910</c:v>
                </c:pt>
                <c:pt idx="8">
                  <c:v>773</c:v>
                </c:pt>
                <c:pt idx="9">
                  <c:v>307</c:v>
                </c:pt>
                <c:pt idx="10">
                  <c:v>4732</c:v>
                </c:pt>
                <c:pt idx="11">
                  <c:v>642</c:v>
                </c:pt>
                <c:pt idx="12">
                  <c:v>180</c:v>
                </c:pt>
                <c:pt idx="13">
                  <c:v>765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4872510"/>
        <c:axId val="954876068"/>
      </c:barChart>
      <c:catAx>
        <c:axId val="34872510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954876068"/>
        <c:crosses val="autoZero"/>
        <c:auto val="1"/>
        <c:lblAlgn val="ctr"/>
        <c:lblOffset val="100"/>
        <c:noMultiLvlLbl val="0"/>
      </c:catAx>
      <c:valAx>
        <c:axId val="9548760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3487251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719396433470508"/>
          <c:y val="0.151140319069329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楷体_GB2312" charset="0"/>
              <a:ea typeface="楷体_GB2312" charset="0"/>
              <a:cs typeface="楷体_GB2312" charset="0"/>
              <a:sym typeface="楷体_GB2312" charset="0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6e65622b-d0b1-419f-b307-22f2b6d30460}"/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lang="zh-CN" sz="900">
          <a:latin typeface="楷体_GB2312" charset="0"/>
          <a:ea typeface="楷体_GB2312" charset="0"/>
          <a:cs typeface="楷体_GB2312" charset="0"/>
          <a:sym typeface="楷体_GB2312" charset="0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000" b="1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  <a:r>
              <a:rPr lang="en-US" altLang="zh-CN" sz="100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累计行业招标金额与次数分布（2026年1-4月）</a:t>
            </a:r>
            <a:endParaRPr sz="1000">
              <a:latin typeface="楷体_GB2312" charset="0"/>
              <a:ea typeface="楷体_GB2312" charset="0"/>
              <a:cs typeface="楷体_GB2312" charset="0"/>
              <a:sym typeface="楷体_GB2312" charset="0"/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0671176612708384"/>
          <c:y val="0.181767955801105"/>
          <c:w val="0.872167190142546"/>
          <c:h val="0.73977900552486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个数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_GB2312" charset="0"/>
                    <a:ea typeface="楷体_GB2312" charset="0"/>
                    <a:cs typeface="楷体_GB2312" charset="0"/>
                    <a:sym typeface="楷体_GB2312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党政</c:v>
                </c:pt>
                <c:pt idx="1">
                  <c:v>金融</c:v>
                </c:pt>
                <c:pt idx="2">
                  <c:v>工业能源</c:v>
                </c:pt>
                <c:pt idx="3">
                  <c:v>交通</c:v>
                </c:pt>
                <c:pt idx="4">
                  <c:v>教育</c:v>
                </c:pt>
                <c:pt idx="5">
                  <c:v>医卫</c:v>
                </c:pt>
                <c:pt idx="6">
                  <c:v>融合创新</c:v>
                </c:pt>
                <c:pt idx="7">
                  <c:v>农业文旅</c:v>
                </c:pt>
                <c:pt idx="8">
                  <c:v>商客</c:v>
                </c:pt>
                <c:pt idx="9">
                  <c:v>互联网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891</c:v>
                </c:pt>
                <c:pt idx="1">
                  <c:v>697</c:v>
                </c:pt>
                <c:pt idx="2">
                  <c:v>505</c:v>
                </c:pt>
                <c:pt idx="3">
                  <c:v>310</c:v>
                </c:pt>
                <c:pt idx="4">
                  <c:v>265</c:v>
                </c:pt>
                <c:pt idx="5">
                  <c:v>265</c:v>
                </c:pt>
                <c:pt idx="6">
                  <c:v>248</c:v>
                </c:pt>
                <c:pt idx="7">
                  <c:v>225</c:v>
                </c:pt>
                <c:pt idx="8">
                  <c:v>195</c:v>
                </c:pt>
                <c:pt idx="9">
                  <c:v>111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0"/>
        <c:axId val="649198373"/>
        <c:axId val="336572637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金额（亿元）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_GB2312" charset="0"/>
                    <a:ea typeface="楷体_GB2312" charset="0"/>
                    <a:cs typeface="楷体_GB2312" charset="0"/>
                    <a:sym typeface="楷体_GB2312" charset="0"/>
                  </a:defRPr>
                </a:pPr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党政</c:v>
                </c:pt>
                <c:pt idx="1">
                  <c:v>金融</c:v>
                </c:pt>
                <c:pt idx="2">
                  <c:v>工业能源</c:v>
                </c:pt>
                <c:pt idx="3">
                  <c:v>交通</c:v>
                </c:pt>
                <c:pt idx="4">
                  <c:v>教育</c:v>
                </c:pt>
                <c:pt idx="5">
                  <c:v>医卫</c:v>
                </c:pt>
                <c:pt idx="6">
                  <c:v>融合创新</c:v>
                </c:pt>
                <c:pt idx="7">
                  <c:v>农业文旅</c:v>
                </c:pt>
                <c:pt idx="8">
                  <c:v>商客</c:v>
                </c:pt>
                <c:pt idx="9">
                  <c:v>互联网</c:v>
                </c:pt>
              </c:strCache>
            </c:strRef>
          </c:cat>
          <c:val>
            <c:numRef>
              <c:f>Sheet1!$C$2:$C$11</c:f>
              <c:numCache>
                <c:formatCode>0.00_ </c:formatCode>
                <c:ptCount val="10"/>
                <c:pt idx="0">
                  <c:v>52.6651238395</c:v>
                </c:pt>
                <c:pt idx="1">
                  <c:v>11.3974144964</c:v>
                </c:pt>
                <c:pt idx="2">
                  <c:v>11.2079909005</c:v>
                </c:pt>
                <c:pt idx="3">
                  <c:v>13.5543636408</c:v>
                </c:pt>
                <c:pt idx="4">
                  <c:v>14.2448201039</c:v>
                </c:pt>
                <c:pt idx="5">
                  <c:v>11.4541742115</c:v>
                </c:pt>
                <c:pt idx="6">
                  <c:v>17.8612789088</c:v>
                </c:pt>
                <c:pt idx="7">
                  <c:v>25.9948334228</c:v>
                </c:pt>
                <c:pt idx="8">
                  <c:v>15.6104514728</c:v>
                </c:pt>
                <c:pt idx="9">
                  <c:v>4.2102193565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76940677"/>
        <c:axId val="288227474"/>
      </c:lineChart>
      <c:catAx>
        <c:axId val="649198373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336572637"/>
        <c:crosses val="autoZero"/>
        <c:auto val="1"/>
        <c:lblAlgn val="ctr"/>
        <c:lblOffset val="100"/>
        <c:noMultiLvlLbl val="0"/>
      </c:catAx>
      <c:valAx>
        <c:axId val="336572637"/>
        <c:scaling>
          <c:orientation val="minMax"/>
          <c:max val="2000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649198373"/>
        <c:crosses val="autoZero"/>
        <c:crossBetween val="between"/>
      </c:valAx>
      <c:catAx>
        <c:axId val="776940677"/>
        <c:scaling>
          <c:orientation val="minMax"/>
        </c:scaling>
        <c:delete val="1"/>
        <c:axPos val="b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288227474"/>
        <c:crosses val="autoZero"/>
        <c:auto val="1"/>
        <c:lblAlgn val="ctr"/>
        <c:lblOffset val="100"/>
        <c:noMultiLvlLbl val="0"/>
      </c:catAx>
      <c:valAx>
        <c:axId val="288227474"/>
        <c:scaling>
          <c:orientation val="minMax"/>
          <c:min val="-60"/>
        </c:scaling>
        <c:delete val="0"/>
        <c:axPos val="r"/>
        <c:numFmt formatCode="0.00_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776940677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</c:legendEntry>
      <c:layout>
        <c:manualLayout>
          <c:xMode val="edge"/>
          <c:yMode val="edge"/>
          <c:x val="0.663264073447693"/>
          <c:y val="0.0847853803654909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楷体_GB2312" charset="0"/>
              <a:ea typeface="楷体_GB2312" charset="0"/>
              <a:cs typeface="楷体_GB2312" charset="0"/>
              <a:sym typeface="楷体_GB2312" charset="0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9efe8af2-252e-4ae9-b8e3-f8916e9bf03c}"/>
      </c:ext>
    </c:extLst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>
          <a:latin typeface="楷体_GB2312" charset="0"/>
          <a:ea typeface="楷体_GB2312" charset="0"/>
          <a:cs typeface="楷体_GB2312" charset="0"/>
          <a:sym typeface="楷体_GB2312" charset="0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000" b="1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  <a:r>
              <a:rPr lang="en-US" altLang="zh-CN" sz="100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累计区域招标金额与次数分布（2026年1-4月）</a:t>
            </a:r>
            <a:endParaRPr sz="1000">
              <a:latin typeface="楷体_GB2312" charset="0"/>
              <a:ea typeface="楷体_GB2312" charset="0"/>
              <a:cs typeface="楷体_GB2312" charset="0"/>
              <a:sym typeface="楷体_GB2312" charset="0"/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0715873399371829"/>
          <c:y val="0.208244793880153"/>
          <c:w val="0.835080937424499"/>
          <c:h val="0.7626207678141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个数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_GB2312" charset="0"/>
                    <a:ea typeface="楷体_GB2312" charset="0"/>
                    <a:cs typeface="楷体_GB2312" charset="0"/>
                    <a:sym typeface="楷体_GB2312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Sheet1!$A$2:$A$18</c:f>
              <c:strCache>
                <c:ptCount val="15"/>
                <c:pt idx="0">
                  <c:v>战客</c:v>
                </c:pt>
                <c:pt idx="1">
                  <c:v>浦东</c:v>
                </c:pt>
                <c:pt idx="2">
                  <c:v>闵行</c:v>
                </c:pt>
                <c:pt idx="3">
                  <c:v>其他</c:v>
                </c:pt>
                <c:pt idx="4">
                  <c:v>南区</c:v>
                </c:pt>
                <c:pt idx="5">
                  <c:v>松江</c:v>
                </c:pt>
                <c:pt idx="6">
                  <c:v>奉贤</c:v>
                </c:pt>
                <c:pt idx="7">
                  <c:v>北区</c:v>
                </c:pt>
                <c:pt idx="8">
                  <c:v>西区</c:v>
                </c:pt>
                <c:pt idx="9">
                  <c:v>崇明</c:v>
                </c:pt>
                <c:pt idx="10">
                  <c:v>青浦</c:v>
                </c:pt>
                <c:pt idx="11">
                  <c:v>宝山</c:v>
                </c:pt>
                <c:pt idx="12">
                  <c:v>金山</c:v>
                </c:pt>
                <c:pt idx="13">
                  <c:v>嘉定</c:v>
                </c:pt>
                <c:pt idx="14">
                  <c:v>互拓</c:v>
                </c:pt>
              </c:strCache>
            </c:strRef>
          </c:cat>
          <c:val>
            <c:numRef>
              <c:f>Sheet1!$B$2:$B$18</c:f>
              <c:numCache>
                <c:formatCode>General</c:formatCode>
                <c:ptCount val="15"/>
                <c:pt idx="0">
                  <c:v>1234</c:v>
                </c:pt>
                <c:pt idx="1">
                  <c:v>705</c:v>
                </c:pt>
                <c:pt idx="2">
                  <c:v>262</c:v>
                </c:pt>
                <c:pt idx="3">
                  <c:v>89</c:v>
                </c:pt>
                <c:pt idx="4">
                  <c:v>302</c:v>
                </c:pt>
                <c:pt idx="5">
                  <c:v>189</c:v>
                </c:pt>
                <c:pt idx="6">
                  <c:v>87</c:v>
                </c:pt>
                <c:pt idx="7">
                  <c:v>197</c:v>
                </c:pt>
                <c:pt idx="8">
                  <c:v>275</c:v>
                </c:pt>
                <c:pt idx="9">
                  <c:v>120</c:v>
                </c:pt>
                <c:pt idx="10">
                  <c:v>90</c:v>
                </c:pt>
                <c:pt idx="11">
                  <c:v>141</c:v>
                </c:pt>
                <c:pt idx="12">
                  <c:v>41</c:v>
                </c:pt>
                <c:pt idx="13">
                  <c:v>77</c:v>
                </c:pt>
                <c:pt idx="14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0"/>
        <c:axId val="649198373"/>
        <c:axId val="336572637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金额（亿元）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_GB2312" charset="0"/>
                    <a:ea typeface="楷体_GB2312" charset="0"/>
                    <a:cs typeface="楷体_GB2312" charset="0"/>
                    <a:sym typeface="楷体_GB2312" charset="0"/>
                  </a:defRPr>
                </a:pPr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Sheet1!$A$2:$A$18</c:f>
              <c:strCache>
                <c:ptCount val="15"/>
                <c:pt idx="0">
                  <c:v>战客</c:v>
                </c:pt>
                <c:pt idx="1">
                  <c:v>浦东</c:v>
                </c:pt>
                <c:pt idx="2">
                  <c:v>闵行</c:v>
                </c:pt>
                <c:pt idx="3">
                  <c:v>其他</c:v>
                </c:pt>
                <c:pt idx="4">
                  <c:v>南区</c:v>
                </c:pt>
                <c:pt idx="5">
                  <c:v>松江</c:v>
                </c:pt>
                <c:pt idx="6">
                  <c:v>奉贤</c:v>
                </c:pt>
                <c:pt idx="7">
                  <c:v>北区</c:v>
                </c:pt>
                <c:pt idx="8">
                  <c:v>西区</c:v>
                </c:pt>
                <c:pt idx="9">
                  <c:v>崇明</c:v>
                </c:pt>
                <c:pt idx="10">
                  <c:v>青浦</c:v>
                </c:pt>
                <c:pt idx="11">
                  <c:v>宝山</c:v>
                </c:pt>
                <c:pt idx="12">
                  <c:v>金山</c:v>
                </c:pt>
                <c:pt idx="13">
                  <c:v>嘉定</c:v>
                </c:pt>
                <c:pt idx="14">
                  <c:v>互拓</c:v>
                </c:pt>
              </c:strCache>
            </c:strRef>
          </c:cat>
          <c:val>
            <c:numRef>
              <c:f>Sheet1!$C$2:$C$18</c:f>
              <c:numCache>
                <c:formatCode>0.0_ </c:formatCode>
                <c:ptCount val="15"/>
                <c:pt idx="0">
                  <c:v>54.17</c:v>
                </c:pt>
                <c:pt idx="1">
                  <c:v>36.23</c:v>
                </c:pt>
                <c:pt idx="2">
                  <c:v>12.5</c:v>
                </c:pt>
                <c:pt idx="3">
                  <c:v>11.7</c:v>
                </c:pt>
                <c:pt idx="4">
                  <c:v>10.68</c:v>
                </c:pt>
                <c:pt idx="5">
                  <c:v>9.5</c:v>
                </c:pt>
                <c:pt idx="6">
                  <c:v>9.17</c:v>
                </c:pt>
                <c:pt idx="7">
                  <c:v>8.69</c:v>
                </c:pt>
                <c:pt idx="8">
                  <c:v>6.38</c:v>
                </c:pt>
                <c:pt idx="9">
                  <c:v>6.24</c:v>
                </c:pt>
                <c:pt idx="10">
                  <c:v>6.13</c:v>
                </c:pt>
                <c:pt idx="11">
                  <c:v>4.97</c:v>
                </c:pt>
                <c:pt idx="12">
                  <c:v>3.13</c:v>
                </c:pt>
                <c:pt idx="13">
                  <c:v>2.02</c:v>
                </c:pt>
                <c:pt idx="14">
                  <c:v>0.03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76940677"/>
        <c:axId val="288227474"/>
      </c:lineChart>
      <c:catAx>
        <c:axId val="649198373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336572637"/>
        <c:crosses val="autoZero"/>
        <c:auto val="1"/>
        <c:lblAlgn val="ctr"/>
        <c:lblOffset val="100"/>
        <c:noMultiLvlLbl val="0"/>
      </c:catAx>
      <c:valAx>
        <c:axId val="336572637"/>
        <c:scaling>
          <c:orientation val="minMax"/>
          <c:max val="2800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649198373"/>
        <c:crosses val="autoZero"/>
        <c:crossBetween val="between"/>
      </c:valAx>
      <c:catAx>
        <c:axId val="776940677"/>
        <c:scaling>
          <c:orientation val="minMax"/>
        </c:scaling>
        <c:delete val="1"/>
        <c:axPos val="b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288227474"/>
        <c:crosses val="autoZero"/>
        <c:auto val="1"/>
        <c:lblAlgn val="ctr"/>
        <c:lblOffset val="100"/>
        <c:noMultiLvlLbl val="0"/>
      </c:catAx>
      <c:valAx>
        <c:axId val="288227474"/>
        <c:scaling>
          <c:orientation val="minMax"/>
          <c:min val="-60"/>
        </c:scaling>
        <c:delete val="0"/>
        <c:axPos val="r"/>
        <c:numFmt formatCode="0.0_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776940677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</c:legendEntry>
      <c:layout>
        <c:manualLayout>
          <c:xMode val="edge"/>
          <c:yMode val="edge"/>
          <c:x val="0.679572360473544"/>
          <c:y val="0.0894602634934127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楷体_GB2312" charset="0"/>
              <a:ea typeface="楷体_GB2312" charset="0"/>
              <a:cs typeface="楷体_GB2312" charset="0"/>
              <a:sym typeface="楷体_GB2312" charset="0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9efe8af2-252e-4ae9-b8e3-f8916e9bf03c}"/>
      </c:ext>
    </c:extLst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>
          <a:latin typeface="楷体_GB2312" charset="0"/>
          <a:ea typeface="楷体_GB2312" charset="0"/>
          <a:cs typeface="楷体_GB2312" charset="0"/>
          <a:sym typeface="楷体_GB2312" charset="0"/>
        </a:defRPr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080" b="1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  <a:r>
              <a:rPr lang="en-US" altLang="zh-CN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各</a:t>
            </a:r>
            <a:r>
              <a:rPr altLang="en-US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运营商</a:t>
            </a:r>
            <a:r>
              <a:rPr lang="en-US" altLang="zh-CN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累计中标个数对比</a:t>
            </a:r>
            <a:endParaRPr sz="1080">
              <a:latin typeface="楷体_GB2312" charset="0"/>
              <a:ea typeface="楷体_GB2312" charset="0"/>
              <a:cs typeface="楷体_GB2312" charset="0"/>
              <a:sym typeface="楷体_GB2312" charset="0"/>
            </a:endParaRPr>
          </a:p>
        </c:rich>
      </c:tx>
      <c:layout>
        <c:manualLayout>
          <c:xMode val="edge"/>
          <c:yMode val="edge"/>
          <c:x val="0.215067793985132"/>
          <c:y val="0.0144927536231884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00675827889164226"/>
          <c:y val="0.248792270531401"/>
          <c:w val="0.986483442216715"/>
          <c:h val="0.55236714975845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累计中标个数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_GB2312" charset="0"/>
                    <a:ea typeface="楷体_GB2312" charset="0"/>
                    <a:cs typeface="楷体_GB2312" charset="0"/>
                    <a:sym typeface="楷体_GB2312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移动</c:v>
                </c:pt>
                <c:pt idx="1">
                  <c:v>电信</c:v>
                </c:pt>
                <c:pt idx="2">
                  <c:v>联通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86</c:v>
                </c:pt>
                <c:pt idx="1">
                  <c:v>160</c:v>
                </c:pt>
                <c:pt idx="2">
                  <c:v>92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4872510"/>
        <c:axId val="954876068"/>
      </c:barChart>
      <c:catAx>
        <c:axId val="34872510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954876068"/>
        <c:crosses val="autoZero"/>
        <c:auto val="1"/>
        <c:lblAlgn val="ctr"/>
        <c:lblOffset val="100"/>
        <c:noMultiLvlLbl val="0"/>
      </c:catAx>
      <c:valAx>
        <c:axId val="9548760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3487251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d73c389f-2e84-414a-a4f2-8671add55a92}"/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lang="zh-CN" sz="900">
          <a:latin typeface="楷体_GB2312" charset="0"/>
          <a:ea typeface="楷体_GB2312" charset="0"/>
          <a:cs typeface="楷体_GB2312" charset="0"/>
          <a:sym typeface="楷体_GB2312" charset="0"/>
        </a:defRPr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080" b="1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  <a:r>
              <a:rPr lang="en-US" altLang="zh-CN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各</a:t>
            </a:r>
            <a:r>
              <a:rPr altLang="en-US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运营商</a:t>
            </a:r>
            <a:r>
              <a:rPr lang="en-US" altLang="zh-CN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累计中标</a:t>
            </a:r>
            <a:r>
              <a:rPr altLang="en-US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金额</a:t>
            </a:r>
            <a:r>
              <a:rPr lang="en-US" altLang="zh-CN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对比</a:t>
            </a:r>
            <a:r>
              <a:rPr altLang="en-US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（万元）</a:t>
            </a:r>
            <a:endParaRPr altLang="en-US" sz="1080">
              <a:latin typeface="楷体_GB2312" charset="0"/>
              <a:ea typeface="楷体_GB2312" charset="0"/>
              <a:cs typeface="楷体_GB2312" charset="0"/>
              <a:sym typeface="楷体_GB2312" charset="0"/>
            </a:endParaRPr>
          </a:p>
        </c:rich>
      </c:tx>
      <c:layout>
        <c:manualLayout>
          <c:xMode val="edge"/>
          <c:yMode val="edge"/>
          <c:x val="0.146133349290381"/>
          <c:y val="0.0144927536231884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00675827889164226"/>
          <c:y val="0.281159420289855"/>
          <c:w val="0.986483442216715"/>
          <c:h val="0.5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累计中标个数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ffectLst/>
            </c:spPr>
          </c:dPt>
          <c:dLbls>
            <c:numFmt formatCode="0_ 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_GB2312" charset="0"/>
                    <a:ea typeface="楷体_GB2312" charset="0"/>
                    <a:cs typeface="楷体_GB2312" charset="0"/>
                    <a:sym typeface="楷体_GB2312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移动</c:v>
                </c:pt>
                <c:pt idx="1">
                  <c:v>电信</c:v>
                </c:pt>
                <c:pt idx="2">
                  <c:v>联通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68940</c:v>
                </c:pt>
                <c:pt idx="1">
                  <c:v>127398.6</c:v>
                </c:pt>
                <c:pt idx="2">
                  <c:v>39715.3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4872510"/>
        <c:axId val="954876068"/>
      </c:barChart>
      <c:catAx>
        <c:axId val="34872510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954876068"/>
        <c:crosses val="autoZero"/>
        <c:auto val="1"/>
        <c:lblAlgn val="ctr"/>
        <c:lblOffset val="100"/>
        <c:noMultiLvlLbl val="0"/>
      </c:catAx>
      <c:valAx>
        <c:axId val="9548760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3487251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d73c389f-2e84-414a-a4f2-8671add55a92}"/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lang="zh-CN" sz="900">
          <a:latin typeface="楷体_GB2312" charset="0"/>
          <a:ea typeface="楷体_GB2312" charset="0"/>
          <a:cs typeface="楷体_GB2312" charset="0"/>
          <a:sym typeface="楷体_GB2312" charset="0"/>
        </a:defRPr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080" b="1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  <a:r>
              <a:rPr lang="en-US" altLang="zh-CN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各</a:t>
            </a:r>
            <a:r>
              <a:rPr altLang="en-US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运营商单月</a:t>
            </a:r>
            <a:r>
              <a:rPr lang="en-US" altLang="zh-CN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中标个数对比</a:t>
            </a:r>
            <a:endParaRPr sz="1080">
              <a:latin typeface="楷体_GB2312" charset="0"/>
              <a:ea typeface="楷体_GB2312" charset="0"/>
              <a:cs typeface="楷体_GB2312" charset="0"/>
              <a:sym typeface="楷体_GB2312" charset="0"/>
            </a:endParaRPr>
          </a:p>
        </c:rich>
      </c:tx>
      <c:layout>
        <c:manualLayout>
          <c:xMode val="edge"/>
          <c:yMode val="edge"/>
          <c:x val="0.208084239130435"/>
          <c:y val="0.0144927536231884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00675827889164226"/>
          <c:y val="0.248792270531401"/>
          <c:w val="0.986483442216715"/>
          <c:h val="0.55236714975845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累计中标个数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_GB2312" charset="0"/>
                    <a:ea typeface="楷体_GB2312" charset="0"/>
                    <a:cs typeface="楷体_GB2312" charset="0"/>
                    <a:sym typeface="楷体_GB2312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移动</c:v>
                </c:pt>
                <c:pt idx="1">
                  <c:v>电信</c:v>
                </c:pt>
                <c:pt idx="2">
                  <c:v>联通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30</c:v>
                </c:pt>
                <c:pt idx="1">
                  <c:v>44</c:v>
                </c:pt>
                <c:pt idx="2">
                  <c:v>30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4872510"/>
        <c:axId val="954876068"/>
      </c:barChart>
      <c:catAx>
        <c:axId val="34872510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954876068"/>
        <c:crosses val="autoZero"/>
        <c:auto val="1"/>
        <c:lblAlgn val="ctr"/>
        <c:lblOffset val="100"/>
        <c:noMultiLvlLbl val="0"/>
      </c:catAx>
      <c:valAx>
        <c:axId val="9548760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3487251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d73c389f-2e84-414a-a4f2-8671add55a92}"/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lang="zh-CN" sz="900">
          <a:latin typeface="楷体_GB2312" charset="0"/>
          <a:ea typeface="楷体_GB2312" charset="0"/>
          <a:cs typeface="楷体_GB2312" charset="0"/>
          <a:sym typeface="楷体_GB2312" charset="0"/>
        </a:defRPr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080" b="1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  <a:r>
              <a:rPr lang="en-US" altLang="zh-CN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各</a:t>
            </a:r>
            <a:r>
              <a:rPr altLang="en-US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运营商单月</a:t>
            </a:r>
            <a:r>
              <a:rPr lang="en-US" altLang="zh-CN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中标</a:t>
            </a:r>
            <a:r>
              <a:rPr altLang="en-US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金额</a:t>
            </a:r>
            <a:r>
              <a:rPr lang="en-US" altLang="zh-CN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对比</a:t>
            </a:r>
            <a:r>
              <a:rPr altLang="en-US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（万元）</a:t>
            </a:r>
            <a:endParaRPr altLang="en-US" sz="1080">
              <a:latin typeface="楷体_GB2312" charset="0"/>
              <a:ea typeface="楷体_GB2312" charset="0"/>
              <a:cs typeface="楷体_GB2312" charset="0"/>
              <a:sym typeface="楷体_GB2312" charset="0"/>
            </a:endParaRPr>
          </a:p>
        </c:rich>
      </c:tx>
      <c:layout>
        <c:manualLayout>
          <c:xMode val="edge"/>
          <c:yMode val="edge"/>
          <c:x val="0.142754209844559"/>
          <c:y val="0.0144927536231884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00675827889164226"/>
          <c:y val="0.281159420289855"/>
          <c:w val="0.986483442216715"/>
          <c:h val="0.5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累计中标个数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ffectLst/>
            </c:spPr>
          </c:dPt>
          <c:dLbls>
            <c:numFmt formatCode="0_ 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_GB2312" charset="0"/>
                    <a:ea typeface="楷体_GB2312" charset="0"/>
                    <a:cs typeface="楷体_GB2312" charset="0"/>
                    <a:sym typeface="楷体_GB2312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移动</c:v>
                </c:pt>
                <c:pt idx="1">
                  <c:v>电信</c:v>
                </c:pt>
                <c:pt idx="2">
                  <c:v>联通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30135.5</c:v>
                </c:pt>
                <c:pt idx="1">
                  <c:v>46517.1</c:v>
                </c:pt>
                <c:pt idx="2">
                  <c:v>21233.1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4872510"/>
        <c:axId val="954876068"/>
      </c:barChart>
      <c:catAx>
        <c:axId val="34872510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954876068"/>
        <c:crosses val="autoZero"/>
        <c:auto val="1"/>
        <c:lblAlgn val="ctr"/>
        <c:lblOffset val="100"/>
        <c:noMultiLvlLbl val="0"/>
      </c:catAx>
      <c:valAx>
        <c:axId val="9548760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3487251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d73c389f-2e84-414a-a4f2-8671add55a92}"/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lang="zh-CN" sz="900">
          <a:latin typeface="楷体_GB2312" charset="0"/>
          <a:ea typeface="楷体_GB2312" charset="0"/>
          <a:cs typeface="楷体_GB2312" charset="0"/>
          <a:sym typeface="楷体_GB2312" charset="0"/>
        </a:defRPr>
      </a:pPr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080" b="1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  <a:r>
              <a:rPr altLang="en-US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运营商各</a:t>
            </a:r>
            <a:r>
              <a:rPr lang="en-US" altLang="zh-CN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行业</a:t>
            </a:r>
            <a:r>
              <a:rPr altLang="en-US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累计</a:t>
            </a:r>
            <a:r>
              <a:rPr lang="en-US" altLang="zh-CN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中标金额分布</a:t>
            </a:r>
            <a:endParaRPr sz="1080">
              <a:latin typeface="楷体_GB2312" charset="0"/>
              <a:ea typeface="楷体_GB2312" charset="0"/>
              <a:cs typeface="楷体_GB2312" charset="0"/>
              <a:sym typeface="楷体_GB2312" charset="0"/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00359195402298851"/>
          <c:y val="0.191803971271652"/>
          <c:w val="0.992816091954023"/>
          <c:h val="0.63430502746092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金额份额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c:spPr>
          </c:dPt>
          <c:dLbls>
            <c:numFmt formatCode="0_ 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_GB2312" charset="0"/>
                    <a:ea typeface="楷体_GB2312" charset="0"/>
                    <a:cs typeface="楷体_GB2312" charset="0"/>
                    <a:sym typeface="楷体_GB2312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党政</c:v>
                </c:pt>
                <c:pt idx="1">
                  <c:v>商客</c:v>
                </c:pt>
                <c:pt idx="2">
                  <c:v>医卫</c:v>
                </c:pt>
                <c:pt idx="3">
                  <c:v>金融</c:v>
                </c:pt>
                <c:pt idx="4">
                  <c:v>教育</c:v>
                </c:pt>
                <c:pt idx="5">
                  <c:v>工业能源</c:v>
                </c:pt>
                <c:pt idx="6">
                  <c:v>交通</c:v>
                </c:pt>
                <c:pt idx="7">
                  <c:v>农业文旅</c:v>
                </c:pt>
                <c:pt idx="8">
                  <c:v>融合创新</c:v>
                </c:pt>
                <c:pt idx="9">
                  <c:v>互联网</c:v>
                </c:pt>
              </c:strCache>
            </c:strRef>
          </c:cat>
          <c:val>
            <c:numRef>
              <c:f>Sheet1!$B$2:$B$11</c:f>
              <c:numCache>
                <c:formatCode>0_ </c:formatCode>
                <c:ptCount val="10"/>
                <c:pt idx="0">
                  <c:v>121395.888572</c:v>
                </c:pt>
                <c:pt idx="1">
                  <c:v>54994.572364</c:v>
                </c:pt>
                <c:pt idx="2">
                  <c:v>18900.3929</c:v>
                </c:pt>
                <c:pt idx="3">
                  <c:v>12598.622766</c:v>
                </c:pt>
                <c:pt idx="4">
                  <c:v>8630.5581</c:v>
                </c:pt>
                <c:pt idx="5">
                  <c:v>8189.905091</c:v>
                </c:pt>
                <c:pt idx="6">
                  <c:v>6032.252019</c:v>
                </c:pt>
                <c:pt idx="7">
                  <c:v>3381.678263</c:v>
                </c:pt>
                <c:pt idx="8">
                  <c:v>1628.490032</c:v>
                </c:pt>
                <c:pt idx="9">
                  <c:v>301.4492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0"/>
        <c:axId val="656780910"/>
        <c:axId val="211594526"/>
      </c:barChart>
      <c:catAx>
        <c:axId val="656780910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211594526"/>
        <c:crosses val="autoZero"/>
        <c:auto val="1"/>
        <c:lblAlgn val="ctr"/>
        <c:lblOffset val="100"/>
        <c:noMultiLvlLbl val="0"/>
      </c:catAx>
      <c:valAx>
        <c:axId val="211594526"/>
        <c:scaling>
          <c:orientation val="minMax"/>
        </c:scaling>
        <c:delete val="0"/>
        <c:axPos val="l"/>
        <c:numFmt formatCode="0_ " sourceLinked="1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65678091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131ddb0b-4e93-4457-bdf9-ca9275b2a91d}"/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lang="zh-CN" sz="900">
          <a:latin typeface="楷体_GB2312" charset="0"/>
          <a:ea typeface="楷体_GB2312" charset="0"/>
          <a:cs typeface="楷体_GB2312" charset="0"/>
          <a:sym typeface="楷体_GB2312" charset="0"/>
        </a:defRPr>
      </a:pPr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080" b="1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  <a:r>
              <a:rPr lang="en-US" altLang="zh-CN" sz="1080">
                <a:latin typeface="楷体_GB2312" charset="0"/>
                <a:ea typeface="楷体_GB2312" charset="0"/>
                <a:cs typeface="楷体_GB2312" charset="0"/>
                <a:sym typeface="楷体_GB2312" charset="0"/>
              </a:rPr>
              <a:t>累计区域中标金额分布</a:t>
            </a:r>
            <a:endParaRPr sz="1080">
              <a:latin typeface="楷体_GB2312" charset="0"/>
              <a:ea typeface="楷体_GB2312" charset="0"/>
              <a:cs typeface="楷体_GB2312" charset="0"/>
              <a:sym typeface="楷体_GB2312" charset="0"/>
            </a:endParaRPr>
          </a:p>
        </c:rich>
      </c:tx>
      <c:layout>
        <c:manualLayout>
          <c:xMode val="edge"/>
          <c:yMode val="edge"/>
          <c:x val="0.36338601532567"/>
          <c:y val="0.0126742712294043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00359195402298851"/>
          <c:y val="0.191803971271652"/>
          <c:w val="0.992816091954023"/>
          <c:h val="0.63430502746092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金额份额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c:spPr>
          </c:dPt>
          <c:dLbls>
            <c:numFmt formatCode="0_ 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_GB2312" charset="0"/>
                    <a:ea typeface="楷体_GB2312" charset="0"/>
                    <a:cs typeface="楷体_GB2312" charset="0"/>
                    <a:sym typeface="楷体_GB2312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Sheet1!$A$2:$A$15</c:f>
              <c:strCache>
                <c:ptCount val="14"/>
                <c:pt idx="0">
                  <c:v>战客</c:v>
                </c:pt>
                <c:pt idx="1">
                  <c:v>浦东</c:v>
                </c:pt>
                <c:pt idx="2">
                  <c:v>闵行</c:v>
                </c:pt>
                <c:pt idx="3">
                  <c:v>北区</c:v>
                </c:pt>
                <c:pt idx="4">
                  <c:v>其他</c:v>
                </c:pt>
                <c:pt idx="5">
                  <c:v>南区</c:v>
                </c:pt>
                <c:pt idx="6">
                  <c:v>嘉定</c:v>
                </c:pt>
                <c:pt idx="7">
                  <c:v>松江</c:v>
                </c:pt>
                <c:pt idx="8">
                  <c:v>奉贤</c:v>
                </c:pt>
                <c:pt idx="9">
                  <c:v>青浦</c:v>
                </c:pt>
                <c:pt idx="10">
                  <c:v>金山</c:v>
                </c:pt>
                <c:pt idx="11">
                  <c:v>西区</c:v>
                </c:pt>
                <c:pt idx="12">
                  <c:v>宝山</c:v>
                </c:pt>
                <c:pt idx="13">
                  <c:v>崇明</c:v>
                </c:pt>
              </c:strCache>
            </c:strRef>
          </c:cat>
          <c:val>
            <c:numRef>
              <c:f>Sheet1!$B$2:$B$15</c:f>
              <c:numCache>
                <c:formatCode>0_ </c:formatCode>
                <c:ptCount val="14"/>
                <c:pt idx="0">
                  <c:v>144844.354956</c:v>
                </c:pt>
                <c:pt idx="1">
                  <c:v>25821.772726</c:v>
                </c:pt>
                <c:pt idx="2">
                  <c:v>7863.03583</c:v>
                </c:pt>
                <c:pt idx="3">
                  <c:v>7383.1039</c:v>
                </c:pt>
                <c:pt idx="4">
                  <c:v>7318.929431</c:v>
                </c:pt>
                <c:pt idx="5">
                  <c:v>6743.4595</c:v>
                </c:pt>
                <c:pt idx="6">
                  <c:v>6616.8809</c:v>
                </c:pt>
                <c:pt idx="7">
                  <c:v>6367.169243</c:v>
                </c:pt>
                <c:pt idx="8">
                  <c:v>5481.3022</c:v>
                </c:pt>
                <c:pt idx="9">
                  <c:v>4802.2715</c:v>
                </c:pt>
                <c:pt idx="10">
                  <c:v>3539.0563</c:v>
                </c:pt>
                <c:pt idx="11">
                  <c:v>3241.4152</c:v>
                </c:pt>
                <c:pt idx="12">
                  <c:v>3055.517761</c:v>
                </c:pt>
                <c:pt idx="13">
                  <c:v>2975.53986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0"/>
        <c:axId val="656780910"/>
        <c:axId val="211594526"/>
      </c:barChart>
      <c:catAx>
        <c:axId val="656780910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211594526"/>
        <c:crosses val="autoZero"/>
        <c:auto val="1"/>
        <c:lblAlgn val="ctr"/>
        <c:lblOffset val="100"/>
        <c:noMultiLvlLbl val="0"/>
      </c:catAx>
      <c:valAx>
        <c:axId val="211594526"/>
        <c:scaling>
          <c:orientation val="minMax"/>
        </c:scaling>
        <c:delete val="0"/>
        <c:axPos val="l"/>
        <c:numFmt formatCode="0_ " sourceLinked="1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楷体_GB2312" charset="0"/>
                <a:ea typeface="楷体_GB2312" charset="0"/>
                <a:cs typeface="楷体_GB2312" charset="0"/>
                <a:sym typeface="楷体_GB2312" charset="0"/>
              </a:defRPr>
            </a:pPr>
          </a:p>
        </c:txPr>
        <c:crossAx val="65678091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131ddb0b-4e93-4457-bdf9-ca9275b2a91d}"/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lang="zh-CN" sz="900">
          <a:latin typeface="楷体_GB2312" charset="0"/>
          <a:ea typeface="楷体_GB2312" charset="0"/>
          <a:cs typeface="楷体_GB2312" charset="0"/>
          <a:sym typeface="楷体_GB2312" charset="0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0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1">
      <cs:styleClr val="auto"/>
    </cs:fillRef>
    <cs:effectRef idx="0"/>
    <cs:fontRef idx="minor">
      <a:schemeClr val="dk1"/>
    </cs:fontRef>
    <cs:spPr>
      <a:ln>
        <a:noFill/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1029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1">
      <cs:styleClr val="auto"/>
    </cs:fillRef>
    <cs:effectRef idx="0"/>
    <cs:fontRef idx="minor">
      <a:schemeClr val="dk1"/>
    </cs:fontRef>
    <cs:spPr>
      <a:ln>
        <a:noFill/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1029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1">
      <cs:styleClr val="auto"/>
    </cs:fillRef>
    <cs:effectRef idx="0"/>
    <cs:fontRef idx="minor">
      <a:schemeClr val="dk1"/>
    </cs:fontRef>
    <cs:spPr>
      <a:ln>
        <a:noFill/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1029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1">
      <cs:styleClr val="auto"/>
    </cs:fillRef>
    <cs:effectRef idx="0"/>
    <cs:fontRef idx="minor">
      <a:schemeClr val="dk1"/>
    </cs:fontRef>
    <cs:spPr>
      <a:ln>
        <a:noFill/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1029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1">
      <cs:styleClr val="auto"/>
    </cs:fillRef>
    <cs:effectRef idx="0"/>
    <cs:fontRef idx="minor">
      <a:schemeClr val="dk1"/>
    </cs:fontRef>
    <cs:spPr>
      <a:ln>
        <a:noFill/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1002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0">
      <cs:styleClr val="auto"/>
    </cs:fillRef>
    <cs:effectRef idx="0"/>
    <cs:fontRef idx="minor">
      <a:schemeClr val="dk1"/>
    </cs:fontRef>
    <cs:spPr>
      <a:ln w="28575" cap="rnd">
        <a:solidFill>
          <a:schemeClr val="phClr"/>
        </a:solidFill>
        <a:round/>
      </a:ln>
      <a:effectLst/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1002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0">
      <cs:styleClr val="auto"/>
    </cs:fillRef>
    <cs:effectRef idx="0"/>
    <cs:fontRef idx="minor">
      <a:schemeClr val="dk1"/>
    </cs:fontRef>
    <cs:spPr>
      <a:ln w="28575" cap="rnd">
        <a:solidFill>
          <a:schemeClr val="phClr"/>
        </a:solidFill>
        <a:round/>
      </a:ln>
      <a:effectLst/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1029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1">
      <cs:styleClr val="auto"/>
    </cs:fillRef>
    <cs:effectRef idx="0"/>
    <cs:fontRef idx="minor">
      <a:schemeClr val="dk1"/>
    </cs:fontRef>
    <cs:spPr>
      <a:ln>
        <a:noFill/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1029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1">
      <cs:styleClr val="auto"/>
    </cs:fillRef>
    <cs:effectRef idx="0"/>
    <cs:fontRef idx="minor">
      <a:schemeClr val="dk1"/>
    </cs:fontRef>
    <cs:spPr>
      <a:ln>
        <a:noFill/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1029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1">
      <cs:styleClr val="auto"/>
    </cs:fillRef>
    <cs:effectRef idx="0"/>
    <cs:fontRef idx="minor">
      <a:schemeClr val="dk1"/>
    </cs:fontRef>
    <cs:spPr>
      <a:ln>
        <a:noFill/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1029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1">
      <cs:styleClr val="auto"/>
    </cs:fillRef>
    <cs:effectRef idx="0"/>
    <cs:fontRef idx="minor">
      <a:schemeClr val="dk1"/>
    </cs:fontRef>
    <cs:spPr>
      <a:ln>
        <a:noFill/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1029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1">
      <cs:styleClr val="auto"/>
    </cs:fillRef>
    <cs:effectRef idx="0"/>
    <cs:fontRef idx="minor">
      <a:schemeClr val="dk1"/>
    </cs:fontRef>
    <cs:spPr>
      <a:ln>
        <a:noFill/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1029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1">
      <cs:styleClr val="auto"/>
    </cs:fillRef>
    <cs:effectRef idx="0"/>
    <cs:fontRef idx="minor">
      <a:schemeClr val="dk1"/>
    </cs:fontRef>
    <cs:spPr>
      <a:ln>
        <a:noFill/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397600"/>
            <a:ext cx="9799200" cy="11052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5040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04000"/>
            <a:ext cx="5342400" cy="4140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04000"/>
            <a:ext cx="5342400" cy="4140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ea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9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9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9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65.xml"/><Relationship Id="rId8" Type="http://schemas.openxmlformats.org/officeDocument/2006/relationships/image" Target="../media/image6.svg"/><Relationship Id="rId7" Type="http://schemas.openxmlformats.org/officeDocument/2006/relationships/image" Target="../media/image5.png"/><Relationship Id="rId6" Type="http://schemas.openxmlformats.org/officeDocument/2006/relationships/tags" Target="../tags/tag64.xml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3" Type="http://schemas.openxmlformats.org/officeDocument/2006/relationships/tags" Target="../tags/tag63.xml"/><Relationship Id="rId22" Type="http://schemas.openxmlformats.org/officeDocument/2006/relationships/slideLayout" Target="../slideLayouts/slideLayout2.xml"/><Relationship Id="rId21" Type="http://schemas.openxmlformats.org/officeDocument/2006/relationships/tags" Target="../tags/tag70.xml"/><Relationship Id="rId20" Type="http://schemas.openxmlformats.org/officeDocument/2006/relationships/image" Target="../media/image13.svg"/><Relationship Id="rId2" Type="http://schemas.openxmlformats.org/officeDocument/2006/relationships/image" Target="../media/image2.png"/><Relationship Id="rId19" Type="http://schemas.openxmlformats.org/officeDocument/2006/relationships/tags" Target="../tags/tag69.xml"/><Relationship Id="rId18" Type="http://schemas.openxmlformats.org/officeDocument/2006/relationships/image" Target="../media/image12.svg"/><Relationship Id="rId17" Type="http://schemas.openxmlformats.org/officeDocument/2006/relationships/tags" Target="../tags/tag68.xml"/><Relationship Id="rId16" Type="http://schemas.openxmlformats.org/officeDocument/2006/relationships/image" Target="../media/image11.svg"/><Relationship Id="rId15" Type="http://schemas.openxmlformats.org/officeDocument/2006/relationships/tags" Target="../tags/tag67.xml"/><Relationship Id="rId14" Type="http://schemas.openxmlformats.org/officeDocument/2006/relationships/image" Target="../media/image10.svg"/><Relationship Id="rId13" Type="http://schemas.openxmlformats.org/officeDocument/2006/relationships/image" Target="../media/image9.png"/><Relationship Id="rId12" Type="http://schemas.openxmlformats.org/officeDocument/2006/relationships/tags" Target="../tags/tag66.xml"/><Relationship Id="rId11" Type="http://schemas.openxmlformats.org/officeDocument/2006/relationships/image" Target="../media/image8.svg"/><Relationship Id="rId10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ags" Target="../tags/tag116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svg"/><Relationship Id="rId8" Type="http://schemas.openxmlformats.org/officeDocument/2006/relationships/image" Target="../media/image16.png"/><Relationship Id="rId7" Type="http://schemas.openxmlformats.org/officeDocument/2006/relationships/tags" Target="../tags/tag72.xml"/><Relationship Id="rId67" Type="http://schemas.openxmlformats.org/officeDocument/2006/relationships/slideLayout" Target="../slideLayouts/slideLayout1.xml"/><Relationship Id="rId66" Type="http://schemas.openxmlformats.org/officeDocument/2006/relationships/tags" Target="../tags/tag92.xml"/><Relationship Id="rId65" Type="http://schemas.openxmlformats.org/officeDocument/2006/relationships/image" Target="../media/image54.svg"/><Relationship Id="rId64" Type="http://schemas.openxmlformats.org/officeDocument/2006/relationships/image" Target="../media/image53.png"/><Relationship Id="rId63" Type="http://schemas.openxmlformats.org/officeDocument/2006/relationships/tags" Target="../tags/tag91.xml"/><Relationship Id="rId62" Type="http://schemas.openxmlformats.org/officeDocument/2006/relationships/image" Target="../media/image52.svg"/><Relationship Id="rId61" Type="http://schemas.openxmlformats.org/officeDocument/2006/relationships/image" Target="../media/image51.png"/><Relationship Id="rId60" Type="http://schemas.openxmlformats.org/officeDocument/2006/relationships/tags" Target="../tags/tag90.xml"/><Relationship Id="rId6" Type="http://schemas.openxmlformats.org/officeDocument/2006/relationships/image" Target="../media/image15.svg"/><Relationship Id="rId59" Type="http://schemas.openxmlformats.org/officeDocument/2006/relationships/image" Target="../media/image50.svg"/><Relationship Id="rId58" Type="http://schemas.openxmlformats.org/officeDocument/2006/relationships/image" Target="../media/image49.png"/><Relationship Id="rId57" Type="http://schemas.openxmlformats.org/officeDocument/2006/relationships/tags" Target="../tags/tag89.xml"/><Relationship Id="rId56" Type="http://schemas.openxmlformats.org/officeDocument/2006/relationships/image" Target="../media/image48.svg"/><Relationship Id="rId55" Type="http://schemas.openxmlformats.org/officeDocument/2006/relationships/image" Target="../media/image47.png"/><Relationship Id="rId54" Type="http://schemas.openxmlformats.org/officeDocument/2006/relationships/tags" Target="../tags/tag88.xml"/><Relationship Id="rId53" Type="http://schemas.openxmlformats.org/officeDocument/2006/relationships/image" Target="../media/image46.svg"/><Relationship Id="rId52" Type="http://schemas.openxmlformats.org/officeDocument/2006/relationships/image" Target="../media/image45.png"/><Relationship Id="rId51" Type="http://schemas.openxmlformats.org/officeDocument/2006/relationships/tags" Target="../tags/tag87.xml"/><Relationship Id="rId50" Type="http://schemas.openxmlformats.org/officeDocument/2006/relationships/image" Target="../media/image44.svg"/><Relationship Id="rId5" Type="http://schemas.openxmlformats.org/officeDocument/2006/relationships/image" Target="../media/image14.png"/><Relationship Id="rId49" Type="http://schemas.openxmlformats.org/officeDocument/2006/relationships/image" Target="../media/image43.png"/><Relationship Id="rId48" Type="http://schemas.openxmlformats.org/officeDocument/2006/relationships/tags" Target="../tags/tag86.xml"/><Relationship Id="rId47" Type="http://schemas.openxmlformats.org/officeDocument/2006/relationships/image" Target="../media/image42.svg"/><Relationship Id="rId46" Type="http://schemas.openxmlformats.org/officeDocument/2006/relationships/image" Target="../media/image41.png"/><Relationship Id="rId45" Type="http://schemas.openxmlformats.org/officeDocument/2006/relationships/tags" Target="../tags/tag85.xml"/><Relationship Id="rId44" Type="http://schemas.openxmlformats.org/officeDocument/2006/relationships/image" Target="../media/image40.svg"/><Relationship Id="rId43" Type="http://schemas.openxmlformats.org/officeDocument/2006/relationships/image" Target="../media/image39.png"/><Relationship Id="rId42" Type="http://schemas.openxmlformats.org/officeDocument/2006/relationships/tags" Target="../tags/tag84.xml"/><Relationship Id="rId41" Type="http://schemas.openxmlformats.org/officeDocument/2006/relationships/image" Target="../media/image38.svg"/><Relationship Id="rId40" Type="http://schemas.openxmlformats.org/officeDocument/2006/relationships/image" Target="../media/image37.png"/><Relationship Id="rId4" Type="http://schemas.openxmlformats.org/officeDocument/2006/relationships/tags" Target="../tags/tag71.xml"/><Relationship Id="rId39" Type="http://schemas.openxmlformats.org/officeDocument/2006/relationships/tags" Target="../tags/tag83.xml"/><Relationship Id="rId38" Type="http://schemas.openxmlformats.org/officeDocument/2006/relationships/image" Target="../media/image36.svg"/><Relationship Id="rId37" Type="http://schemas.openxmlformats.org/officeDocument/2006/relationships/image" Target="../media/image35.png"/><Relationship Id="rId36" Type="http://schemas.openxmlformats.org/officeDocument/2006/relationships/tags" Target="../tags/tag82.xml"/><Relationship Id="rId35" Type="http://schemas.openxmlformats.org/officeDocument/2006/relationships/image" Target="../media/image34.svg"/><Relationship Id="rId34" Type="http://schemas.openxmlformats.org/officeDocument/2006/relationships/image" Target="../media/image33.png"/><Relationship Id="rId33" Type="http://schemas.openxmlformats.org/officeDocument/2006/relationships/tags" Target="../tags/tag81.xml"/><Relationship Id="rId32" Type="http://schemas.openxmlformats.org/officeDocument/2006/relationships/image" Target="../media/image32.svg"/><Relationship Id="rId31" Type="http://schemas.openxmlformats.org/officeDocument/2006/relationships/image" Target="../media/image31.png"/><Relationship Id="rId30" Type="http://schemas.openxmlformats.org/officeDocument/2006/relationships/tags" Target="../tags/tag80.xml"/><Relationship Id="rId3" Type="http://schemas.openxmlformats.org/officeDocument/2006/relationships/image" Target="../media/image2.png"/><Relationship Id="rId29" Type="http://schemas.openxmlformats.org/officeDocument/2006/relationships/image" Target="../media/image30.svg"/><Relationship Id="rId28" Type="http://schemas.openxmlformats.org/officeDocument/2006/relationships/image" Target="../media/image29.png"/><Relationship Id="rId27" Type="http://schemas.openxmlformats.org/officeDocument/2006/relationships/tags" Target="../tags/tag79.xml"/><Relationship Id="rId26" Type="http://schemas.openxmlformats.org/officeDocument/2006/relationships/image" Target="../media/image28.svg"/><Relationship Id="rId25" Type="http://schemas.openxmlformats.org/officeDocument/2006/relationships/image" Target="../media/image27.png"/><Relationship Id="rId24" Type="http://schemas.openxmlformats.org/officeDocument/2006/relationships/tags" Target="../tags/tag78.xml"/><Relationship Id="rId23" Type="http://schemas.openxmlformats.org/officeDocument/2006/relationships/image" Target="../media/image26.svg"/><Relationship Id="rId22" Type="http://schemas.openxmlformats.org/officeDocument/2006/relationships/image" Target="../media/image25.png"/><Relationship Id="rId21" Type="http://schemas.openxmlformats.org/officeDocument/2006/relationships/tags" Target="../tags/tag77.xml"/><Relationship Id="rId20" Type="http://schemas.openxmlformats.org/officeDocument/2006/relationships/image" Target="../media/image24.svg"/><Relationship Id="rId2" Type="http://schemas.openxmlformats.org/officeDocument/2006/relationships/image" Target="../media/image1.png"/><Relationship Id="rId19" Type="http://schemas.openxmlformats.org/officeDocument/2006/relationships/image" Target="../media/image23.png"/><Relationship Id="rId18" Type="http://schemas.openxmlformats.org/officeDocument/2006/relationships/tags" Target="../tags/tag76.xml"/><Relationship Id="rId17" Type="http://schemas.openxmlformats.org/officeDocument/2006/relationships/image" Target="../media/image22.svg"/><Relationship Id="rId16" Type="http://schemas.openxmlformats.org/officeDocument/2006/relationships/tags" Target="../tags/tag75.xml"/><Relationship Id="rId15" Type="http://schemas.openxmlformats.org/officeDocument/2006/relationships/image" Target="../media/image21.svg"/><Relationship Id="rId14" Type="http://schemas.openxmlformats.org/officeDocument/2006/relationships/image" Target="../media/image20.png"/><Relationship Id="rId13" Type="http://schemas.openxmlformats.org/officeDocument/2006/relationships/tags" Target="../tags/tag74.xml"/><Relationship Id="rId12" Type="http://schemas.openxmlformats.org/officeDocument/2006/relationships/image" Target="../media/image19.svg"/><Relationship Id="rId11" Type="http://schemas.openxmlformats.org/officeDocument/2006/relationships/image" Target="../media/image18.png"/><Relationship Id="rId10" Type="http://schemas.openxmlformats.org/officeDocument/2006/relationships/tags" Target="../tags/tag73.xml"/><Relationship Id="rId1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tags" Target="../tags/tag97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4.xml"/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tags" Target="../tags/tag101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05.xml"/><Relationship Id="rId8" Type="http://schemas.openxmlformats.org/officeDocument/2006/relationships/image" Target="../media/image2.png"/><Relationship Id="rId7" Type="http://schemas.openxmlformats.org/officeDocument/2006/relationships/image" Target="../media/image1.png"/><Relationship Id="rId6" Type="http://schemas.openxmlformats.org/officeDocument/2006/relationships/chart" Target="../charts/chart9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Relationship Id="rId3" Type="http://schemas.openxmlformats.org/officeDocument/2006/relationships/chart" Target="../charts/chart6.xml"/><Relationship Id="rId24" Type="http://schemas.openxmlformats.org/officeDocument/2006/relationships/slideLayout" Target="../slideLayouts/slideLayout1.xml"/><Relationship Id="rId23" Type="http://schemas.openxmlformats.org/officeDocument/2006/relationships/tags" Target="../tags/tag111.xml"/><Relationship Id="rId22" Type="http://schemas.openxmlformats.org/officeDocument/2006/relationships/image" Target="../media/image62.svg"/><Relationship Id="rId21" Type="http://schemas.openxmlformats.org/officeDocument/2006/relationships/image" Target="../media/image61.png"/><Relationship Id="rId20" Type="http://schemas.openxmlformats.org/officeDocument/2006/relationships/tags" Target="../tags/tag110.xml"/><Relationship Id="rId2" Type="http://schemas.openxmlformats.org/officeDocument/2006/relationships/chart" Target="../charts/chart5.xml"/><Relationship Id="rId19" Type="http://schemas.openxmlformats.org/officeDocument/2006/relationships/image" Target="../media/image60.svg"/><Relationship Id="rId18" Type="http://schemas.openxmlformats.org/officeDocument/2006/relationships/image" Target="../media/image59.png"/><Relationship Id="rId17" Type="http://schemas.openxmlformats.org/officeDocument/2006/relationships/tags" Target="../tags/tag109.xml"/><Relationship Id="rId16" Type="http://schemas.openxmlformats.org/officeDocument/2006/relationships/tags" Target="../tags/tag108.xml"/><Relationship Id="rId15" Type="http://schemas.openxmlformats.org/officeDocument/2006/relationships/tags" Target="../tags/tag107.xml"/><Relationship Id="rId14" Type="http://schemas.openxmlformats.org/officeDocument/2006/relationships/image" Target="../media/image58.svg"/><Relationship Id="rId13" Type="http://schemas.openxmlformats.org/officeDocument/2006/relationships/image" Target="../media/image57.png"/><Relationship Id="rId12" Type="http://schemas.openxmlformats.org/officeDocument/2006/relationships/tags" Target="../tags/tag106.xml"/><Relationship Id="rId11" Type="http://schemas.openxmlformats.org/officeDocument/2006/relationships/image" Target="../media/image56.svg"/><Relationship Id="rId10" Type="http://schemas.openxmlformats.org/officeDocument/2006/relationships/image" Target="../media/image55.png"/><Relationship Id="rId1" Type="http://schemas.openxmlformats.org/officeDocument/2006/relationships/chart" Target="../charts/chart4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chart" Target="../charts/chart11.xml"/><Relationship Id="rId1" Type="http://schemas.openxmlformats.org/officeDocument/2006/relationships/chart" Target="../charts/chart10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5.xml"/><Relationship Id="rId3" Type="http://schemas.openxmlformats.org/officeDocument/2006/relationships/tags" Target="../tags/tag114.xml"/><Relationship Id="rId2" Type="http://schemas.openxmlformats.org/officeDocument/2006/relationships/chart" Target="../charts/chart13.xml"/><Relationship Id="rId1" Type="http://schemas.openxmlformats.org/officeDocument/2006/relationships/chart" Target="../charts/char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4" name="文本框 153"/>
          <p:cNvSpPr txBox="1"/>
          <p:nvPr/>
        </p:nvSpPr>
        <p:spPr>
          <a:xfrm>
            <a:off x="83820" y="48260"/>
            <a:ext cx="12026900" cy="77533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>
              <a:lnSpc>
                <a:spcPct val="150000"/>
              </a:lnSpc>
            </a:pPr>
            <a:r>
              <a:rPr lang="zh-CN" altLang="en-US" sz="2000"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市场</a:t>
            </a:r>
            <a:r>
              <a:rPr lang="zh-CN" altLang="en-US" sz="2000"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洞察摘要</a:t>
            </a:r>
            <a:endParaRPr lang="zh-CN" altLang="en-US" sz="2000">
              <a:latin typeface="仿宋_GB2312" panose="02010609030101010101" charset="-122"/>
              <a:ea typeface="仿宋_GB2312" panose="02010609030101010101" charset="-122"/>
              <a:cs typeface="微软雅黑" charset="0"/>
            </a:endParaRPr>
          </a:p>
        </p:txBody>
      </p:sp>
      <p:pic>
        <p:nvPicPr>
          <p:cNvPr id="6" name="图片 5" descr="/Users/kun/Library/Containers/com.kingsoft.wpsoffice.mac/Data/tmp/photoeditapp/20260604153520/temp.pngtemp"/>
          <p:cNvPicPr>
            <a:picLocks noChangeAspect="1"/>
          </p:cNvPicPr>
          <p:nvPr/>
        </p:nvPicPr>
        <p:blipFill>
          <a:blip r:embed="rId1"/>
          <a:srcRect b="4811"/>
          <a:stretch>
            <a:fillRect/>
          </a:stretch>
        </p:blipFill>
        <p:spPr>
          <a:xfrm>
            <a:off x="84455" y="48260"/>
            <a:ext cx="2442845" cy="942340"/>
          </a:xfrm>
          <a:prstGeom prst="rect">
            <a:avLst/>
          </a:prstGeom>
        </p:spPr>
      </p:pic>
      <p:pic>
        <p:nvPicPr>
          <p:cNvPr id="7" name="图片 6" descr="/Users/kun/Library/Containers/com.kingsoft.wpsoffice.mac/Data/tmp/photoeditapp/20260604153651/temp.pngte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4925" y="48895"/>
            <a:ext cx="1906905" cy="94170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538730" y="828040"/>
            <a:ext cx="7656195" cy="178435"/>
          </a:xfrm>
          <a:prstGeom prst="rect">
            <a:avLst/>
          </a:prstGeom>
          <a:gradFill>
            <a:gsLst>
              <a:gs pos="0">
                <a:schemeClr val="bg1"/>
              </a:gs>
              <a:gs pos="85000">
                <a:schemeClr val="accent1">
                  <a:lumMod val="60000"/>
                  <a:lumOff val="40000"/>
                </a:schemeClr>
              </a:gs>
              <a:gs pos="15000">
                <a:schemeClr val="accent1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800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35255" y="1111250"/>
            <a:ext cx="11918315" cy="882015"/>
          </a:xfrm>
          <a:prstGeom prst="roundRect">
            <a:avLst>
              <a:gd name="adj" fmla="val 5411"/>
            </a:avLst>
          </a:prstGeom>
          <a:solidFill>
            <a:schemeClr val="accent1">
              <a:lumMod val="75000"/>
            </a:schemeClr>
          </a:solidFill>
          <a:ln w="1270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cxnSp>
        <p:nvCxnSpPr>
          <p:cNvPr id="96" name="直接连接符 95"/>
          <p:cNvCxnSpPr/>
          <p:nvPr/>
        </p:nvCxnSpPr>
        <p:spPr>
          <a:xfrm flipV="1">
            <a:off x="2614930" y="1157605"/>
            <a:ext cx="0" cy="757555"/>
          </a:xfrm>
          <a:prstGeom prst="line">
            <a:avLst/>
          </a:prstGeom>
          <a:noFill/>
          <a:ln w="19050" cap="flat" cmpd="sng" algn="ctr">
            <a:solidFill>
              <a:srgbClr val="A5A5A5">
                <a:lumMod val="40000"/>
                <a:lumOff val="60000"/>
              </a:srgbClr>
            </a:solidFill>
            <a:prstDash val="solid"/>
            <a:miter lim="800000"/>
          </a:ln>
          <a:effectLst/>
        </p:spPr>
      </p:cxnSp>
      <p:sp>
        <p:nvSpPr>
          <p:cNvPr id="39" name="文本框 38"/>
          <p:cNvSpPr txBox="1"/>
          <p:nvPr/>
        </p:nvSpPr>
        <p:spPr>
          <a:xfrm>
            <a:off x="2847975" y="1157605"/>
            <a:ext cx="9092565" cy="77597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en-US" altLang="zh-CN" sz="1400" b="1">
                <a:solidFill>
                  <a:schemeClr val="bg1"/>
                </a:solidFill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{{}}</a:t>
            </a:r>
            <a:endParaRPr lang="en-US" altLang="zh-CN" sz="1400" b="1">
              <a:solidFill>
                <a:schemeClr val="bg1"/>
              </a:solidFill>
              <a:latin typeface="仿宋_GB2312" panose="02010609030101010101" charset="-122"/>
              <a:ea typeface="仿宋_GB2312" panose="02010609030101010101" charset="-122"/>
              <a:cs typeface="微软雅黑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2970" y="1157605"/>
            <a:ext cx="1478915" cy="77597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b="1">
                <a:solidFill>
                  <a:schemeClr val="bg1"/>
                </a:solidFill>
                <a:latin typeface="楷体_GB2312" charset="0"/>
                <a:ea typeface="楷体_GB2312" charset="0"/>
                <a:cs typeface="仿宋_GB2312" panose="02010609030101010101" charset="-122"/>
              </a:rPr>
              <a:t>核心结论</a:t>
            </a:r>
            <a:endParaRPr lang="zh-CN" altLang="en-US" b="1">
              <a:solidFill>
                <a:schemeClr val="bg1"/>
              </a:solidFill>
              <a:latin typeface="楷体_GB2312" charset="0"/>
              <a:ea typeface="楷体_GB2312" charset="0"/>
              <a:cs typeface="仿宋_GB2312" panose="02010609030101010101" charset="-122"/>
            </a:endParaRPr>
          </a:p>
        </p:txBody>
      </p:sp>
      <p:pic>
        <p:nvPicPr>
          <p:cNvPr id="9" name="图片 8" descr="报告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88620" y="1288415"/>
            <a:ext cx="514350" cy="514350"/>
          </a:xfrm>
          <a:prstGeom prst="rect">
            <a:avLst/>
          </a:prstGeom>
        </p:spPr>
      </p:pic>
      <p:sp>
        <p:nvSpPr>
          <p:cNvPr id="10" name="圆角矩形 9"/>
          <p:cNvSpPr/>
          <p:nvPr/>
        </p:nvSpPr>
        <p:spPr>
          <a:xfrm>
            <a:off x="135255" y="2113915"/>
            <a:ext cx="5897245" cy="4596130"/>
          </a:xfrm>
          <a:prstGeom prst="roundRect">
            <a:avLst>
              <a:gd name="adj" fmla="val 2641"/>
            </a:avLst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6156325" y="2113915"/>
            <a:ext cx="5897245" cy="4596130"/>
          </a:xfrm>
          <a:prstGeom prst="roundRect">
            <a:avLst>
              <a:gd name="adj" fmla="val 2641"/>
            </a:avLst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78245" y="2426970"/>
            <a:ext cx="5653405" cy="332105"/>
          </a:xfrm>
          <a:prstGeom prst="rect">
            <a:avLst/>
          </a:prstGeom>
        </p:spPr>
        <p:txBody>
          <a:bodyPr wrap="square">
            <a:noAutofit/>
          </a:bodyPr>
          <a:p>
            <a:pPr marL="215900" lvl="0" algn="just" defTabSz="266700">
              <a:buClrTx/>
              <a:buSzTx/>
              <a:buFontTx/>
            </a:pPr>
            <a:r>
              <a:rPr lang="zh-CN" altLang="en-US" sz="1400" b="1">
                <a:solidFill>
                  <a:schemeClr val="accent1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运营商市场整体态势：</a:t>
            </a:r>
            <a:endParaRPr lang="zh-CN" altLang="en-US" sz="1400" b="1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5255" y="2084705"/>
            <a:ext cx="5897245" cy="3251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noAutofit/>
          </a:bodyPr>
          <a:p>
            <a:pPr indent="0" algn="ctr" defTabSz="266700" fontAlgn="auto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600" b="1">
                <a:solidFill>
                  <a:srgbClr val="002060"/>
                </a:solidFill>
                <a:latin typeface="楷体_GB2312" charset="0"/>
                <a:ea typeface="楷体_GB2312" charset="0"/>
              </a:rPr>
              <a:t>公开市场</a:t>
            </a:r>
            <a:endParaRPr lang="zh-CN" altLang="en-US" sz="1600" b="1">
              <a:solidFill>
                <a:srgbClr val="002060"/>
              </a:solidFill>
              <a:latin typeface="楷体_GB2312" charset="0"/>
              <a:ea typeface="楷体_GB2312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56325" y="2084705"/>
            <a:ext cx="5897245" cy="3251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noAutofit/>
          </a:bodyPr>
          <a:p>
            <a:pPr indent="0" algn="ctr" defTabSz="266700" fontAlgn="auto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600" b="1">
                <a:solidFill>
                  <a:srgbClr val="002060"/>
                </a:solidFill>
                <a:latin typeface="楷体_GB2312" charset="0"/>
                <a:ea typeface="楷体_GB2312" charset="0"/>
              </a:rPr>
              <a:t>运营商市场</a:t>
            </a:r>
            <a:endParaRPr lang="zh-CN" altLang="en-US" sz="1600" b="1">
              <a:solidFill>
                <a:srgbClr val="002060"/>
              </a:solidFill>
              <a:latin typeface="楷体_GB2312" charset="0"/>
              <a:ea typeface="楷体_GB2312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278245" y="3839845"/>
            <a:ext cx="5653405" cy="330200"/>
          </a:xfrm>
          <a:prstGeom prst="rect">
            <a:avLst/>
          </a:prstGeom>
        </p:spPr>
        <p:txBody>
          <a:bodyPr wrap="square">
            <a:noAutofit/>
          </a:bodyPr>
          <a:p>
            <a:pPr marL="215900" lvl="0" algn="just" defTabSz="266700">
              <a:buClrTx/>
              <a:buSzTx/>
              <a:buFontTx/>
            </a:pPr>
            <a:r>
              <a:rPr lang="zh-CN" altLang="en-US" sz="1400" b="1">
                <a:solidFill>
                  <a:schemeClr val="accent1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运营商市场行业分布：</a:t>
            </a:r>
            <a:endParaRPr lang="zh-CN" altLang="en-US" sz="1400" b="1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278245" y="5252720"/>
            <a:ext cx="5653405" cy="330200"/>
          </a:xfrm>
          <a:prstGeom prst="rect">
            <a:avLst/>
          </a:prstGeom>
        </p:spPr>
        <p:txBody>
          <a:bodyPr wrap="square">
            <a:noAutofit/>
          </a:bodyPr>
          <a:p>
            <a:pPr marL="215900" lvl="0" algn="just" defTabSz="266700">
              <a:buClrTx/>
              <a:buSzTx/>
              <a:buFontTx/>
            </a:pPr>
            <a:r>
              <a:rPr lang="zh-CN" altLang="en-US" sz="1400" b="1">
                <a:solidFill>
                  <a:schemeClr val="accent1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运营商市场单月</a:t>
            </a:r>
            <a:r>
              <a:rPr lang="zh-CN" altLang="en-US" sz="1400" b="1">
                <a:solidFill>
                  <a:schemeClr val="accent1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动向：</a:t>
            </a:r>
            <a:endParaRPr lang="zh-CN" altLang="en-US" sz="1400" b="1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57175" y="2426970"/>
            <a:ext cx="5653405" cy="325755"/>
          </a:xfrm>
          <a:prstGeom prst="rect">
            <a:avLst/>
          </a:prstGeom>
        </p:spPr>
        <p:txBody>
          <a:bodyPr wrap="square">
            <a:noAutofit/>
          </a:bodyPr>
          <a:p>
            <a:pPr marL="215900" indent="0" algn="just" defTabSz="266700" fontAlgn="auto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400" b="1">
                <a:solidFill>
                  <a:schemeClr val="accent1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</a:rPr>
              <a:t>公开市场整体态势：</a:t>
            </a:r>
            <a:endParaRPr lang="zh-CN" altLang="en-US" sz="1400" b="1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57175" y="3839845"/>
            <a:ext cx="5653405" cy="325755"/>
          </a:xfrm>
          <a:prstGeom prst="rect">
            <a:avLst/>
          </a:prstGeom>
        </p:spPr>
        <p:txBody>
          <a:bodyPr wrap="square">
            <a:noAutofit/>
          </a:bodyPr>
          <a:p>
            <a:pPr marL="215900" lvl="0" algn="just" defTabSz="266700">
              <a:buClrTx/>
              <a:buSzTx/>
              <a:buFontTx/>
            </a:pPr>
            <a:r>
              <a:rPr lang="zh-CN" altLang="en-US" sz="1400" b="1">
                <a:solidFill>
                  <a:schemeClr val="accent1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公开市场行业分布：</a:t>
            </a:r>
            <a:endParaRPr lang="zh-CN" altLang="en-US" sz="1400" b="1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57175" y="5252720"/>
            <a:ext cx="5653405" cy="326390"/>
          </a:xfrm>
          <a:prstGeom prst="rect">
            <a:avLst/>
          </a:prstGeom>
        </p:spPr>
        <p:txBody>
          <a:bodyPr wrap="square">
            <a:noAutofit/>
          </a:bodyPr>
          <a:p>
            <a:pPr marL="215900" lvl="0" algn="just" defTabSz="266700">
              <a:buClrTx/>
              <a:buSzTx/>
              <a:buFontTx/>
            </a:pPr>
            <a:r>
              <a:rPr lang="zh-CN" altLang="en-US" sz="1400" b="1">
                <a:solidFill>
                  <a:schemeClr val="accent1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公开市场单月动向：</a:t>
            </a:r>
            <a:endParaRPr lang="zh-CN" altLang="en-US" sz="1400" b="1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57175" y="2759075"/>
            <a:ext cx="565404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defTabSz="266700" fontAlgn="auto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{{</a:t>
            </a:r>
            <a:endParaRPr lang="en-US" altLang="zh-CN" sz="14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  <a:p>
            <a:pPr indent="0" algn="just" defTabSz="266700" fontAlgn="auto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调用接口</a:t>
            </a:r>
            <a:r>
              <a:rPr lang="en-US" altLang="zh-CN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GET /tender/overall </a:t>
            </a:r>
            <a:r>
              <a:rPr lang="zh-CN" altLang="en-US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查看</a:t>
            </a:r>
            <a:r>
              <a:rPr lang="zh-CN" altLang="en-US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相关数据</a:t>
            </a:r>
            <a:endParaRPr lang="zh-CN" altLang="en-US" sz="14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  <a:p>
            <a:pPr indent="0" algn="just" defTabSz="266700" fontAlgn="auto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调用接口</a:t>
            </a:r>
            <a:r>
              <a:rPr lang="en-US" altLang="zh-CN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GET /tender/region </a:t>
            </a:r>
            <a:r>
              <a:rPr lang="zh-CN" altLang="en-US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查看相关数据</a:t>
            </a:r>
            <a:endParaRPr lang="zh-CN" altLang="en-US" sz="14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  <a:p>
            <a:pPr indent="0" algn="just" defTabSz="266700" fontAlgn="auto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}}</a:t>
            </a:r>
            <a:endParaRPr lang="en-US" altLang="zh-CN" sz="14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57175" y="4168775"/>
            <a:ext cx="5653405" cy="9321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just" defTabSz="266700" fontAlgn="auto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{{</a:t>
            </a:r>
            <a:endParaRPr lang="en-US" altLang="zh-CN" sz="14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  <a:p>
            <a:pPr indent="0" algn="just" defTabSz="266700" fontAlgn="auto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调用接口</a:t>
            </a:r>
            <a:r>
              <a:rPr lang="en-US" altLang="zh-CN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GET /tender/industry </a:t>
            </a:r>
            <a:r>
              <a:rPr lang="zh-CN" altLang="en-US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查看相关数据</a:t>
            </a:r>
            <a:endParaRPr lang="zh-CN" altLang="en-US" sz="14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  <a:p>
            <a:pPr indent="0" algn="just" defTabSz="266700" fontAlgn="auto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}}</a:t>
            </a:r>
            <a:endParaRPr lang="en-US" altLang="zh-CN" sz="14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57175" y="5581015"/>
            <a:ext cx="565404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just" defTabSz="266700" fontAlgn="auto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{{</a:t>
            </a:r>
            <a:endParaRPr lang="en-US" altLang="zh-CN" sz="14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  <a:p>
            <a:pPr indent="0" algn="just" defTabSz="266700" fontAlgn="auto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调用接口</a:t>
            </a:r>
            <a:r>
              <a:rPr lang="en-US" altLang="zh-CN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GET /tender/overall </a:t>
            </a:r>
            <a:r>
              <a:rPr lang="zh-CN" altLang="en-US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查看相关数据</a:t>
            </a:r>
            <a:endParaRPr lang="zh-CN" altLang="en-US" sz="14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  <a:p>
            <a:pPr indent="0" algn="just" defTabSz="266700" fontAlgn="auto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}}</a:t>
            </a:r>
            <a:endParaRPr lang="en-US" altLang="zh-CN" sz="14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278245" y="4140835"/>
            <a:ext cx="5653405" cy="9607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just" defTabSz="266700" fontAlgn="auto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{{</a:t>
            </a:r>
            <a:endParaRPr lang="en-US" altLang="zh-CN" sz="14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  <a:p>
            <a:pPr indent="0" algn="just" defTabSz="266700" fontAlgn="auto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调用接口</a:t>
            </a:r>
            <a:r>
              <a:rPr lang="en-US" altLang="zh-CN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GET /award/overall </a:t>
            </a:r>
            <a:r>
              <a:rPr lang="zh-CN" altLang="en-US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查看相关数据</a:t>
            </a:r>
            <a:endParaRPr lang="zh-CN" altLang="en-US" sz="14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  <a:p>
            <a:pPr indent="0" algn="just" defTabSz="266700" fontAlgn="auto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}}</a:t>
            </a:r>
            <a:endParaRPr lang="en-US" altLang="zh-CN" sz="14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278245" y="2752725"/>
            <a:ext cx="5653405" cy="9601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just" defTabSz="266700" fontAlgn="auto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{{</a:t>
            </a:r>
            <a:endParaRPr lang="en-US" altLang="zh-CN" sz="14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  <a:p>
            <a:pPr indent="0" algn="just" defTabSz="266700" fontAlgn="auto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调用接口</a:t>
            </a:r>
            <a:r>
              <a:rPr lang="en-US" altLang="zh-CN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GET /award/overall </a:t>
            </a:r>
            <a:r>
              <a:rPr lang="zh-CN" altLang="en-US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查看相关数据</a:t>
            </a:r>
            <a:endParaRPr lang="zh-CN" altLang="en-US" sz="14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  <a:p>
            <a:pPr indent="0" algn="just" defTabSz="266700" fontAlgn="auto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}}</a:t>
            </a:r>
            <a:endParaRPr lang="en-US" altLang="zh-CN" sz="14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278245" y="5575300"/>
            <a:ext cx="5653405" cy="9582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just" defTabSz="266700" fontAlgn="auto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{{</a:t>
            </a:r>
            <a:endParaRPr lang="en-US" altLang="zh-CN" sz="14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  <a:p>
            <a:pPr indent="0" algn="just" defTabSz="266700" fontAlgn="auto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调用接口</a:t>
            </a:r>
            <a:r>
              <a:rPr lang="en-US" altLang="zh-CN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GET /tender/overall </a:t>
            </a:r>
            <a:r>
              <a:rPr lang="zh-CN" altLang="en-US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查看相关数据</a:t>
            </a:r>
            <a:endParaRPr lang="zh-CN" altLang="en-US" sz="14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  <a:p>
            <a:pPr indent="0" algn="just" defTabSz="266700" fontAlgn="auto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}}</a:t>
            </a:r>
            <a:endParaRPr lang="en-US" altLang="zh-CN" sz="14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</p:txBody>
      </p:sp>
      <p:pic>
        <p:nvPicPr>
          <p:cNvPr id="28" name="图片 27" descr="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256540" y="2449195"/>
            <a:ext cx="270510" cy="270510"/>
          </a:xfrm>
          <a:prstGeom prst="rect">
            <a:avLst/>
          </a:prstGeom>
        </p:spPr>
      </p:pic>
      <p:pic>
        <p:nvPicPr>
          <p:cNvPr id="29" name="图片 28" descr="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257175" y="3867468"/>
            <a:ext cx="270510" cy="270510"/>
          </a:xfrm>
          <a:prstGeom prst="rect">
            <a:avLst/>
          </a:prstGeom>
        </p:spPr>
      </p:pic>
      <p:pic>
        <p:nvPicPr>
          <p:cNvPr id="30" name="图片 29" descr="3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>
            <a:fillRect/>
          </a:stretch>
        </p:blipFill>
        <p:spPr>
          <a:xfrm>
            <a:off x="256540" y="5280660"/>
            <a:ext cx="270510" cy="270510"/>
          </a:xfrm>
          <a:prstGeom prst="rect">
            <a:avLst/>
          </a:prstGeom>
        </p:spPr>
      </p:pic>
      <p:pic>
        <p:nvPicPr>
          <p:cNvPr id="31" name="图片 30" descr="1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>
            <a:fillRect/>
          </a:stretch>
        </p:blipFill>
        <p:spPr>
          <a:xfrm>
            <a:off x="6278245" y="2457768"/>
            <a:ext cx="270510" cy="270510"/>
          </a:xfrm>
          <a:prstGeom prst="rect">
            <a:avLst/>
          </a:prstGeom>
        </p:spPr>
      </p:pic>
      <p:pic>
        <p:nvPicPr>
          <p:cNvPr id="32" name="图片 31" descr="2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>
            <a:fillRect/>
          </a:stretch>
        </p:blipFill>
        <p:spPr>
          <a:xfrm>
            <a:off x="6278880" y="3869690"/>
            <a:ext cx="270510" cy="270510"/>
          </a:xfrm>
          <a:prstGeom prst="rect">
            <a:avLst/>
          </a:prstGeom>
        </p:spPr>
      </p:pic>
      <p:pic>
        <p:nvPicPr>
          <p:cNvPr id="33" name="图片 32" descr="3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/>
          <a:stretch>
            <a:fillRect/>
          </a:stretch>
        </p:blipFill>
        <p:spPr>
          <a:xfrm>
            <a:off x="6278245" y="5282565"/>
            <a:ext cx="270510" cy="270510"/>
          </a:xfrm>
          <a:prstGeom prst="rect">
            <a:avLst/>
          </a:prstGeom>
        </p:spPr>
      </p:pic>
    </p:spTree>
    <p:custDataLst>
      <p:tags r:id="rId2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0" y="591820"/>
            <a:ext cx="12192635" cy="6266815"/>
          </a:xfrm>
          <a:prstGeom prst="roundRect">
            <a:avLst>
              <a:gd name="adj" fmla="val 0"/>
            </a:avLst>
          </a:prstGeom>
          <a:solidFill>
            <a:srgbClr val="9FC9EA">
              <a:alpha val="30000"/>
            </a:srgbClr>
          </a:solidFill>
          <a:ln w="12700" cap="flat" cmpd="sng" algn="ctr">
            <a:solidFill>
              <a:srgbClr val="B1D8EE"/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156210" y="811530"/>
            <a:ext cx="5864860" cy="5887720"/>
          </a:xfrm>
          <a:prstGeom prst="roundRect">
            <a:avLst>
              <a:gd name="adj" fmla="val 3084"/>
            </a:avLst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solidFill>
              <a:srgbClr val="0070C0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 sz="1200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0" y="0"/>
            <a:ext cx="12192635" cy="591820"/>
          </a:xfrm>
          <a:prstGeom prst="roundRect">
            <a:avLst>
              <a:gd name="adj" fmla="val 5411"/>
            </a:avLst>
          </a:prstGeom>
          <a:solidFill>
            <a:srgbClr val="ADC8EA"/>
          </a:solidFill>
          <a:ln w="12700" cap="flat" cmpd="sng" algn="ctr">
            <a:solidFill>
              <a:srgbClr val="9FC9EA"/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59093" y="0"/>
            <a:ext cx="11474450" cy="59118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>
                <a:solidFill>
                  <a:srgbClr val="002060"/>
                </a:solidFill>
                <a:latin typeface="仿宋_GB2312" panose="02010609030101010101" charset="-122"/>
                <a:ea typeface="仿宋_GB2312" panose="02010609030101010101" charset="-122"/>
              </a:rPr>
              <a:t>当月友商中标大单</a:t>
            </a:r>
            <a:endParaRPr lang="zh-CN" altLang="en-US" sz="1600"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0" y="0"/>
            <a:ext cx="1435735" cy="69532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en-US" altLang="zh-CN" sz="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65000">
                      <a:schemeClr val="accent1"/>
                    </a:gs>
                  </a:gsLst>
                  <a:lin ang="16200000" scaled="0"/>
                </a:gradFill>
                <a:latin typeface="微软雅黑" charset="0"/>
                <a:ea typeface="微软雅黑" charset="0"/>
                <a:sym typeface="+mn-ea"/>
              </a:rPr>
              <a:t>03</a:t>
            </a:r>
            <a:endParaRPr lang="en-US" altLang="zh-CN" sz="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5000">
                    <a:schemeClr val="accent1"/>
                  </a:gs>
                </a:gsLst>
                <a:lin ang="16200000" scaled="0"/>
              </a:gradFill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6172200" y="811530"/>
            <a:ext cx="5864860" cy="5887720"/>
          </a:xfrm>
          <a:prstGeom prst="roundRect">
            <a:avLst>
              <a:gd name="adj" fmla="val 3084"/>
            </a:avLst>
          </a:prstGeom>
          <a:solidFill>
            <a:schemeClr val="accent3">
              <a:lumMod val="20000"/>
              <a:lumOff val="80000"/>
              <a:alpha val="63000"/>
            </a:schemeClr>
          </a:solidFill>
          <a:ln w="12700" cap="flat" cmpd="sng" algn="ctr">
            <a:solidFill>
              <a:srgbClr val="0070C0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 sz="1200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56210" y="754380"/>
            <a:ext cx="5854700" cy="294005"/>
          </a:xfrm>
          <a:prstGeom prst="roundRect">
            <a:avLst>
              <a:gd name="adj" fmla="val 5411"/>
            </a:avLst>
          </a:prstGeom>
          <a:solidFill>
            <a:schemeClr val="accent2">
              <a:lumMod val="75000"/>
            </a:schemeClr>
          </a:solidFill>
          <a:ln w="12700" cap="flat" cmpd="sng" algn="ctr">
            <a:solidFill>
              <a:srgbClr val="0070C0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r>
              <a:rPr lang="zh-CN" altLang="en-US" sz="1200">
                <a:solidFill>
                  <a:schemeClr val="bg1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电信当月中标大单</a:t>
            </a:r>
            <a:endParaRPr lang="zh-CN" altLang="en-US" sz="1200">
              <a:solidFill>
                <a:schemeClr val="bg1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182360" y="754380"/>
            <a:ext cx="5854700" cy="294005"/>
          </a:xfrm>
          <a:prstGeom prst="roundRect">
            <a:avLst>
              <a:gd name="adj" fmla="val 5411"/>
            </a:avLst>
          </a:prstGeom>
          <a:solidFill>
            <a:schemeClr val="accent3"/>
          </a:solidFill>
          <a:ln w="12700" cap="flat" cmpd="sng" algn="ctr">
            <a:solidFill>
              <a:srgbClr val="0070C0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r>
              <a:rPr lang="zh-CN" altLang="en-US" sz="1200">
                <a:solidFill>
                  <a:schemeClr val="bg1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联通当月中标大单</a:t>
            </a:r>
            <a:endParaRPr lang="zh-CN" altLang="en-US" sz="1200">
              <a:solidFill>
                <a:schemeClr val="bg1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295593" y="1238250"/>
          <a:ext cx="5575935" cy="5127625"/>
        </p:xfrm>
        <a:graphic>
          <a:graphicData uri="http://schemas.openxmlformats.org/drawingml/2006/table">
            <a:tbl>
              <a:tblPr/>
              <a:tblGrid>
                <a:gridCol w="1783080"/>
                <a:gridCol w="584835"/>
                <a:gridCol w="2229485"/>
                <a:gridCol w="978535"/>
              </a:tblGrid>
              <a:tr h="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 b="1" i="0">
                          <a:solidFill>
                            <a:srgbClr val="333333"/>
                          </a:solidFill>
                          <a:latin typeface="楷体_GB2312"/>
                          <a:ea typeface="楷体_GB2312"/>
                        </a:rPr>
                        <a:t>招标人</a:t>
                      </a:r>
                      <a:endParaRPr lang="zh-CN" sz="1100" b="1" i="0">
                        <a:solidFill>
                          <a:srgbClr val="333333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>
                      <a:noFill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 b="1" i="0">
                          <a:solidFill>
                            <a:srgbClr val="333333"/>
                          </a:solidFill>
                          <a:latin typeface="楷体_GB2312"/>
                          <a:ea typeface="楷体_GB2312"/>
                        </a:rPr>
                        <a:t>行业</a:t>
                      </a:r>
                      <a:endParaRPr lang="zh-CN" sz="1100" b="1" i="0">
                        <a:solidFill>
                          <a:srgbClr val="333333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 b="1" i="0">
                          <a:solidFill>
                            <a:srgbClr val="333333"/>
                          </a:solidFill>
                          <a:latin typeface="楷体_GB2312"/>
                          <a:ea typeface="楷体_GB2312"/>
                        </a:rPr>
                        <a:t>项目名称</a:t>
                      </a:r>
                      <a:endParaRPr lang="zh-CN" sz="1100" b="1" i="0">
                        <a:solidFill>
                          <a:srgbClr val="333333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 b="1" i="0">
                          <a:solidFill>
                            <a:srgbClr val="333333"/>
                          </a:solidFill>
                          <a:latin typeface="楷体_GB2312"/>
                          <a:ea typeface="楷体_GB2312"/>
                        </a:rPr>
                        <a:t>中标金额（万元）</a:t>
                      </a:r>
                      <a:endParaRPr lang="zh-CN" sz="1100" b="1" i="0">
                        <a:solidFill>
                          <a:srgbClr val="333333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65455"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上海市大数据中心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>
                      <a:noFill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党政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上海市政务云基础设施服务费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24000</a:t>
                      </a:r>
                      <a:endParaRPr lang="en-US" altLang="zh-CN" sz="900" b="1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  <a:tr h="628015"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复旦大学附属中山医院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>
                      <a:noFill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医卫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复旦大学附属中山医院</a:t>
                      </a: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2026</a:t>
                      </a:r>
                      <a:r>
                        <a:rPr lang="zh-CN" altLang="en-US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年人工智能全栈能力开发服务平台采购项目</a:t>
                      </a:r>
                      <a:endParaRPr lang="zh-CN" altLang="en-US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14655.5</a:t>
                      </a:r>
                      <a:endParaRPr lang="en-US" altLang="zh-CN" sz="900" b="1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  <a:tr h="465455"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上海市闵行区大数据中心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>
                      <a:noFill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党政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闵行区城眸智联系统建设项目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648</a:t>
                      </a:r>
                      <a:endParaRPr lang="en-US" altLang="zh-CN" sz="900" b="1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  <a:tr h="465455"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上海市闵行区中医医院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>
                      <a:noFill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医卫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闵行区中医医院云资源及服务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470.24</a:t>
                      </a:r>
                      <a:endParaRPr lang="en-US" altLang="zh-CN" sz="900" b="1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  <a:tr h="628650"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上海市静安区卫生信息中心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>
                      <a:noFill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医卫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静安区域卫生信息平台硬件、授权及部分软件运维（</a:t>
                      </a: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2026</a:t>
                      </a:r>
                      <a:r>
                        <a:rPr lang="zh-CN" altLang="en-US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）</a:t>
                      </a:r>
                      <a:endParaRPr lang="zh-CN" altLang="en-US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337.855415</a:t>
                      </a:r>
                      <a:endParaRPr lang="en-US" altLang="zh-CN" sz="900" b="1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  <a:tr h="628650"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上海市松江区卫生健康委员会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>
                      <a:noFill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商客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上海市松江区社区卫生服务中心核心应用系统上云</a:t>
                      </a: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(</a:t>
                      </a:r>
                      <a:r>
                        <a:rPr lang="zh-CN" altLang="en-US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运维</a:t>
                      </a: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)</a:t>
                      </a:r>
                      <a:r>
                        <a:rPr lang="zh-CN" altLang="en-US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（</a:t>
                      </a: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2026-2027</a:t>
                      </a:r>
                      <a:r>
                        <a:rPr lang="zh-CN" altLang="en-US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）</a:t>
                      </a:r>
                      <a:endParaRPr lang="zh-CN" altLang="en-US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330.4</a:t>
                      </a:r>
                      <a:endParaRPr lang="en-US" altLang="zh-CN" sz="900" b="1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  <a:tr h="628015"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上海市浦东新区惠南镇城市运行管理中心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>
                      <a:noFill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党政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2026</a:t>
                      </a:r>
                      <a:r>
                        <a:rPr lang="zh-CN" altLang="en-US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年城运视频监控维保服务</a:t>
                      </a:r>
                      <a:endParaRPr lang="zh-CN" altLang="en-US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310.5216</a:t>
                      </a:r>
                      <a:endParaRPr lang="en-US" altLang="zh-CN" sz="900" b="1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 w="12700">
                      <a:solidFill>
                        <a:schemeClr val="accent2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  <a:tr h="628650"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上海市青浦区金泽镇城市运行管理中心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>
                      <a:noFill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党政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租用长三角生态综合治理平台服务项目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 w="12700">
                      <a:solidFill>
                        <a:schemeClr val="accent2"/>
                      </a:solidFill>
                      <a:prstDash val="sysDash"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301.86</a:t>
                      </a:r>
                      <a:endParaRPr lang="en-US" altLang="zh-CN" sz="900" b="1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2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2"/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/>
          <p:nvPr>
            <p:custDataLst>
              <p:tags r:id="rId2"/>
            </p:custDataLst>
          </p:nvPr>
        </p:nvGraphicFramePr>
        <p:xfrm>
          <a:off x="6322060" y="1238250"/>
          <a:ext cx="5575935" cy="5128260"/>
        </p:xfrm>
        <a:graphic>
          <a:graphicData uri="http://schemas.openxmlformats.org/drawingml/2006/table">
            <a:tbl>
              <a:tblPr/>
              <a:tblGrid>
                <a:gridCol w="1783080"/>
                <a:gridCol w="584835"/>
                <a:gridCol w="2229485"/>
                <a:gridCol w="978535"/>
              </a:tblGrid>
              <a:tr h="58928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 b="1" i="0">
                          <a:solidFill>
                            <a:srgbClr val="333333"/>
                          </a:solidFill>
                          <a:latin typeface="楷体_GB2312"/>
                          <a:ea typeface="楷体_GB2312"/>
                        </a:rPr>
                        <a:t>招标人</a:t>
                      </a:r>
                      <a:endParaRPr lang="zh-CN" sz="1100" b="1" i="0">
                        <a:solidFill>
                          <a:srgbClr val="333333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>
                      <a:noFill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 b="1" i="0">
                          <a:solidFill>
                            <a:srgbClr val="333333"/>
                          </a:solidFill>
                          <a:latin typeface="楷体_GB2312"/>
                          <a:ea typeface="楷体_GB2312"/>
                        </a:rPr>
                        <a:t>行业</a:t>
                      </a:r>
                      <a:endParaRPr lang="zh-CN" sz="1100" b="1" i="0">
                        <a:solidFill>
                          <a:srgbClr val="333333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 b="1" i="0">
                          <a:solidFill>
                            <a:srgbClr val="333333"/>
                          </a:solidFill>
                          <a:latin typeface="楷体_GB2312"/>
                          <a:ea typeface="楷体_GB2312"/>
                        </a:rPr>
                        <a:t>项目名称</a:t>
                      </a:r>
                      <a:endParaRPr lang="zh-CN" sz="1100" b="1" i="0">
                        <a:solidFill>
                          <a:srgbClr val="333333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 b="1" i="0">
                          <a:solidFill>
                            <a:srgbClr val="333333"/>
                          </a:solidFill>
                          <a:latin typeface="楷体_GB2312"/>
                          <a:ea typeface="楷体_GB2312"/>
                        </a:rPr>
                        <a:t>中标金额（万元）</a:t>
                      </a:r>
                      <a:endParaRPr lang="zh-CN" sz="1100" b="1" i="0">
                        <a:solidFill>
                          <a:srgbClr val="333333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65455"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上海市大数据中心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>
                      <a:noFill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党政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上海市政务云基础设施服务费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24000</a:t>
                      </a:r>
                      <a:endParaRPr lang="en-US" altLang="zh-CN" sz="900" b="1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  <a:tr h="628015"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复旦大学附属中山医院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>
                      <a:noFill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医卫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复旦大学附属中山医院</a:t>
                      </a: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2026</a:t>
                      </a:r>
                      <a:r>
                        <a:rPr lang="zh-CN" altLang="en-US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年人工智能全栈能力开发服务平台采购项目</a:t>
                      </a:r>
                      <a:endParaRPr lang="zh-CN" altLang="en-US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14655.5</a:t>
                      </a:r>
                      <a:endParaRPr lang="en-US" altLang="zh-CN" sz="900" b="1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  <a:tr h="465455"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上海市闵行区大数据中心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>
                      <a:noFill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党政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闵行区城眸智联系统建设项目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648</a:t>
                      </a:r>
                      <a:endParaRPr lang="en-US" altLang="zh-CN" sz="900" b="1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  <a:tr h="466090"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上海市闵行区中医医院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>
                      <a:noFill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医卫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闵行区中医医院云资源及服务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470.24</a:t>
                      </a:r>
                      <a:endParaRPr lang="en-US" altLang="zh-CN" sz="900" b="1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  <a:tr h="628650"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上海市静安区卫生信息中心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>
                      <a:noFill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医卫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静安区域卫生信息平台硬件、授权及部分软件运维（</a:t>
                      </a: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2026</a:t>
                      </a:r>
                      <a:r>
                        <a:rPr lang="zh-CN" altLang="en-US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）</a:t>
                      </a:r>
                      <a:endParaRPr lang="zh-CN" altLang="en-US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337.855415</a:t>
                      </a:r>
                      <a:endParaRPr lang="en-US" altLang="zh-CN" sz="900" b="1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  <a:tr h="628650"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上海市松江区卫生健康委员会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>
                      <a:noFill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商客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上海市松江区社区卫生服务中心核心应用系统上云</a:t>
                      </a: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(</a:t>
                      </a:r>
                      <a:r>
                        <a:rPr lang="zh-CN" altLang="en-US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运维</a:t>
                      </a: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)</a:t>
                      </a:r>
                      <a:r>
                        <a:rPr lang="zh-CN" altLang="en-US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（</a:t>
                      </a: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2026-2027</a:t>
                      </a:r>
                      <a:r>
                        <a:rPr lang="zh-CN" altLang="en-US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）</a:t>
                      </a:r>
                      <a:endParaRPr lang="zh-CN" altLang="en-US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330.4</a:t>
                      </a:r>
                      <a:endParaRPr lang="en-US" altLang="zh-CN" sz="900" b="1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  <a:tr h="628015"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上海市浦东新区惠南镇城市运行管理中心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>
                      <a:noFill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党政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2026</a:t>
                      </a:r>
                      <a:r>
                        <a:rPr lang="zh-CN" altLang="en-US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年城运视频监控维保服务</a:t>
                      </a:r>
                      <a:endParaRPr lang="zh-CN" altLang="en-US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310.5216</a:t>
                      </a:r>
                      <a:endParaRPr lang="en-US" altLang="zh-CN" sz="900" b="1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 w="12700">
                      <a:solidFill>
                        <a:schemeClr val="accent3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  <a:tr h="628650"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上海市青浦区金泽镇城市运行管理中心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>
                      <a:noFill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党政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l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租用长三角生态综合治理平台服务项目</a:t>
                      </a:r>
                      <a:endParaRPr lang="zh-CN" sz="90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 w="12700">
                      <a:solidFill>
                        <a:schemeClr val="accent3"/>
                      </a:solidFill>
                      <a:prstDash val="sysDash"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301.86</a:t>
                      </a:r>
                      <a:endParaRPr lang="en-US" altLang="zh-CN" sz="900" b="1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52400" marR="152400" marT="127000" marB="127000" anchor="ctr" anchorCtr="0">
                    <a:lnL w="12700">
                      <a:solidFill>
                        <a:schemeClr val="accent3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3"/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圆角矩形 24"/>
          <p:cNvSpPr/>
          <p:nvPr/>
        </p:nvSpPr>
        <p:spPr>
          <a:xfrm>
            <a:off x="9128760" y="1501775"/>
            <a:ext cx="2976880" cy="424624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solidFill>
              <a:srgbClr val="EED2EC"/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9134475" y="1073150"/>
            <a:ext cx="2976880" cy="515620"/>
          </a:xfrm>
          <a:prstGeom prst="roundRect">
            <a:avLst>
              <a:gd name="adj" fmla="val 5411"/>
            </a:avLst>
          </a:prstGeom>
          <a:solidFill>
            <a:srgbClr val="E9D4EC"/>
          </a:solidFill>
          <a:ln w="12700" cap="flat" cmpd="sng" algn="ctr">
            <a:solidFill>
              <a:srgbClr val="EED2EC"/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83820" y="1501775"/>
            <a:ext cx="2976880" cy="424688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solidFill>
              <a:srgbClr val="B1D8EE"/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3098800" y="1501775"/>
            <a:ext cx="2976880" cy="424688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solidFill>
              <a:srgbClr val="C0E7B2"/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6113780" y="1501775"/>
            <a:ext cx="2976880" cy="424688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solidFill>
              <a:srgbClr val="FFCAAB"/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154" name="文本框 153"/>
          <p:cNvSpPr txBox="1"/>
          <p:nvPr/>
        </p:nvSpPr>
        <p:spPr>
          <a:xfrm>
            <a:off x="83820" y="48260"/>
            <a:ext cx="12026900" cy="77533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>
              <a:lnSpc>
                <a:spcPct val="150000"/>
              </a:lnSpc>
            </a:pPr>
            <a:r>
              <a:rPr lang="zh-CN" altLang="en-US" sz="2000"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第一部份、上海信息化公开市场招标</a:t>
            </a:r>
            <a:r>
              <a:rPr lang="zh-CN" altLang="en-US" sz="2000"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情况</a:t>
            </a:r>
            <a:endParaRPr lang="zh-CN" altLang="en-US" sz="2000">
              <a:latin typeface="仿宋_GB2312" panose="02010609030101010101" charset="-122"/>
              <a:ea typeface="仿宋_GB2312" panose="02010609030101010101" charset="-122"/>
              <a:cs typeface="微软雅黑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83820" y="1073150"/>
            <a:ext cx="2976880" cy="515620"/>
          </a:xfrm>
          <a:prstGeom prst="roundRect">
            <a:avLst>
              <a:gd name="adj" fmla="val 5411"/>
            </a:avLst>
          </a:prstGeom>
          <a:solidFill>
            <a:srgbClr val="5B9BD5">
              <a:lumMod val="40000"/>
              <a:lumOff val="60000"/>
            </a:srgbClr>
          </a:solidFill>
          <a:ln w="12700" cap="flat" cmpd="sng" algn="ctr">
            <a:solidFill>
              <a:srgbClr val="B1D8EE"/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100705" y="1073150"/>
            <a:ext cx="2976880" cy="515620"/>
          </a:xfrm>
          <a:prstGeom prst="roundRect">
            <a:avLst>
              <a:gd name="adj" fmla="val 5411"/>
            </a:avLst>
          </a:prstGeom>
          <a:solidFill>
            <a:schemeClr val="accent4">
              <a:lumMod val="40000"/>
              <a:lumOff val="60000"/>
            </a:schemeClr>
          </a:solidFill>
          <a:ln w="12700" cap="flat" cmpd="sng" algn="ctr">
            <a:solidFill>
              <a:srgbClr val="C0E7B2"/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6117590" y="1073150"/>
            <a:ext cx="2976880" cy="515620"/>
          </a:xfrm>
          <a:prstGeom prst="roundRect">
            <a:avLst>
              <a:gd name="adj" fmla="val 5411"/>
            </a:avLst>
          </a:prstGeom>
          <a:solidFill>
            <a:schemeClr val="accent2">
              <a:lumMod val="40000"/>
              <a:lumOff val="60000"/>
            </a:schemeClr>
          </a:solidFill>
          <a:ln w="12700" cap="flat" cmpd="sng" algn="ctr">
            <a:solidFill>
              <a:srgbClr val="FFCAAB"/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44550" y="1160145"/>
            <a:ext cx="2216150" cy="34226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200">
                <a:solidFill>
                  <a:srgbClr val="002060"/>
                </a:solidFill>
                <a:latin typeface="仿宋_GB2312" panose="02010609030101010101" charset="-122"/>
                <a:ea typeface="仿宋_GB2312" panose="02010609030101010101" charset="-122"/>
              </a:rPr>
              <a:t>因势而谋</a:t>
            </a:r>
            <a:endParaRPr lang="zh-CN" altLang="en-US">
              <a:latin typeface="仿宋_GB2312" panose="02010609030101010101" charset="-122"/>
              <a:ea typeface="仿宋_GB2312" panose="02010609030101010101" charset="-122"/>
            </a:endParaRPr>
          </a:p>
          <a:p>
            <a:pPr algn="ctr"/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</a:rPr>
              <a:t>看政策</a:t>
            </a:r>
            <a:r>
              <a:rPr lang="en-US" altLang="zh-CN" sz="1000">
                <a:latin typeface="仿宋_GB2312" panose="02010609030101010101" charset="-122"/>
                <a:ea typeface="仿宋_GB2312" panose="02010609030101010101" charset="-122"/>
              </a:rPr>
              <a:t>、</a:t>
            </a:r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</a:rPr>
              <a:t>看行业</a:t>
            </a:r>
            <a:r>
              <a:rPr lang="en-US" altLang="zh-CN" sz="1000">
                <a:latin typeface="仿宋_GB2312" panose="02010609030101010101" charset="-122"/>
                <a:ea typeface="仿宋_GB2312" panose="02010609030101010101" charset="-122"/>
              </a:rPr>
              <a:t>、</a:t>
            </a:r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</a:rPr>
              <a:t>看趋势</a:t>
            </a:r>
            <a:endParaRPr lang="zh-CN" altLang="en-US" sz="1000"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861435" y="1160145"/>
            <a:ext cx="2216150" cy="34226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200">
                <a:solidFill>
                  <a:schemeClr val="accent4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</a:rPr>
              <a:t>因地制宜</a:t>
            </a:r>
            <a:endParaRPr lang="zh-CN" altLang="en-US">
              <a:latin typeface="仿宋_GB2312" panose="02010609030101010101" charset="-122"/>
              <a:ea typeface="仿宋_GB2312" panose="02010609030101010101" charset="-122"/>
            </a:endParaRPr>
          </a:p>
          <a:p>
            <a:pPr algn="ctr"/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</a:rPr>
              <a:t>看区域、看客户、看市场</a:t>
            </a:r>
            <a:endParaRPr lang="zh-CN" altLang="en-US" sz="1000"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878320" y="1160145"/>
            <a:ext cx="2216150" cy="34226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200">
                <a:solidFill>
                  <a:schemeClr val="accent2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</a:rPr>
              <a:t>因时而动</a:t>
            </a:r>
            <a:endParaRPr lang="zh-CN" altLang="en-US">
              <a:latin typeface="仿宋_GB2312" panose="02010609030101010101" charset="-122"/>
              <a:ea typeface="仿宋_GB2312" panose="02010609030101010101" charset="-122"/>
            </a:endParaRPr>
          </a:p>
          <a:p>
            <a:pPr algn="ctr"/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</a:rPr>
              <a:t>看节奏、</a:t>
            </a:r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看</a:t>
            </a:r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</a:rPr>
              <a:t>窗口、</a:t>
            </a:r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看</a:t>
            </a:r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</a:rPr>
              <a:t>项目</a:t>
            </a:r>
            <a:endParaRPr lang="zh-CN" altLang="en-US" sz="1000">
              <a:latin typeface="仿宋_GB2312" panose="02010609030101010101" charset="-122"/>
              <a:ea typeface="仿宋_GB2312" panose="02010609030101010101" charset="-122"/>
            </a:endParaRPr>
          </a:p>
        </p:txBody>
      </p:sp>
      <p:pic>
        <p:nvPicPr>
          <p:cNvPr id="6" name="图片 5" descr="/Users/kun/Library/Containers/com.kingsoft.wpsoffice.mac/Data/tmp/photoeditapp/20260604153520/temp.pngtemp"/>
          <p:cNvPicPr>
            <a:picLocks noChangeAspect="1"/>
          </p:cNvPicPr>
          <p:nvPr/>
        </p:nvPicPr>
        <p:blipFill>
          <a:blip r:embed="rId2"/>
          <a:srcRect b="4811"/>
          <a:stretch>
            <a:fillRect/>
          </a:stretch>
        </p:blipFill>
        <p:spPr>
          <a:xfrm>
            <a:off x="84455" y="48260"/>
            <a:ext cx="2442845" cy="942340"/>
          </a:xfrm>
          <a:prstGeom prst="rect">
            <a:avLst/>
          </a:prstGeom>
        </p:spPr>
      </p:pic>
      <p:pic>
        <p:nvPicPr>
          <p:cNvPr id="7" name="图片 6" descr="/Users/kun/Library/Containers/com.kingsoft.wpsoffice.mac/Data/tmp/photoeditapp/20260604153651/temp.pngte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94925" y="48895"/>
            <a:ext cx="1906905" cy="94170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538730" y="828040"/>
            <a:ext cx="7656195" cy="178435"/>
          </a:xfrm>
          <a:prstGeom prst="rect">
            <a:avLst/>
          </a:prstGeom>
          <a:gradFill>
            <a:gsLst>
              <a:gs pos="0">
                <a:schemeClr val="bg1"/>
              </a:gs>
              <a:gs pos="85000">
                <a:schemeClr val="accent1">
                  <a:lumMod val="60000"/>
                  <a:lumOff val="40000"/>
                </a:schemeClr>
              </a:gs>
              <a:gs pos="15000">
                <a:schemeClr val="accent1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800">
                <a:solidFill>
                  <a:sysClr val="window" lastClr="FFFFFF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四因制宜• 精准洞察•明确路径• 差异赋能• 赢得市场</a:t>
            </a:r>
            <a:endParaRPr lang="zh-CN" altLang="en-US" sz="800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3110" y="1160145"/>
            <a:ext cx="855345" cy="34163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r>
              <a:rPr lang="en-US" altLang="zh-CN">
                <a:solidFill>
                  <a:schemeClr val="accent1">
                    <a:lumMod val="50000"/>
                  </a:schemeClr>
                </a:solidFill>
                <a:latin typeface="仿宋_GB2312" panose="02010609030101010101" charset="-122"/>
                <a:ea typeface="仿宋_GB2312" panose="02010609030101010101" charset="-122"/>
              </a:rPr>
              <a:t>01</a:t>
            </a:r>
            <a:endParaRPr lang="en-US" altLang="zh-CN">
              <a:solidFill>
                <a:schemeClr val="accent1">
                  <a:lumMod val="50000"/>
                </a:schemeClr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49675" y="1160145"/>
            <a:ext cx="855345" cy="34163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r>
              <a:rPr lang="en-US" altLang="zh-CN">
                <a:solidFill>
                  <a:schemeClr val="accent4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</a:rPr>
              <a:t>02</a:t>
            </a:r>
            <a:endParaRPr lang="en-US" altLang="zh-CN">
              <a:solidFill>
                <a:schemeClr val="accent4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46240" y="1160145"/>
            <a:ext cx="855345" cy="34163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</a:rPr>
              <a:t>03</a:t>
            </a:r>
            <a:endParaRPr lang="en-US" altLang="zh-CN">
              <a:solidFill>
                <a:schemeClr val="accent2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pic>
        <p:nvPicPr>
          <p:cNvPr id="13" name="图片 12" descr="目标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70815" y="1121410"/>
            <a:ext cx="410210" cy="410210"/>
          </a:xfrm>
          <a:prstGeom prst="rect">
            <a:avLst/>
          </a:prstGeom>
        </p:spPr>
      </p:pic>
      <p:pic>
        <p:nvPicPr>
          <p:cNvPr id="14" name="图片 13" descr="位置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195955" y="1121410"/>
            <a:ext cx="418465" cy="418465"/>
          </a:xfrm>
          <a:prstGeom prst="rect">
            <a:avLst/>
          </a:prstGeom>
        </p:spPr>
      </p:pic>
      <p:pic>
        <p:nvPicPr>
          <p:cNvPr id="16" name="图片 15" descr="时间轴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6242685" y="1127760"/>
            <a:ext cx="410210" cy="41021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9885680" y="1160145"/>
            <a:ext cx="2216150" cy="34226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200">
                <a:solidFill>
                  <a:srgbClr val="7030A0"/>
                </a:solidFill>
                <a:latin typeface="仿宋_GB2312" panose="02010609030101010101" charset="-122"/>
                <a:ea typeface="仿宋_GB2312" panose="02010609030101010101" charset="-122"/>
              </a:rPr>
              <a:t>因人施策</a:t>
            </a:r>
            <a:endParaRPr lang="zh-CN" altLang="en-US">
              <a:solidFill>
                <a:srgbClr val="7030A0"/>
              </a:solidFill>
              <a:latin typeface="仿宋_GB2312" panose="02010609030101010101" charset="-122"/>
              <a:ea typeface="仿宋_GB2312" panose="02010609030101010101" charset="-122"/>
            </a:endParaRPr>
          </a:p>
          <a:p>
            <a:pPr algn="ctr"/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</a:rPr>
              <a:t>看客户、看关键人、看生态</a:t>
            </a:r>
            <a:endParaRPr lang="zh-CN" altLang="en-US" sz="1000"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742805" y="1160145"/>
            <a:ext cx="855345" cy="34163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r>
              <a:rPr lang="en-US" altLang="zh-CN">
                <a:solidFill>
                  <a:srgbClr val="7030A0"/>
                </a:solidFill>
                <a:latin typeface="仿宋_GB2312" panose="02010609030101010101" charset="-122"/>
                <a:ea typeface="仿宋_GB2312" panose="02010609030101010101" charset="-122"/>
              </a:rPr>
              <a:t>04</a:t>
            </a:r>
            <a:endParaRPr lang="en-US" altLang="zh-CN">
              <a:solidFill>
                <a:srgbClr val="7030A0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pic>
        <p:nvPicPr>
          <p:cNvPr id="15" name="图片 14" descr="人群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>
            <a:off x="9280525" y="1122680"/>
            <a:ext cx="409575" cy="409575"/>
          </a:xfrm>
          <a:prstGeom prst="rect">
            <a:avLst/>
          </a:prstGeom>
        </p:spPr>
      </p:pic>
      <p:sp>
        <p:nvSpPr>
          <p:cNvPr id="145" name="圆角矩形 144"/>
          <p:cNvSpPr/>
          <p:nvPr/>
        </p:nvSpPr>
        <p:spPr>
          <a:xfrm>
            <a:off x="84455" y="5826125"/>
            <a:ext cx="12026900" cy="941705"/>
          </a:xfrm>
          <a:prstGeom prst="roundRect">
            <a:avLst/>
          </a:prstGeom>
          <a:solidFill>
            <a:srgbClr val="4472C4">
              <a:lumMod val="20000"/>
              <a:lumOff val="80000"/>
              <a:alpha val="73000"/>
            </a:srgbClr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27" name="五边形 26"/>
          <p:cNvSpPr/>
          <p:nvPr/>
        </p:nvSpPr>
        <p:spPr>
          <a:xfrm>
            <a:off x="83820" y="5826125"/>
            <a:ext cx="1395095" cy="946150"/>
          </a:xfrm>
          <a:prstGeom prst="homePlate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仿宋_GB2312" panose="02010609030101010101" charset="-122"/>
              <a:ea typeface="仿宋_GB2312" panose="02010609030101010101" charset="-122"/>
            </a:endParaRPr>
          </a:p>
        </p:txBody>
      </p:sp>
      <p:pic>
        <p:nvPicPr>
          <p:cNvPr id="28" name="图片 27" descr="目标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36880" y="5899785"/>
            <a:ext cx="408940" cy="408940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84455" y="6399530"/>
            <a:ext cx="1113790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200">
                <a:solidFill>
                  <a:schemeClr val="bg1"/>
                </a:solidFill>
                <a:latin typeface="仿宋_GB2312" panose="02010609030101010101" charset="-122"/>
                <a:ea typeface="仿宋_GB2312" panose="02010609030101010101" charset="-122"/>
              </a:rPr>
              <a:t>经营主线</a:t>
            </a:r>
            <a:endParaRPr lang="zh-CN" altLang="en-US" sz="1200">
              <a:solidFill>
                <a:schemeClr val="bg1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cxnSp>
        <p:nvCxnSpPr>
          <p:cNvPr id="308" name="直接连接符 307"/>
          <p:cNvCxnSpPr/>
          <p:nvPr/>
        </p:nvCxnSpPr>
        <p:spPr>
          <a:xfrm flipV="1">
            <a:off x="4137025" y="5886450"/>
            <a:ext cx="0" cy="788670"/>
          </a:xfrm>
          <a:prstGeom prst="line">
            <a:avLst/>
          </a:prstGeom>
          <a:noFill/>
          <a:ln w="12700" cap="flat" cmpd="sng" algn="ctr">
            <a:solidFill>
              <a:schemeClr val="accent1">
                <a:lumMod val="50000"/>
              </a:schemeClr>
            </a:solidFill>
            <a:prstDash val="dash"/>
            <a:miter lim="800000"/>
          </a:ln>
          <a:effectLst/>
        </p:spPr>
      </p:cxnSp>
      <p:cxnSp>
        <p:nvCxnSpPr>
          <p:cNvPr id="31" name="直接连接符 30"/>
          <p:cNvCxnSpPr/>
          <p:nvPr/>
        </p:nvCxnSpPr>
        <p:spPr>
          <a:xfrm flipV="1">
            <a:off x="6795135" y="5886450"/>
            <a:ext cx="0" cy="788670"/>
          </a:xfrm>
          <a:prstGeom prst="line">
            <a:avLst/>
          </a:prstGeom>
          <a:noFill/>
          <a:ln w="12700" cap="flat" cmpd="sng" algn="ctr">
            <a:solidFill>
              <a:schemeClr val="accent1">
                <a:lumMod val="50000"/>
              </a:schemeClr>
            </a:solidFill>
            <a:prstDash val="dash"/>
            <a:miter lim="800000"/>
          </a:ln>
          <a:effectLst/>
        </p:spPr>
      </p:cxnSp>
      <p:cxnSp>
        <p:nvCxnSpPr>
          <p:cNvPr id="32" name="直接连接符 31"/>
          <p:cNvCxnSpPr/>
          <p:nvPr/>
        </p:nvCxnSpPr>
        <p:spPr>
          <a:xfrm flipV="1">
            <a:off x="9453245" y="5886450"/>
            <a:ext cx="0" cy="788670"/>
          </a:xfrm>
          <a:prstGeom prst="line">
            <a:avLst/>
          </a:prstGeom>
          <a:noFill/>
          <a:ln w="12700" cap="flat" cmpd="sng" algn="ctr">
            <a:solidFill>
              <a:schemeClr val="accent1">
                <a:lumMod val="50000"/>
              </a:schemeClr>
            </a:solidFill>
            <a:prstDash val="dash"/>
            <a:miter lim="800000"/>
          </a:ln>
          <a:effectLst/>
        </p:spPr>
      </p:cxnSp>
      <p:pic>
        <p:nvPicPr>
          <p:cNvPr id="35" name="图片 34" descr="地图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/>
          <a:stretch>
            <a:fillRect/>
          </a:stretch>
        </p:blipFill>
        <p:spPr>
          <a:xfrm>
            <a:off x="1608455" y="6075680"/>
            <a:ext cx="410210" cy="410210"/>
          </a:xfrm>
          <a:prstGeom prst="rect">
            <a:avLst/>
          </a:prstGeom>
        </p:spPr>
      </p:pic>
      <p:pic>
        <p:nvPicPr>
          <p:cNvPr id="36" name="图片 35" descr="行业分析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/>
          <a:stretch>
            <a:fillRect/>
          </a:stretch>
        </p:blipFill>
        <p:spPr>
          <a:xfrm>
            <a:off x="4271010" y="6072505"/>
            <a:ext cx="410210" cy="410210"/>
          </a:xfrm>
          <a:prstGeom prst="rect">
            <a:avLst/>
          </a:prstGeom>
        </p:spPr>
      </p:pic>
      <p:pic>
        <p:nvPicPr>
          <p:cNvPr id="37" name="图片 36" descr="潜在客户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rcRect/>
          <a:stretch>
            <a:fillRect/>
          </a:stretch>
        </p:blipFill>
        <p:spPr>
          <a:xfrm>
            <a:off x="6933565" y="6069330"/>
            <a:ext cx="410210" cy="410210"/>
          </a:xfrm>
          <a:prstGeom prst="rect">
            <a:avLst/>
          </a:prstGeom>
        </p:spPr>
      </p:pic>
      <p:pic>
        <p:nvPicPr>
          <p:cNvPr id="38" name="图片 37" descr="合作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/>
          <a:stretch>
            <a:fillRect/>
          </a:stretch>
        </p:blipFill>
        <p:spPr>
          <a:xfrm>
            <a:off x="9596120" y="6069330"/>
            <a:ext cx="410210" cy="410210"/>
          </a:xfrm>
          <a:prstGeom prst="rect">
            <a:avLst/>
          </a:prstGeom>
        </p:spPr>
      </p:pic>
      <p:sp>
        <p:nvSpPr>
          <p:cNvPr id="39" name="文本框 38"/>
          <p:cNvSpPr txBox="1"/>
          <p:nvPr/>
        </p:nvSpPr>
        <p:spPr>
          <a:xfrm>
            <a:off x="2099945" y="5885815"/>
            <a:ext cx="2042795" cy="78867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200" b="1">
                <a:solidFill>
                  <a:schemeClr val="accent1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聚焦重点区域</a:t>
            </a:r>
            <a:endParaRPr lang="zh-CN" altLang="en-US" sz="1200" b="1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algn="ctr"/>
            <a:endParaRPr lang="zh-CN" altLang="en-US" sz="1200" b="1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algn="ctr"/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{{区域1</a:t>
            </a:r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  <a:cs typeface="微软雅黑" charset="0"/>
                <a:sym typeface="+mn-ea"/>
              </a:rPr>
              <a:t>及分析结果</a:t>
            </a:r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}}</a:t>
            </a:r>
            <a:endParaRPr lang="zh-CN" altLang="en-US" sz="1000">
              <a:latin typeface="仿宋_GB2312" panose="02010609030101010101" charset="-122"/>
              <a:ea typeface="仿宋_GB2312" panose="02010609030101010101" charset="-122"/>
              <a:cs typeface="微软雅黑" charset="0"/>
            </a:endParaRPr>
          </a:p>
          <a:p>
            <a:pPr algn="ctr"/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{{区域2</a:t>
            </a:r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  <a:cs typeface="微软雅黑" charset="0"/>
                <a:sym typeface="+mn-ea"/>
              </a:rPr>
              <a:t>及分析结果</a:t>
            </a:r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}}</a:t>
            </a:r>
            <a:endParaRPr lang="zh-CN" altLang="en-US" sz="1000" b="1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微软雅黑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756150" y="5885815"/>
            <a:ext cx="2042795" cy="78867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200" b="1">
                <a:solidFill>
                  <a:schemeClr val="accent1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深耕核心行业</a:t>
            </a:r>
            <a:endParaRPr lang="zh-CN" altLang="en-US" sz="1200" b="1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algn="ctr"/>
            <a:endParaRPr lang="zh-CN" altLang="en-US" sz="1200" b="1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algn="ctr">
              <a:buClrTx/>
              <a:buSzTx/>
              <a:buNone/>
            </a:pPr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{{行业1及分析结果}}</a:t>
            </a:r>
            <a:endParaRPr lang="zh-CN" altLang="en-US" sz="1000">
              <a:latin typeface="仿宋_GB2312" panose="02010609030101010101" charset="-122"/>
              <a:ea typeface="仿宋_GB2312" panose="02010609030101010101" charset="-122"/>
              <a:cs typeface="微软雅黑" charset="0"/>
            </a:endParaRPr>
          </a:p>
          <a:p>
            <a:pPr algn="ctr">
              <a:buClrTx/>
              <a:buSzTx/>
              <a:buNone/>
            </a:pPr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{{行业2</a:t>
            </a:r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  <a:cs typeface="微软雅黑" charset="0"/>
                <a:sym typeface="+mn-ea"/>
              </a:rPr>
              <a:t>及分析结果</a:t>
            </a:r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}}</a:t>
            </a:r>
            <a:endParaRPr lang="zh-CN" altLang="en-US" sz="1000">
              <a:latin typeface="仿宋_GB2312" panose="02010609030101010101" charset="-122"/>
              <a:ea typeface="仿宋_GB2312" panose="02010609030101010101" charset="-122"/>
              <a:cs typeface="微软雅黑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412355" y="5885815"/>
            <a:ext cx="2042795" cy="78867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200" b="1">
                <a:solidFill>
                  <a:schemeClr val="accent1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突破核心客群</a:t>
            </a:r>
            <a:endParaRPr lang="zh-CN" altLang="en-US" sz="1200" b="1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algn="ctr"/>
            <a:endParaRPr lang="zh-CN" altLang="en-US" sz="1200" b="1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algn="ctr">
              <a:buClrTx/>
              <a:buSzTx/>
              <a:buNone/>
            </a:pPr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{{客群1</a:t>
            </a:r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  <a:cs typeface="微软雅黑" charset="0"/>
                <a:sym typeface="+mn-ea"/>
              </a:rPr>
              <a:t>及分析结果</a:t>
            </a:r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}}</a:t>
            </a:r>
            <a:endParaRPr lang="zh-CN" altLang="en-US" sz="1000">
              <a:latin typeface="仿宋_GB2312" panose="02010609030101010101" charset="-122"/>
              <a:ea typeface="仿宋_GB2312" panose="02010609030101010101" charset="-122"/>
              <a:cs typeface="微软雅黑" charset="0"/>
            </a:endParaRPr>
          </a:p>
          <a:p>
            <a:pPr algn="ctr">
              <a:buClrTx/>
              <a:buSzTx/>
              <a:buNone/>
            </a:pPr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{{客群2</a:t>
            </a:r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  <a:cs typeface="微软雅黑" charset="0"/>
                <a:sym typeface="+mn-ea"/>
              </a:rPr>
              <a:t>及分析结果</a:t>
            </a:r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}}</a:t>
            </a:r>
            <a:endParaRPr lang="zh-CN" altLang="en-US" sz="1000">
              <a:latin typeface="仿宋_GB2312" panose="02010609030101010101" charset="-122"/>
              <a:ea typeface="仿宋_GB2312" panose="02010609030101010101" charset="-122"/>
              <a:cs typeface="微软雅黑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35255" y="1637030"/>
            <a:ext cx="2873375" cy="891540"/>
            <a:chOff x="213" y="2653"/>
            <a:chExt cx="4460" cy="1404"/>
          </a:xfrm>
        </p:grpSpPr>
        <p:sp>
          <p:nvSpPr>
            <p:cNvPr id="44" name="圆角矩形 43"/>
            <p:cNvSpPr/>
            <p:nvPr/>
          </p:nvSpPr>
          <p:spPr>
            <a:xfrm>
              <a:off x="213" y="2837"/>
              <a:ext cx="4460" cy="1220"/>
            </a:xfrm>
            <a:prstGeom prst="roundRect">
              <a:avLst>
                <a:gd name="adj" fmla="val 5411"/>
              </a:avLst>
            </a:prstGeom>
            <a:solidFill>
              <a:schemeClr val="bg1">
                <a:alpha val="10000"/>
              </a:schemeClr>
            </a:solidFill>
            <a:ln w="12700" cap="flat" cmpd="sng" algn="ctr">
              <a:solidFill>
                <a:srgbClr val="0070C0">
                  <a:alpha val="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p>
              <a:pPr algn="ctr"/>
              <a:endParaRPr lang="zh-CN" altLang="en-US" sz="1200">
                <a:solidFill>
                  <a:schemeClr val="accent1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</a:endParaRPr>
            </a:p>
          </p:txBody>
        </p:sp>
        <p:sp>
          <p:nvSpPr>
            <p:cNvPr id="43" name="圆角矩形 42"/>
            <p:cNvSpPr/>
            <p:nvPr/>
          </p:nvSpPr>
          <p:spPr>
            <a:xfrm>
              <a:off x="213" y="2653"/>
              <a:ext cx="4460" cy="281"/>
            </a:xfrm>
            <a:prstGeom prst="roundRect">
              <a:avLst>
                <a:gd name="adj" fmla="val 5411"/>
              </a:avLst>
            </a:prstGeom>
            <a:solidFill>
              <a:srgbClr val="E0F1F9"/>
            </a:solidFill>
            <a:ln w="12700" cap="flat" cmpd="sng" algn="ctr">
              <a:solidFill>
                <a:srgbClr val="0070C0">
                  <a:alpha val="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p>
              <a:pPr algn="ctr"/>
              <a:r>
                <a:rPr lang="zh-CN" altLang="en-US" sz="1000">
                  <a:solidFill>
                    <a:schemeClr val="accent1">
                      <a:lumMod val="75000"/>
                    </a:schemeClr>
                  </a:solidFill>
                  <a:latin typeface="仿宋_GB2312" panose="02010609030101010101" charset="-122"/>
                  <a:ea typeface="仿宋_GB2312" panose="02010609030101010101" charset="-122"/>
                </a:rPr>
                <a:t>市场总体趋势</a:t>
              </a:r>
              <a:endParaRPr lang="zh-CN" altLang="en-US" sz="1000">
                <a:solidFill>
                  <a:schemeClr val="accent1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</a:endParaRPr>
            </a:p>
          </p:txBody>
        </p:sp>
      </p:grpSp>
      <p:pic>
        <p:nvPicPr>
          <p:cNvPr id="46" name="图片 45" descr="项目金额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rcRect/>
          <a:stretch>
            <a:fillRect/>
          </a:stretch>
        </p:blipFill>
        <p:spPr>
          <a:xfrm>
            <a:off x="243205" y="1890395"/>
            <a:ext cx="265430" cy="265430"/>
          </a:xfrm>
          <a:prstGeom prst="rect">
            <a:avLst/>
          </a:prstGeom>
        </p:spPr>
      </p:pic>
      <p:cxnSp>
        <p:nvCxnSpPr>
          <p:cNvPr id="48" name="直接连接符 47"/>
          <p:cNvCxnSpPr/>
          <p:nvPr/>
        </p:nvCxnSpPr>
        <p:spPr>
          <a:xfrm flipV="1">
            <a:off x="1572260" y="1890395"/>
            <a:ext cx="0" cy="534035"/>
          </a:xfrm>
          <a:prstGeom prst="line">
            <a:avLst/>
          </a:prstGeom>
          <a:noFill/>
          <a:ln w="19050" cap="flat" cmpd="sng" algn="ctr">
            <a:solidFill>
              <a:srgbClr val="A5A5A5">
                <a:lumMod val="40000"/>
                <a:lumOff val="60000"/>
              </a:srgbClr>
            </a:solidFill>
            <a:prstDash val="solid"/>
            <a:miter lim="800000"/>
          </a:ln>
          <a:effectLst/>
        </p:spPr>
      </p:cxnSp>
      <p:sp>
        <p:nvSpPr>
          <p:cNvPr id="49" name="文本框 48"/>
          <p:cNvSpPr txBox="1"/>
          <p:nvPr/>
        </p:nvSpPr>
        <p:spPr>
          <a:xfrm>
            <a:off x="135890" y="1838325"/>
            <a:ext cx="1437005" cy="64706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r"/>
            <a:r>
              <a:rPr lang="zh-CN" altLang="en-US" sz="100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招标金额</a:t>
            </a:r>
            <a:endParaRPr lang="zh-CN" altLang="en-US" sz="1000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algn="r"/>
            <a:r>
              <a:rPr lang="zh-CN" altLang="en-US" sz="1000">
                <a:solidFill>
                  <a:schemeClr val="accent1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{{累计金额}}</a:t>
            </a:r>
            <a:r>
              <a:rPr lang="zh-CN" altLang="en-US" sz="80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亿</a:t>
            </a:r>
            <a:endParaRPr lang="zh-CN" altLang="en-US" sz="1000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algn="r"/>
            <a:endParaRPr lang="zh-CN" altLang="en-US" sz="1000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algn="r"/>
            <a:r>
              <a:rPr lang="zh-CN" altLang="en-US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同比增长</a:t>
            </a:r>
            <a:r>
              <a:rPr lang="zh-CN" altLang="en-US" sz="1000">
                <a:solidFill>
                  <a:schemeClr val="accent1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{{金额同比}}</a:t>
            </a:r>
            <a:endParaRPr lang="zh-CN" altLang="en-US" sz="1000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pic>
        <p:nvPicPr>
          <p:cNvPr id="50" name="图片 49" descr="数据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rcRect/>
          <a:stretch>
            <a:fillRect/>
          </a:stretch>
        </p:blipFill>
        <p:spPr>
          <a:xfrm>
            <a:off x="1608455" y="1890395"/>
            <a:ext cx="265430" cy="265430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1612900" y="1838960"/>
            <a:ext cx="1395730" cy="64706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r"/>
            <a:r>
              <a:rPr lang="zh-CN" altLang="en-US" sz="100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招标次数</a:t>
            </a:r>
            <a:endParaRPr lang="zh-CN" altLang="en-US" sz="1000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algn="r"/>
            <a:r>
              <a:rPr lang="zh-CN" altLang="en-US" sz="1000">
                <a:solidFill>
                  <a:schemeClr val="accent1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{{累计次数}}</a:t>
            </a:r>
            <a:r>
              <a:rPr lang="zh-CN" altLang="en-US" sz="80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次</a:t>
            </a:r>
            <a:endParaRPr lang="zh-CN" altLang="en-US" sz="1000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algn="r"/>
            <a:endParaRPr lang="zh-CN" altLang="en-US" sz="1000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algn="r"/>
            <a:r>
              <a:rPr lang="zh-CN" altLang="en-US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同比增长</a:t>
            </a:r>
            <a:r>
              <a:rPr lang="zh-CN" altLang="en-US" sz="1000">
                <a:solidFill>
                  <a:schemeClr val="accent1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{{次数同比}}</a:t>
            </a:r>
            <a:endParaRPr lang="zh-CN" altLang="en-US" sz="1000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grpSp>
        <p:nvGrpSpPr>
          <p:cNvPr id="152" name="组合 151"/>
          <p:cNvGrpSpPr/>
          <p:nvPr/>
        </p:nvGrpSpPr>
        <p:grpSpPr>
          <a:xfrm>
            <a:off x="135255" y="2591435"/>
            <a:ext cx="2867660" cy="1524000"/>
            <a:chOff x="213" y="3982"/>
            <a:chExt cx="4516" cy="2400"/>
          </a:xfrm>
        </p:grpSpPr>
        <p:grpSp>
          <p:nvGrpSpPr>
            <p:cNvPr id="61" name="组合 60"/>
            <p:cNvGrpSpPr/>
            <p:nvPr/>
          </p:nvGrpSpPr>
          <p:grpSpPr>
            <a:xfrm>
              <a:off x="213" y="3982"/>
              <a:ext cx="2197" cy="2401"/>
              <a:chOff x="213" y="2653"/>
              <a:chExt cx="4460" cy="2401"/>
            </a:xfrm>
          </p:grpSpPr>
          <p:sp>
            <p:nvSpPr>
              <p:cNvPr id="62" name="圆角矩形 61"/>
              <p:cNvSpPr/>
              <p:nvPr/>
            </p:nvSpPr>
            <p:spPr>
              <a:xfrm>
                <a:off x="213" y="2837"/>
                <a:ext cx="4460" cy="2217"/>
              </a:xfrm>
              <a:prstGeom prst="roundRect">
                <a:avLst>
                  <a:gd name="adj" fmla="val 5411"/>
                </a:avLst>
              </a:prstGeom>
              <a:solidFill>
                <a:schemeClr val="bg1">
                  <a:alpha val="10000"/>
                </a:schemeClr>
              </a:solidFill>
              <a:ln w="12700" cap="flat" cmpd="sng" algn="ctr">
                <a:solidFill>
                  <a:srgbClr val="0070C0">
                    <a:alpha val="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p>
                <a:pPr algn="ctr"/>
                <a:endParaRPr lang="zh-CN" altLang="en-US" sz="1200">
                  <a:solidFill>
                    <a:schemeClr val="accent1">
                      <a:lumMod val="75000"/>
                    </a:schemeClr>
                  </a:solidFill>
                  <a:latin typeface="仿宋_GB2312" panose="02010609030101010101" charset="-122"/>
                  <a:ea typeface="仿宋_GB2312" panose="02010609030101010101" charset="-122"/>
                </a:endParaRPr>
              </a:p>
            </p:txBody>
          </p:sp>
          <p:sp>
            <p:nvSpPr>
              <p:cNvPr id="63" name="圆角矩形 62"/>
              <p:cNvSpPr/>
              <p:nvPr/>
            </p:nvSpPr>
            <p:spPr>
              <a:xfrm>
                <a:off x="213" y="2653"/>
                <a:ext cx="4460" cy="281"/>
              </a:xfrm>
              <a:prstGeom prst="roundRect">
                <a:avLst>
                  <a:gd name="adj" fmla="val 5411"/>
                </a:avLst>
              </a:prstGeom>
              <a:solidFill>
                <a:srgbClr val="E0F1F9"/>
              </a:solidFill>
              <a:ln w="12700" cap="flat" cmpd="sng" algn="ctr">
                <a:solidFill>
                  <a:srgbClr val="0070C0">
                    <a:alpha val="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p>
                <a:pPr algn="ctr"/>
                <a:r>
                  <a:rPr lang="zh-CN" altLang="en-US" sz="1000">
                    <a:solidFill>
                      <a:schemeClr val="accent1">
                        <a:lumMod val="75000"/>
                      </a:schemeClr>
                    </a:solidFill>
                    <a:latin typeface="仿宋_GB2312" panose="02010609030101010101" charset="-122"/>
                    <a:ea typeface="仿宋_GB2312" panose="02010609030101010101" charset="-122"/>
                  </a:rPr>
                  <a:t>增长最强行业</a:t>
                </a:r>
                <a:endParaRPr lang="zh-CN" altLang="en-US" sz="1000">
                  <a:solidFill>
                    <a:schemeClr val="accent1">
                      <a:lumMod val="75000"/>
                    </a:schemeClr>
                  </a:solidFill>
                  <a:latin typeface="仿宋_GB2312" panose="02010609030101010101" charset="-122"/>
                  <a:ea typeface="仿宋_GB2312" panose="02010609030101010101" charset="-122"/>
                </a:endParaRP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2533" y="3982"/>
              <a:ext cx="2197" cy="2401"/>
              <a:chOff x="213" y="2653"/>
              <a:chExt cx="4460" cy="2401"/>
            </a:xfrm>
          </p:grpSpPr>
          <p:sp>
            <p:nvSpPr>
              <p:cNvPr id="65" name="圆角矩形 64"/>
              <p:cNvSpPr/>
              <p:nvPr/>
            </p:nvSpPr>
            <p:spPr>
              <a:xfrm>
                <a:off x="213" y="2837"/>
                <a:ext cx="4460" cy="2217"/>
              </a:xfrm>
              <a:prstGeom prst="roundRect">
                <a:avLst>
                  <a:gd name="adj" fmla="val 5411"/>
                </a:avLst>
              </a:prstGeom>
              <a:solidFill>
                <a:schemeClr val="bg1">
                  <a:alpha val="10000"/>
                </a:schemeClr>
              </a:solidFill>
              <a:ln w="12700" cap="flat" cmpd="sng" algn="ctr">
                <a:solidFill>
                  <a:srgbClr val="0070C0">
                    <a:alpha val="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p>
                <a:pPr algn="ctr"/>
                <a:endParaRPr lang="zh-CN" altLang="en-US" sz="1200">
                  <a:solidFill>
                    <a:schemeClr val="accent1">
                      <a:lumMod val="75000"/>
                    </a:schemeClr>
                  </a:solidFill>
                  <a:latin typeface="仿宋_GB2312" panose="02010609030101010101" charset="-122"/>
                  <a:ea typeface="仿宋_GB2312" panose="02010609030101010101" charset="-122"/>
                </a:endParaRPr>
              </a:p>
            </p:txBody>
          </p:sp>
          <p:sp>
            <p:nvSpPr>
              <p:cNvPr id="66" name="圆角矩形 65"/>
              <p:cNvSpPr/>
              <p:nvPr/>
            </p:nvSpPr>
            <p:spPr>
              <a:xfrm>
                <a:off x="213" y="2653"/>
                <a:ext cx="4460" cy="281"/>
              </a:xfrm>
              <a:prstGeom prst="roundRect">
                <a:avLst>
                  <a:gd name="adj" fmla="val 5411"/>
                </a:avLst>
              </a:prstGeom>
              <a:solidFill>
                <a:srgbClr val="E0F1F9"/>
              </a:solidFill>
              <a:ln w="12700" cap="flat" cmpd="sng" algn="ctr">
                <a:solidFill>
                  <a:srgbClr val="0070C0">
                    <a:alpha val="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p>
                <a:pPr algn="ctr"/>
                <a:r>
                  <a:rPr lang="zh-CN" altLang="en-US" sz="1000">
                    <a:solidFill>
                      <a:schemeClr val="accent1">
                        <a:lumMod val="75000"/>
                      </a:schemeClr>
                    </a:solidFill>
                    <a:latin typeface="仿宋_GB2312" panose="02010609030101010101" charset="-122"/>
                    <a:ea typeface="仿宋_GB2312" panose="02010609030101010101" charset="-122"/>
                  </a:rPr>
                  <a:t>规模最大行业</a:t>
                </a:r>
                <a:endParaRPr lang="zh-CN" altLang="en-US" sz="1000">
                  <a:solidFill>
                    <a:schemeClr val="accent1">
                      <a:lumMod val="75000"/>
                    </a:schemeClr>
                  </a:solidFill>
                  <a:latin typeface="仿宋_GB2312" panose="02010609030101010101" charset="-122"/>
                  <a:ea typeface="仿宋_GB2312" panose="02010609030101010101" charset="-122"/>
                </a:endParaRPr>
              </a:p>
            </p:txBody>
          </p:sp>
        </p:grpSp>
      </p:grpSp>
      <p:grpSp>
        <p:nvGrpSpPr>
          <p:cNvPr id="401" name="图形 233"/>
          <p:cNvGrpSpPr/>
          <p:nvPr/>
        </p:nvGrpSpPr>
        <p:grpSpPr>
          <a:xfrm rot="0">
            <a:off x="1672590" y="2807653"/>
            <a:ext cx="163830" cy="178435"/>
            <a:chOff x="5629495" y="2819400"/>
            <a:chExt cx="933008" cy="1219199"/>
          </a:xfrm>
        </p:grpSpPr>
        <p:sp>
          <p:nvSpPr>
            <p:cNvPr id="402" name="任意多边形: 形状 200"/>
            <p:cNvSpPr/>
            <p:nvPr/>
          </p:nvSpPr>
          <p:spPr>
            <a:xfrm>
              <a:off x="5629495" y="3155814"/>
              <a:ext cx="933008" cy="882785"/>
            </a:xfrm>
            <a:custGeom>
              <a:avLst/>
              <a:gdLst>
                <a:gd name="connsiteX0" fmla="*/ 481713 w 933008"/>
                <a:gd name="connsiteY0" fmla="*/ 31432 h 882785"/>
                <a:gd name="connsiteX1" fmla="*/ 592518 w 933008"/>
                <a:gd name="connsiteY1" fmla="*/ 600 h 882785"/>
                <a:gd name="connsiteX2" fmla="*/ 691118 w 933008"/>
                <a:gd name="connsiteY2" fmla="*/ 112369 h 882785"/>
                <a:gd name="connsiteX3" fmla="*/ 842716 w 933008"/>
                <a:gd name="connsiteY3" fmla="*/ 166325 h 882785"/>
                <a:gd name="connsiteX4" fmla="*/ 842716 w 933008"/>
                <a:gd name="connsiteY4" fmla="*/ 315351 h 882785"/>
                <a:gd name="connsiteX5" fmla="*/ 932643 w 933008"/>
                <a:gd name="connsiteY5" fmla="*/ 430973 h 882785"/>
                <a:gd name="connsiteX6" fmla="*/ 909516 w 933008"/>
                <a:gd name="connsiteY6" fmla="*/ 466942 h 882785"/>
                <a:gd name="connsiteX7" fmla="*/ 850422 w 933008"/>
                <a:gd name="connsiteY7" fmla="*/ 572289 h 882785"/>
                <a:gd name="connsiteX8" fmla="*/ 817019 w 933008"/>
                <a:gd name="connsiteY8" fmla="*/ 729022 h 882785"/>
                <a:gd name="connsiteX9" fmla="*/ 707178 w 933008"/>
                <a:gd name="connsiteY9" fmla="*/ 772704 h 882785"/>
                <a:gd name="connsiteX10" fmla="*/ 596053 w 933008"/>
                <a:gd name="connsiteY10" fmla="*/ 880614 h 882785"/>
                <a:gd name="connsiteX11" fmla="*/ 454735 w 933008"/>
                <a:gd name="connsiteY11" fmla="*/ 842073 h 882785"/>
                <a:gd name="connsiteX12" fmla="*/ 328837 w 933008"/>
                <a:gd name="connsiteY12" fmla="*/ 880614 h 882785"/>
                <a:gd name="connsiteX13" fmla="*/ 226059 w 933008"/>
                <a:gd name="connsiteY13" fmla="*/ 762425 h 882785"/>
                <a:gd name="connsiteX14" fmla="*/ 87312 w 933008"/>
                <a:gd name="connsiteY14" fmla="*/ 703329 h 882785"/>
                <a:gd name="connsiteX15" fmla="*/ 74465 w 933008"/>
                <a:gd name="connsiteY15" fmla="*/ 564580 h 882785"/>
                <a:gd name="connsiteX16" fmla="*/ -50 w 933008"/>
                <a:gd name="connsiteY16" fmla="*/ 433762 h 882785"/>
                <a:gd name="connsiteX17" fmla="*/ 71894 w 933008"/>
                <a:gd name="connsiteY17" fmla="*/ 320488 h 882785"/>
                <a:gd name="connsiteX18" fmla="*/ 82174 w 933008"/>
                <a:gd name="connsiteY18" fmla="*/ 179171 h 882785"/>
                <a:gd name="connsiteX19" fmla="*/ 213212 w 933008"/>
                <a:gd name="connsiteY19" fmla="*/ 114935 h 882785"/>
                <a:gd name="connsiteX20" fmla="*/ 300568 w 933008"/>
                <a:gd name="connsiteY20" fmla="*/ 9591 h 882785"/>
                <a:gd name="connsiteX21" fmla="*/ 387285 w 933008"/>
                <a:gd name="connsiteY21" fmla="*/ 17939 h 882785"/>
                <a:gd name="connsiteX22" fmla="*/ 439315 w 933008"/>
                <a:gd name="connsiteY22" fmla="*/ 48131 h 882785"/>
                <a:gd name="connsiteX23" fmla="*/ 481713 w 933008"/>
                <a:gd name="connsiteY23" fmla="*/ 31432 h 882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933008" h="882785">
                  <a:moveTo>
                    <a:pt x="481713" y="31432"/>
                  </a:moveTo>
                  <a:cubicBezTo>
                    <a:pt x="481713" y="31432"/>
                    <a:pt x="563308" y="-7229"/>
                    <a:pt x="592518" y="600"/>
                  </a:cubicBezTo>
                  <a:cubicBezTo>
                    <a:pt x="631236" y="10979"/>
                    <a:pt x="691118" y="112369"/>
                    <a:pt x="691118" y="112369"/>
                  </a:cubicBezTo>
                  <a:lnTo>
                    <a:pt x="842716" y="166325"/>
                  </a:lnTo>
                  <a:lnTo>
                    <a:pt x="842716" y="315351"/>
                  </a:lnTo>
                  <a:lnTo>
                    <a:pt x="932643" y="430973"/>
                  </a:lnTo>
                  <a:cubicBezTo>
                    <a:pt x="932643" y="430973"/>
                    <a:pt x="930071" y="446388"/>
                    <a:pt x="909516" y="466942"/>
                  </a:cubicBezTo>
                  <a:cubicBezTo>
                    <a:pt x="888963" y="487500"/>
                    <a:pt x="850422" y="544025"/>
                    <a:pt x="850422" y="572289"/>
                  </a:cubicBezTo>
                  <a:cubicBezTo>
                    <a:pt x="850422" y="600554"/>
                    <a:pt x="865839" y="713606"/>
                    <a:pt x="817019" y="729022"/>
                  </a:cubicBezTo>
                  <a:cubicBezTo>
                    <a:pt x="768200" y="744438"/>
                    <a:pt x="759206" y="716181"/>
                    <a:pt x="707178" y="772704"/>
                  </a:cubicBezTo>
                  <a:cubicBezTo>
                    <a:pt x="655145" y="829228"/>
                    <a:pt x="637163" y="880614"/>
                    <a:pt x="596053" y="880614"/>
                  </a:cubicBezTo>
                  <a:cubicBezTo>
                    <a:pt x="554939" y="880614"/>
                    <a:pt x="495843" y="831794"/>
                    <a:pt x="454735" y="842073"/>
                  </a:cubicBezTo>
                  <a:cubicBezTo>
                    <a:pt x="413626" y="852351"/>
                    <a:pt x="375086" y="890886"/>
                    <a:pt x="328837" y="880614"/>
                  </a:cubicBezTo>
                  <a:cubicBezTo>
                    <a:pt x="282588" y="870341"/>
                    <a:pt x="267171" y="790690"/>
                    <a:pt x="226059" y="762425"/>
                  </a:cubicBezTo>
                  <a:cubicBezTo>
                    <a:pt x="184949" y="734159"/>
                    <a:pt x="89883" y="736728"/>
                    <a:pt x="87312" y="703329"/>
                  </a:cubicBezTo>
                  <a:cubicBezTo>
                    <a:pt x="84742" y="669926"/>
                    <a:pt x="97589" y="608260"/>
                    <a:pt x="74465" y="564580"/>
                  </a:cubicBezTo>
                  <a:cubicBezTo>
                    <a:pt x="51342" y="520900"/>
                    <a:pt x="5088" y="480230"/>
                    <a:pt x="-50" y="433762"/>
                  </a:cubicBezTo>
                  <a:cubicBezTo>
                    <a:pt x="-5187" y="387293"/>
                    <a:pt x="53908" y="343612"/>
                    <a:pt x="71894" y="320488"/>
                  </a:cubicBezTo>
                  <a:cubicBezTo>
                    <a:pt x="89881" y="297363"/>
                    <a:pt x="64189" y="230560"/>
                    <a:pt x="82174" y="179171"/>
                  </a:cubicBezTo>
                  <a:cubicBezTo>
                    <a:pt x="100155" y="127782"/>
                    <a:pt x="151547" y="114935"/>
                    <a:pt x="213212" y="114935"/>
                  </a:cubicBezTo>
                  <a:cubicBezTo>
                    <a:pt x="274876" y="114935"/>
                    <a:pt x="256887" y="32717"/>
                    <a:pt x="300568" y="9591"/>
                  </a:cubicBezTo>
                  <a:cubicBezTo>
                    <a:pt x="300568" y="9591"/>
                    <a:pt x="338248" y="-4916"/>
                    <a:pt x="387285" y="17939"/>
                  </a:cubicBezTo>
                  <a:cubicBezTo>
                    <a:pt x="399876" y="23808"/>
                    <a:pt x="439315" y="48131"/>
                    <a:pt x="439315" y="48131"/>
                  </a:cubicBezTo>
                  <a:lnTo>
                    <a:pt x="481713" y="31432"/>
                  </a:lnTo>
                  <a:close/>
                </a:path>
              </a:pathLst>
            </a:custGeom>
            <a:solidFill>
              <a:srgbClr val="F2C333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403" name="任意多边形: 形状 201"/>
            <p:cNvSpPr/>
            <p:nvPr/>
          </p:nvSpPr>
          <p:spPr>
            <a:xfrm>
              <a:off x="5949296" y="3597209"/>
              <a:ext cx="532972" cy="439666"/>
            </a:xfrm>
            <a:custGeom>
              <a:avLst/>
              <a:gdLst>
                <a:gd name="connsiteX0" fmla="*/ 497163 w 532972"/>
                <a:gd name="connsiteY0" fmla="*/ 287524 h 439666"/>
                <a:gd name="connsiteX1" fmla="*/ 532550 w 532972"/>
                <a:gd name="connsiteY1" fmla="*/ 206946 h 439666"/>
                <a:gd name="connsiteX2" fmla="*/ 335087 w 532972"/>
                <a:gd name="connsiteY2" fmla="*/ -551 h 439666"/>
                <a:gd name="connsiteX3" fmla="*/ -422 w 532972"/>
                <a:gd name="connsiteY3" fmla="*/ 134693 h 439666"/>
                <a:gd name="connsiteX4" fmla="*/ 252057 w 532972"/>
                <a:gd name="connsiteY4" fmla="*/ 434867 h 439666"/>
                <a:gd name="connsiteX5" fmla="*/ 252064 w 532972"/>
                <a:gd name="connsiteY5" fmla="*/ 434873 h 439666"/>
                <a:gd name="connsiteX6" fmla="*/ 276197 w 532972"/>
                <a:gd name="connsiteY6" fmla="*/ 439116 h 439666"/>
                <a:gd name="connsiteX7" fmla="*/ 387322 w 532972"/>
                <a:gd name="connsiteY7" fmla="*/ 331206 h 439666"/>
                <a:gd name="connsiteX8" fmla="*/ 497163 w 532972"/>
                <a:gd name="connsiteY8" fmla="*/ 287524 h 439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2972" h="439666">
                  <a:moveTo>
                    <a:pt x="497163" y="287524"/>
                  </a:moveTo>
                  <a:cubicBezTo>
                    <a:pt x="523265" y="279281"/>
                    <a:pt x="530999" y="243131"/>
                    <a:pt x="532550" y="206946"/>
                  </a:cubicBezTo>
                  <a:lnTo>
                    <a:pt x="335087" y="-551"/>
                  </a:lnTo>
                  <a:lnTo>
                    <a:pt x="-422" y="134693"/>
                  </a:lnTo>
                  <a:lnTo>
                    <a:pt x="252057" y="434867"/>
                  </a:lnTo>
                  <a:lnTo>
                    <a:pt x="252064" y="434873"/>
                  </a:lnTo>
                  <a:cubicBezTo>
                    <a:pt x="260559" y="437470"/>
                    <a:pt x="268681" y="439116"/>
                    <a:pt x="276197" y="439116"/>
                  </a:cubicBezTo>
                  <a:cubicBezTo>
                    <a:pt x="317309" y="439116"/>
                    <a:pt x="335291" y="387730"/>
                    <a:pt x="387322" y="331206"/>
                  </a:cubicBezTo>
                  <a:cubicBezTo>
                    <a:pt x="439350" y="274683"/>
                    <a:pt x="448344" y="302940"/>
                    <a:pt x="497163" y="287524"/>
                  </a:cubicBezTo>
                  <a:close/>
                </a:path>
              </a:pathLst>
            </a:custGeom>
            <a:solidFill>
              <a:srgbClr val="F4AF29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404" name="任意多边形: 形状 202"/>
            <p:cNvSpPr/>
            <p:nvPr/>
          </p:nvSpPr>
          <p:spPr>
            <a:xfrm>
              <a:off x="5823648" y="3340271"/>
              <a:ext cx="544705" cy="544705"/>
            </a:xfrm>
            <a:custGeom>
              <a:avLst/>
              <a:gdLst>
                <a:gd name="connsiteX0" fmla="*/ 544340 w 544705"/>
                <a:gd name="connsiteY0" fmla="*/ 271899 h 544705"/>
                <a:gd name="connsiteX1" fmla="*/ 271987 w 544705"/>
                <a:gd name="connsiteY1" fmla="*/ 544251 h 544705"/>
                <a:gd name="connsiteX2" fmla="*/ -365 w 544705"/>
                <a:gd name="connsiteY2" fmla="*/ 271899 h 544705"/>
                <a:gd name="connsiteX3" fmla="*/ 271987 w 544705"/>
                <a:gd name="connsiteY3" fmla="*/ -454 h 544705"/>
                <a:gd name="connsiteX4" fmla="*/ 544340 w 544705"/>
                <a:gd name="connsiteY4" fmla="*/ 271899 h 544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705" h="544705">
                  <a:moveTo>
                    <a:pt x="544340" y="271899"/>
                  </a:moveTo>
                  <a:cubicBezTo>
                    <a:pt x="544340" y="422315"/>
                    <a:pt x="422403" y="544251"/>
                    <a:pt x="271987" y="544251"/>
                  </a:cubicBezTo>
                  <a:cubicBezTo>
                    <a:pt x="121571" y="544251"/>
                    <a:pt x="-365" y="422315"/>
                    <a:pt x="-365" y="271899"/>
                  </a:cubicBezTo>
                  <a:cubicBezTo>
                    <a:pt x="-365" y="121482"/>
                    <a:pt x="121571" y="-454"/>
                    <a:pt x="271987" y="-454"/>
                  </a:cubicBezTo>
                  <a:cubicBezTo>
                    <a:pt x="422403" y="-454"/>
                    <a:pt x="544340" y="121482"/>
                    <a:pt x="544340" y="271899"/>
                  </a:cubicBezTo>
                  <a:close/>
                </a:path>
              </a:pathLst>
            </a:custGeom>
            <a:solidFill>
              <a:srgbClr val="F49B16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405" name="任意多边形: 形状 203"/>
            <p:cNvSpPr/>
            <p:nvPr/>
          </p:nvSpPr>
          <p:spPr>
            <a:xfrm>
              <a:off x="5906567" y="3423190"/>
              <a:ext cx="378867" cy="378867"/>
            </a:xfrm>
            <a:custGeom>
              <a:avLst/>
              <a:gdLst>
                <a:gd name="connsiteX0" fmla="*/ 378502 w 378867"/>
                <a:gd name="connsiteY0" fmla="*/ 188980 h 378867"/>
                <a:gd name="connsiteX1" fmla="*/ 189068 w 378867"/>
                <a:gd name="connsiteY1" fmla="*/ 378413 h 378867"/>
                <a:gd name="connsiteX2" fmla="*/ -365 w 378867"/>
                <a:gd name="connsiteY2" fmla="*/ 188980 h 378867"/>
                <a:gd name="connsiteX3" fmla="*/ 189068 w 378867"/>
                <a:gd name="connsiteY3" fmla="*/ -454 h 378867"/>
                <a:gd name="connsiteX4" fmla="*/ 378502 w 378867"/>
                <a:gd name="connsiteY4" fmla="*/ 188980 h 378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867" h="378867">
                  <a:moveTo>
                    <a:pt x="378502" y="188980"/>
                  </a:moveTo>
                  <a:cubicBezTo>
                    <a:pt x="378502" y="293601"/>
                    <a:pt x="293689" y="378413"/>
                    <a:pt x="189068" y="378413"/>
                  </a:cubicBezTo>
                  <a:cubicBezTo>
                    <a:pt x="84447" y="378413"/>
                    <a:pt x="-365" y="293601"/>
                    <a:pt x="-365" y="188980"/>
                  </a:cubicBezTo>
                  <a:cubicBezTo>
                    <a:pt x="-365" y="84358"/>
                    <a:pt x="84447" y="-454"/>
                    <a:pt x="189068" y="-454"/>
                  </a:cubicBezTo>
                  <a:cubicBezTo>
                    <a:pt x="293689" y="-454"/>
                    <a:pt x="378502" y="84358"/>
                    <a:pt x="378502" y="188980"/>
                  </a:cubicBezTo>
                  <a:close/>
                </a:path>
              </a:pathLst>
            </a:custGeom>
            <a:solidFill>
              <a:srgbClr val="F5C431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406" name="任意多边形: 形状 204"/>
            <p:cNvSpPr/>
            <p:nvPr/>
          </p:nvSpPr>
          <p:spPr>
            <a:xfrm>
              <a:off x="5949294" y="3597265"/>
              <a:ext cx="411117" cy="286430"/>
            </a:xfrm>
            <a:custGeom>
              <a:avLst/>
              <a:gdLst>
                <a:gd name="connsiteX0" fmla="*/ 410724 w 411117"/>
                <a:gd name="connsiteY0" fmla="*/ 78880 h 286430"/>
                <a:gd name="connsiteX1" fmla="*/ 335169 w 411117"/>
                <a:gd name="connsiteY1" fmla="*/ -515 h 286430"/>
                <a:gd name="connsiteX2" fmla="*/ 335745 w 411117"/>
                <a:gd name="connsiteY2" fmla="*/ 13558 h 286430"/>
                <a:gd name="connsiteX3" fmla="*/ 146312 w 411117"/>
                <a:gd name="connsiteY3" fmla="*/ 202993 h 286430"/>
                <a:gd name="connsiteX4" fmla="*/ 395 w 411117"/>
                <a:gd name="connsiteY4" fmla="*/ 134355 h 286430"/>
                <a:gd name="connsiteX5" fmla="*/ -393 w 411117"/>
                <a:gd name="connsiteY5" fmla="*/ 134673 h 286430"/>
                <a:gd name="connsiteX6" fmla="*/ 126126 w 411117"/>
                <a:gd name="connsiteY6" fmla="*/ 285092 h 286430"/>
                <a:gd name="connsiteX7" fmla="*/ 146312 w 411117"/>
                <a:gd name="connsiteY7" fmla="*/ 285916 h 286430"/>
                <a:gd name="connsiteX8" fmla="*/ 410724 w 411117"/>
                <a:gd name="connsiteY8" fmla="*/ 78880 h 286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1117" h="286430">
                  <a:moveTo>
                    <a:pt x="410724" y="78880"/>
                  </a:moveTo>
                  <a:lnTo>
                    <a:pt x="335169" y="-515"/>
                  </a:lnTo>
                  <a:cubicBezTo>
                    <a:pt x="335513" y="4138"/>
                    <a:pt x="335745" y="8819"/>
                    <a:pt x="335745" y="13558"/>
                  </a:cubicBezTo>
                  <a:cubicBezTo>
                    <a:pt x="335745" y="118180"/>
                    <a:pt x="250933" y="202993"/>
                    <a:pt x="146312" y="202993"/>
                  </a:cubicBezTo>
                  <a:cubicBezTo>
                    <a:pt x="87604" y="202993"/>
                    <a:pt x="35143" y="176281"/>
                    <a:pt x="395" y="134355"/>
                  </a:cubicBezTo>
                  <a:lnTo>
                    <a:pt x="-393" y="134673"/>
                  </a:lnTo>
                  <a:lnTo>
                    <a:pt x="126126" y="285092"/>
                  </a:lnTo>
                  <a:cubicBezTo>
                    <a:pt x="132800" y="285583"/>
                    <a:pt x="139514" y="285916"/>
                    <a:pt x="146312" y="285916"/>
                  </a:cubicBezTo>
                  <a:cubicBezTo>
                    <a:pt x="274205" y="285916"/>
                    <a:pt x="381456" y="197742"/>
                    <a:pt x="410724" y="78880"/>
                  </a:cubicBezTo>
                  <a:close/>
                </a:path>
              </a:pathLst>
            </a:custGeom>
            <a:solidFill>
              <a:srgbClr val="F18A1A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407" name="任意多边形: 形状 205"/>
            <p:cNvSpPr/>
            <p:nvPr/>
          </p:nvSpPr>
          <p:spPr>
            <a:xfrm>
              <a:off x="5823647" y="3021967"/>
              <a:ext cx="573131" cy="95070"/>
            </a:xfrm>
            <a:custGeom>
              <a:avLst/>
              <a:gdLst>
                <a:gd name="connsiteX0" fmla="*/ -372 w 573131"/>
                <a:gd name="connsiteY0" fmla="*/ -197 h 95070"/>
                <a:gd name="connsiteX1" fmla="*/ 572760 w 573131"/>
                <a:gd name="connsiteY1" fmla="*/ -197 h 95070"/>
                <a:gd name="connsiteX2" fmla="*/ 572760 w 573131"/>
                <a:gd name="connsiteY2" fmla="*/ 94873 h 95070"/>
                <a:gd name="connsiteX3" fmla="*/ -372 w 573131"/>
                <a:gd name="connsiteY3" fmla="*/ 94873 h 95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3131" h="95070">
                  <a:moveTo>
                    <a:pt x="-372" y="-197"/>
                  </a:moveTo>
                  <a:lnTo>
                    <a:pt x="572760" y="-197"/>
                  </a:lnTo>
                  <a:lnTo>
                    <a:pt x="572760" y="94873"/>
                  </a:lnTo>
                  <a:lnTo>
                    <a:pt x="-372" y="94873"/>
                  </a:lnTo>
                  <a:close/>
                </a:path>
              </a:pathLst>
            </a:custGeom>
            <a:solidFill>
              <a:srgbClr val="C73030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408" name="任意多边形: 形状 206"/>
            <p:cNvSpPr/>
            <p:nvPr/>
          </p:nvSpPr>
          <p:spPr>
            <a:xfrm>
              <a:off x="5823647" y="2819400"/>
              <a:ext cx="573131" cy="205719"/>
            </a:xfrm>
            <a:custGeom>
              <a:avLst/>
              <a:gdLst>
                <a:gd name="connsiteX0" fmla="*/ -372 w 573131"/>
                <a:gd name="connsiteY0" fmla="*/ -127 h 205719"/>
                <a:gd name="connsiteX1" fmla="*/ 572760 w 573131"/>
                <a:gd name="connsiteY1" fmla="*/ -127 h 205719"/>
                <a:gd name="connsiteX2" fmla="*/ 572760 w 573131"/>
                <a:gd name="connsiteY2" fmla="*/ 205592 h 205719"/>
                <a:gd name="connsiteX3" fmla="*/ -372 w 573131"/>
                <a:gd name="connsiteY3" fmla="*/ 205592 h 20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3131" h="205719">
                  <a:moveTo>
                    <a:pt x="-372" y="-127"/>
                  </a:moveTo>
                  <a:lnTo>
                    <a:pt x="572760" y="-127"/>
                  </a:lnTo>
                  <a:lnTo>
                    <a:pt x="572760" y="205592"/>
                  </a:lnTo>
                  <a:lnTo>
                    <a:pt x="-372" y="205592"/>
                  </a:lnTo>
                  <a:close/>
                </a:path>
              </a:pathLst>
            </a:custGeom>
            <a:solidFill>
              <a:srgbClr val="E84438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409" name="任意多边形: 形状 207"/>
            <p:cNvSpPr/>
            <p:nvPr/>
          </p:nvSpPr>
          <p:spPr>
            <a:xfrm>
              <a:off x="6066615" y="3117036"/>
              <a:ext cx="75793" cy="92497"/>
            </a:xfrm>
            <a:custGeom>
              <a:avLst/>
              <a:gdLst>
                <a:gd name="connsiteX0" fmla="*/ 59520 w 75793"/>
                <a:gd name="connsiteY0" fmla="*/ 23530 h 92497"/>
                <a:gd name="connsiteX1" fmla="*/ 59520 w 75793"/>
                <a:gd name="connsiteY1" fmla="*/ 23530 h 92497"/>
                <a:gd name="connsiteX2" fmla="*/ 59520 w 75793"/>
                <a:gd name="connsiteY2" fmla="*/ -241 h 92497"/>
                <a:gd name="connsiteX3" fmla="*/ 14401 w 75793"/>
                <a:gd name="connsiteY3" fmla="*/ -241 h 92497"/>
                <a:gd name="connsiteX4" fmla="*/ 14401 w 75793"/>
                <a:gd name="connsiteY4" fmla="*/ 23530 h 92497"/>
                <a:gd name="connsiteX5" fmla="*/ 15536 w 75793"/>
                <a:gd name="connsiteY5" fmla="*/ 23530 h 92497"/>
                <a:gd name="connsiteX6" fmla="*/ -370 w 75793"/>
                <a:gd name="connsiteY6" fmla="*/ 54358 h 92497"/>
                <a:gd name="connsiteX7" fmla="*/ 37527 w 75793"/>
                <a:gd name="connsiteY7" fmla="*/ 92257 h 92497"/>
                <a:gd name="connsiteX8" fmla="*/ 75424 w 75793"/>
                <a:gd name="connsiteY8" fmla="*/ 54358 h 92497"/>
                <a:gd name="connsiteX9" fmla="*/ 59520 w 75793"/>
                <a:gd name="connsiteY9" fmla="*/ 23530 h 92497"/>
                <a:gd name="connsiteX10" fmla="*/ 37528 w 75793"/>
                <a:gd name="connsiteY10" fmla="*/ 77431 h 92497"/>
                <a:gd name="connsiteX11" fmla="*/ 14456 w 75793"/>
                <a:gd name="connsiteY11" fmla="*/ 54356 h 92497"/>
                <a:gd name="connsiteX12" fmla="*/ 37528 w 75793"/>
                <a:gd name="connsiteY12" fmla="*/ 31281 h 92497"/>
                <a:gd name="connsiteX13" fmla="*/ 60601 w 75793"/>
                <a:gd name="connsiteY13" fmla="*/ 54356 h 92497"/>
                <a:gd name="connsiteX14" fmla="*/ 37528 w 75793"/>
                <a:gd name="connsiteY14" fmla="*/ 77431 h 9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5793" h="92497">
                  <a:moveTo>
                    <a:pt x="59520" y="23530"/>
                  </a:moveTo>
                  <a:lnTo>
                    <a:pt x="59520" y="23530"/>
                  </a:lnTo>
                  <a:lnTo>
                    <a:pt x="59520" y="-241"/>
                  </a:lnTo>
                  <a:lnTo>
                    <a:pt x="14401" y="-241"/>
                  </a:lnTo>
                  <a:lnTo>
                    <a:pt x="14401" y="23530"/>
                  </a:lnTo>
                  <a:lnTo>
                    <a:pt x="15536" y="23530"/>
                  </a:lnTo>
                  <a:cubicBezTo>
                    <a:pt x="5920" y="30404"/>
                    <a:pt x="-370" y="41634"/>
                    <a:pt x="-370" y="54358"/>
                  </a:cubicBezTo>
                  <a:cubicBezTo>
                    <a:pt x="-370" y="75290"/>
                    <a:pt x="16598" y="92257"/>
                    <a:pt x="37527" y="92257"/>
                  </a:cubicBezTo>
                  <a:cubicBezTo>
                    <a:pt x="58458" y="92257"/>
                    <a:pt x="75424" y="75290"/>
                    <a:pt x="75424" y="54358"/>
                  </a:cubicBezTo>
                  <a:cubicBezTo>
                    <a:pt x="75426" y="41634"/>
                    <a:pt x="69136" y="30404"/>
                    <a:pt x="59520" y="23530"/>
                  </a:cubicBezTo>
                  <a:close/>
                  <a:moveTo>
                    <a:pt x="37528" y="77431"/>
                  </a:moveTo>
                  <a:cubicBezTo>
                    <a:pt x="24789" y="77431"/>
                    <a:pt x="14456" y="67100"/>
                    <a:pt x="14456" y="54356"/>
                  </a:cubicBezTo>
                  <a:cubicBezTo>
                    <a:pt x="14456" y="41612"/>
                    <a:pt x="24790" y="31281"/>
                    <a:pt x="37528" y="31281"/>
                  </a:cubicBezTo>
                  <a:cubicBezTo>
                    <a:pt x="50273" y="31281"/>
                    <a:pt x="60601" y="41612"/>
                    <a:pt x="60601" y="54356"/>
                  </a:cubicBezTo>
                  <a:cubicBezTo>
                    <a:pt x="60601" y="67100"/>
                    <a:pt x="50273" y="77431"/>
                    <a:pt x="37528" y="77431"/>
                  </a:cubicBezTo>
                  <a:close/>
                </a:path>
              </a:pathLst>
            </a:custGeom>
            <a:solidFill>
              <a:srgbClr val="F18A1A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1762760" y="2781935"/>
            <a:ext cx="1217930" cy="2298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9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{{行业1金额}}</a:t>
            </a:r>
            <a:endParaRPr lang="zh-CN" altLang="en-US" sz="9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grpSp>
        <p:nvGrpSpPr>
          <p:cNvPr id="410" name="图形 233"/>
          <p:cNvGrpSpPr/>
          <p:nvPr/>
        </p:nvGrpSpPr>
        <p:grpSpPr>
          <a:xfrm rot="0">
            <a:off x="1672590" y="3094673"/>
            <a:ext cx="163830" cy="178435"/>
            <a:chOff x="5629495" y="2819400"/>
            <a:chExt cx="933008" cy="1219199"/>
          </a:xfrm>
        </p:grpSpPr>
        <p:sp>
          <p:nvSpPr>
            <p:cNvPr id="411" name="任意多边形: 形状 209"/>
            <p:cNvSpPr/>
            <p:nvPr/>
          </p:nvSpPr>
          <p:spPr>
            <a:xfrm>
              <a:off x="5629495" y="3155814"/>
              <a:ext cx="933008" cy="882785"/>
            </a:xfrm>
            <a:custGeom>
              <a:avLst/>
              <a:gdLst>
                <a:gd name="connsiteX0" fmla="*/ 481713 w 933008"/>
                <a:gd name="connsiteY0" fmla="*/ 31432 h 882785"/>
                <a:gd name="connsiteX1" fmla="*/ 592518 w 933008"/>
                <a:gd name="connsiteY1" fmla="*/ 600 h 882785"/>
                <a:gd name="connsiteX2" fmla="*/ 691118 w 933008"/>
                <a:gd name="connsiteY2" fmla="*/ 112369 h 882785"/>
                <a:gd name="connsiteX3" fmla="*/ 842716 w 933008"/>
                <a:gd name="connsiteY3" fmla="*/ 166325 h 882785"/>
                <a:gd name="connsiteX4" fmla="*/ 842716 w 933008"/>
                <a:gd name="connsiteY4" fmla="*/ 315351 h 882785"/>
                <a:gd name="connsiteX5" fmla="*/ 932643 w 933008"/>
                <a:gd name="connsiteY5" fmla="*/ 430973 h 882785"/>
                <a:gd name="connsiteX6" fmla="*/ 909516 w 933008"/>
                <a:gd name="connsiteY6" fmla="*/ 466942 h 882785"/>
                <a:gd name="connsiteX7" fmla="*/ 850422 w 933008"/>
                <a:gd name="connsiteY7" fmla="*/ 572289 h 882785"/>
                <a:gd name="connsiteX8" fmla="*/ 817019 w 933008"/>
                <a:gd name="connsiteY8" fmla="*/ 729022 h 882785"/>
                <a:gd name="connsiteX9" fmla="*/ 707178 w 933008"/>
                <a:gd name="connsiteY9" fmla="*/ 772704 h 882785"/>
                <a:gd name="connsiteX10" fmla="*/ 596053 w 933008"/>
                <a:gd name="connsiteY10" fmla="*/ 880614 h 882785"/>
                <a:gd name="connsiteX11" fmla="*/ 454735 w 933008"/>
                <a:gd name="connsiteY11" fmla="*/ 842073 h 882785"/>
                <a:gd name="connsiteX12" fmla="*/ 328837 w 933008"/>
                <a:gd name="connsiteY12" fmla="*/ 880614 h 882785"/>
                <a:gd name="connsiteX13" fmla="*/ 226059 w 933008"/>
                <a:gd name="connsiteY13" fmla="*/ 762425 h 882785"/>
                <a:gd name="connsiteX14" fmla="*/ 87312 w 933008"/>
                <a:gd name="connsiteY14" fmla="*/ 703329 h 882785"/>
                <a:gd name="connsiteX15" fmla="*/ 74465 w 933008"/>
                <a:gd name="connsiteY15" fmla="*/ 564580 h 882785"/>
                <a:gd name="connsiteX16" fmla="*/ -50 w 933008"/>
                <a:gd name="connsiteY16" fmla="*/ 433762 h 882785"/>
                <a:gd name="connsiteX17" fmla="*/ 71894 w 933008"/>
                <a:gd name="connsiteY17" fmla="*/ 320488 h 882785"/>
                <a:gd name="connsiteX18" fmla="*/ 82174 w 933008"/>
                <a:gd name="connsiteY18" fmla="*/ 179171 h 882785"/>
                <a:gd name="connsiteX19" fmla="*/ 213212 w 933008"/>
                <a:gd name="connsiteY19" fmla="*/ 114935 h 882785"/>
                <a:gd name="connsiteX20" fmla="*/ 300568 w 933008"/>
                <a:gd name="connsiteY20" fmla="*/ 9591 h 882785"/>
                <a:gd name="connsiteX21" fmla="*/ 387285 w 933008"/>
                <a:gd name="connsiteY21" fmla="*/ 17939 h 882785"/>
                <a:gd name="connsiteX22" fmla="*/ 439315 w 933008"/>
                <a:gd name="connsiteY22" fmla="*/ 48131 h 882785"/>
                <a:gd name="connsiteX23" fmla="*/ 481713 w 933008"/>
                <a:gd name="connsiteY23" fmla="*/ 31432 h 882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933008" h="882785">
                  <a:moveTo>
                    <a:pt x="481713" y="31432"/>
                  </a:moveTo>
                  <a:cubicBezTo>
                    <a:pt x="481713" y="31432"/>
                    <a:pt x="563308" y="-7229"/>
                    <a:pt x="592518" y="600"/>
                  </a:cubicBezTo>
                  <a:cubicBezTo>
                    <a:pt x="631236" y="10979"/>
                    <a:pt x="691118" y="112369"/>
                    <a:pt x="691118" y="112369"/>
                  </a:cubicBezTo>
                  <a:lnTo>
                    <a:pt x="842716" y="166325"/>
                  </a:lnTo>
                  <a:lnTo>
                    <a:pt x="842716" y="315351"/>
                  </a:lnTo>
                  <a:lnTo>
                    <a:pt x="932643" y="430973"/>
                  </a:lnTo>
                  <a:cubicBezTo>
                    <a:pt x="932643" y="430973"/>
                    <a:pt x="930071" y="446388"/>
                    <a:pt x="909516" y="466942"/>
                  </a:cubicBezTo>
                  <a:cubicBezTo>
                    <a:pt x="888963" y="487500"/>
                    <a:pt x="850422" y="544025"/>
                    <a:pt x="850422" y="572289"/>
                  </a:cubicBezTo>
                  <a:cubicBezTo>
                    <a:pt x="850422" y="600554"/>
                    <a:pt x="865839" y="713606"/>
                    <a:pt x="817019" y="729022"/>
                  </a:cubicBezTo>
                  <a:cubicBezTo>
                    <a:pt x="768200" y="744438"/>
                    <a:pt x="759206" y="716181"/>
                    <a:pt x="707178" y="772704"/>
                  </a:cubicBezTo>
                  <a:cubicBezTo>
                    <a:pt x="655145" y="829228"/>
                    <a:pt x="637163" y="880614"/>
                    <a:pt x="596053" y="880614"/>
                  </a:cubicBezTo>
                  <a:cubicBezTo>
                    <a:pt x="554939" y="880614"/>
                    <a:pt x="495843" y="831794"/>
                    <a:pt x="454735" y="842073"/>
                  </a:cubicBezTo>
                  <a:cubicBezTo>
                    <a:pt x="413626" y="852351"/>
                    <a:pt x="375086" y="890886"/>
                    <a:pt x="328837" y="880614"/>
                  </a:cubicBezTo>
                  <a:cubicBezTo>
                    <a:pt x="282588" y="870341"/>
                    <a:pt x="267171" y="790690"/>
                    <a:pt x="226059" y="762425"/>
                  </a:cubicBezTo>
                  <a:cubicBezTo>
                    <a:pt x="184949" y="734159"/>
                    <a:pt x="89883" y="736728"/>
                    <a:pt x="87312" y="703329"/>
                  </a:cubicBezTo>
                  <a:cubicBezTo>
                    <a:pt x="84742" y="669926"/>
                    <a:pt x="97589" y="608260"/>
                    <a:pt x="74465" y="564580"/>
                  </a:cubicBezTo>
                  <a:cubicBezTo>
                    <a:pt x="51342" y="520900"/>
                    <a:pt x="5088" y="480230"/>
                    <a:pt x="-50" y="433762"/>
                  </a:cubicBezTo>
                  <a:cubicBezTo>
                    <a:pt x="-5187" y="387293"/>
                    <a:pt x="53908" y="343612"/>
                    <a:pt x="71894" y="320488"/>
                  </a:cubicBezTo>
                  <a:cubicBezTo>
                    <a:pt x="89881" y="297363"/>
                    <a:pt x="64189" y="230560"/>
                    <a:pt x="82174" y="179171"/>
                  </a:cubicBezTo>
                  <a:cubicBezTo>
                    <a:pt x="100155" y="127782"/>
                    <a:pt x="151547" y="114935"/>
                    <a:pt x="213212" y="114935"/>
                  </a:cubicBezTo>
                  <a:cubicBezTo>
                    <a:pt x="274876" y="114935"/>
                    <a:pt x="256887" y="32717"/>
                    <a:pt x="300568" y="9591"/>
                  </a:cubicBezTo>
                  <a:cubicBezTo>
                    <a:pt x="300568" y="9591"/>
                    <a:pt x="338248" y="-4916"/>
                    <a:pt x="387285" y="17939"/>
                  </a:cubicBezTo>
                  <a:cubicBezTo>
                    <a:pt x="399876" y="23808"/>
                    <a:pt x="439315" y="48131"/>
                    <a:pt x="439315" y="48131"/>
                  </a:cubicBezTo>
                  <a:lnTo>
                    <a:pt x="481713" y="31432"/>
                  </a:lnTo>
                  <a:close/>
                </a:path>
              </a:pathLst>
            </a:custGeom>
            <a:solidFill>
              <a:srgbClr val="ED7D31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412" name="任意多边形: 形状 210"/>
            <p:cNvSpPr/>
            <p:nvPr/>
          </p:nvSpPr>
          <p:spPr>
            <a:xfrm>
              <a:off x="5949296" y="3597209"/>
              <a:ext cx="532972" cy="439666"/>
            </a:xfrm>
            <a:custGeom>
              <a:avLst/>
              <a:gdLst>
                <a:gd name="connsiteX0" fmla="*/ 497163 w 532972"/>
                <a:gd name="connsiteY0" fmla="*/ 287524 h 439666"/>
                <a:gd name="connsiteX1" fmla="*/ 532550 w 532972"/>
                <a:gd name="connsiteY1" fmla="*/ 206946 h 439666"/>
                <a:gd name="connsiteX2" fmla="*/ 335087 w 532972"/>
                <a:gd name="connsiteY2" fmla="*/ -551 h 439666"/>
                <a:gd name="connsiteX3" fmla="*/ -422 w 532972"/>
                <a:gd name="connsiteY3" fmla="*/ 134693 h 439666"/>
                <a:gd name="connsiteX4" fmla="*/ 252057 w 532972"/>
                <a:gd name="connsiteY4" fmla="*/ 434867 h 439666"/>
                <a:gd name="connsiteX5" fmla="*/ 252064 w 532972"/>
                <a:gd name="connsiteY5" fmla="*/ 434873 h 439666"/>
                <a:gd name="connsiteX6" fmla="*/ 276197 w 532972"/>
                <a:gd name="connsiteY6" fmla="*/ 439116 h 439666"/>
                <a:gd name="connsiteX7" fmla="*/ 387322 w 532972"/>
                <a:gd name="connsiteY7" fmla="*/ 331206 h 439666"/>
                <a:gd name="connsiteX8" fmla="*/ 497163 w 532972"/>
                <a:gd name="connsiteY8" fmla="*/ 287524 h 439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2972" h="439666">
                  <a:moveTo>
                    <a:pt x="497163" y="287524"/>
                  </a:moveTo>
                  <a:cubicBezTo>
                    <a:pt x="523265" y="279281"/>
                    <a:pt x="530999" y="243131"/>
                    <a:pt x="532550" y="206946"/>
                  </a:cubicBezTo>
                  <a:lnTo>
                    <a:pt x="335087" y="-551"/>
                  </a:lnTo>
                  <a:lnTo>
                    <a:pt x="-422" y="134693"/>
                  </a:lnTo>
                  <a:lnTo>
                    <a:pt x="252057" y="434867"/>
                  </a:lnTo>
                  <a:lnTo>
                    <a:pt x="252064" y="434873"/>
                  </a:lnTo>
                  <a:cubicBezTo>
                    <a:pt x="260559" y="437470"/>
                    <a:pt x="268681" y="439116"/>
                    <a:pt x="276197" y="439116"/>
                  </a:cubicBezTo>
                  <a:cubicBezTo>
                    <a:pt x="317309" y="439116"/>
                    <a:pt x="335291" y="387730"/>
                    <a:pt x="387322" y="331206"/>
                  </a:cubicBezTo>
                  <a:cubicBezTo>
                    <a:pt x="439350" y="274683"/>
                    <a:pt x="448344" y="302940"/>
                    <a:pt x="497163" y="287524"/>
                  </a:cubicBezTo>
                  <a:close/>
                </a:path>
              </a:pathLst>
            </a:custGeom>
            <a:solidFill>
              <a:srgbClr val="A5A5A5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413" name="任意多边形: 形状 211"/>
            <p:cNvSpPr/>
            <p:nvPr/>
          </p:nvSpPr>
          <p:spPr>
            <a:xfrm>
              <a:off x="5823648" y="3340271"/>
              <a:ext cx="544705" cy="544705"/>
            </a:xfrm>
            <a:custGeom>
              <a:avLst/>
              <a:gdLst>
                <a:gd name="connsiteX0" fmla="*/ 544340 w 544705"/>
                <a:gd name="connsiteY0" fmla="*/ 271899 h 544705"/>
                <a:gd name="connsiteX1" fmla="*/ 271987 w 544705"/>
                <a:gd name="connsiteY1" fmla="*/ 544251 h 544705"/>
                <a:gd name="connsiteX2" fmla="*/ -365 w 544705"/>
                <a:gd name="connsiteY2" fmla="*/ 271899 h 544705"/>
                <a:gd name="connsiteX3" fmla="*/ 271987 w 544705"/>
                <a:gd name="connsiteY3" fmla="*/ -454 h 544705"/>
                <a:gd name="connsiteX4" fmla="*/ 544340 w 544705"/>
                <a:gd name="connsiteY4" fmla="*/ 271899 h 544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705" h="544705">
                  <a:moveTo>
                    <a:pt x="544340" y="271899"/>
                  </a:moveTo>
                  <a:cubicBezTo>
                    <a:pt x="544340" y="422315"/>
                    <a:pt x="422403" y="544251"/>
                    <a:pt x="271987" y="544251"/>
                  </a:cubicBezTo>
                  <a:cubicBezTo>
                    <a:pt x="121571" y="544251"/>
                    <a:pt x="-365" y="422315"/>
                    <a:pt x="-365" y="271899"/>
                  </a:cubicBezTo>
                  <a:cubicBezTo>
                    <a:pt x="-365" y="121482"/>
                    <a:pt x="121571" y="-454"/>
                    <a:pt x="271987" y="-454"/>
                  </a:cubicBezTo>
                  <a:cubicBezTo>
                    <a:pt x="422403" y="-454"/>
                    <a:pt x="544340" y="121482"/>
                    <a:pt x="544340" y="271899"/>
                  </a:cubicBezTo>
                  <a:close/>
                </a:path>
              </a:pathLst>
            </a:custGeom>
            <a:solidFill>
              <a:srgbClr val="4472C4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414" name="任意多边形: 形状 212"/>
            <p:cNvSpPr/>
            <p:nvPr/>
          </p:nvSpPr>
          <p:spPr>
            <a:xfrm>
              <a:off x="5906567" y="3423190"/>
              <a:ext cx="378867" cy="378867"/>
            </a:xfrm>
            <a:custGeom>
              <a:avLst/>
              <a:gdLst>
                <a:gd name="connsiteX0" fmla="*/ 378502 w 378867"/>
                <a:gd name="connsiteY0" fmla="*/ 188980 h 378867"/>
                <a:gd name="connsiteX1" fmla="*/ 189068 w 378867"/>
                <a:gd name="connsiteY1" fmla="*/ 378413 h 378867"/>
                <a:gd name="connsiteX2" fmla="*/ -365 w 378867"/>
                <a:gd name="connsiteY2" fmla="*/ 188980 h 378867"/>
                <a:gd name="connsiteX3" fmla="*/ 189068 w 378867"/>
                <a:gd name="connsiteY3" fmla="*/ -454 h 378867"/>
                <a:gd name="connsiteX4" fmla="*/ 378502 w 378867"/>
                <a:gd name="connsiteY4" fmla="*/ 188980 h 378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867" h="378867">
                  <a:moveTo>
                    <a:pt x="378502" y="188980"/>
                  </a:moveTo>
                  <a:cubicBezTo>
                    <a:pt x="378502" y="293601"/>
                    <a:pt x="293689" y="378413"/>
                    <a:pt x="189068" y="378413"/>
                  </a:cubicBezTo>
                  <a:cubicBezTo>
                    <a:pt x="84447" y="378413"/>
                    <a:pt x="-365" y="293601"/>
                    <a:pt x="-365" y="188980"/>
                  </a:cubicBezTo>
                  <a:cubicBezTo>
                    <a:pt x="-365" y="84358"/>
                    <a:pt x="84447" y="-454"/>
                    <a:pt x="189068" y="-454"/>
                  </a:cubicBezTo>
                  <a:cubicBezTo>
                    <a:pt x="293689" y="-454"/>
                    <a:pt x="378502" y="84358"/>
                    <a:pt x="378502" y="188980"/>
                  </a:cubicBezTo>
                  <a:close/>
                </a:path>
              </a:pathLst>
            </a:custGeom>
            <a:solidFill>
              <a:srgbClr val="ED7D31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415" name="任意多边形: 形状 213"/>
            <p:cNvSpPr/>
            <p:nvPr/>
          </p:nvSpPr>
          <p:spPr>
            <a:xfrm>
              <a:off x="5949294" y="3597265"/>
              <a:ext cx="411117" cy="286430"/>
            </a:xfrm>
            <a:custGeom>
              <a:avLst/>
              <a:gdLst>
                <a:gd name="connsiteX0" fmla="*/ 410724 w 411117"/>
                <a:gd name="connsiteY0" fmla="*/ 78880 h 286430"/>
                <a:gd name="connsiteX1" fmla="*/ 335169 w 411117"/>
                <a:gd name="connsiteY1" fmla="*/ -515 h 286430"/>
                <a:gd name="connsiteX2" fmla="*/ 335745 w 411117"/>
                <a:gd name="connsiteY2" fmla="*/ 13558 h 286430"/>
                <a:gd name="connsiteX3" fmla="*/ 146312 w 411117"/>
                <a:gd name="connsiteY3" fmla="*/ 202993 h 286430"/>
                <a:gd name="connsiteX4" fmla="*/ 395 w 411117"/>
                <a:gd name="connsiteY4" fmla="*/ 134355 h 286430"/>
                <a:gd name="connsiteX5" fmla="*/ -393 w 411117"/>
                <a:gd name="connsiteY5" fmla="*/ 134673 h 286430"/>
                <a:gd name="connsiteX6" fmla="*/ 126126 w 411117"/>
                <a:gd name="connsiteY6" fmla="*/ 285092 h 286430"/>
                <a:gd name="connsiteX7" fmla="*/ 146312 w 411117"/>
                <a:gd name="connsiteY7" fmla="*/ 285916 h 286430"/>
                <a:gd name="connsiteX8" fmla="*/ 410724 w 411117"/>
                <a:gd name="connsiteY8" fmla="*/ 78880 h 286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1117" h="286430">
                  <a:moveTo>
                    <a:pt x="410724" y="78880"/>
                  </a:moveTo>
                  <a:lnTo>
                    <a:pt x="335169" y="-515"/>
                  </a:lnTo>
                  <a:cubicBezTo>
                    <a:pt x="335513" y="4138"/>
                    <a:pt x="335745" y="8819"/>
                    <a:pt x="335745" y="13558"/>
                  </a:cubicBezTo>
                  <a:cubicBezTo>
                    <a:pt x="335745" y="118180"/>
                    <a:pt x="250933" y="202993"/>
                    <a:pt x="146312" y="202993"/>
                  </a:cubicBezTo>
                  <a:cubicBezTo>
                    <a:pt x="87604" y="202993"/>
                    <a:pt x="35143" y="176281"/>
                    <a:pt x="395" y="134355"/>
                  </a:cubicBezTo>
                  <a:lnTo>
                    <a:pt x="-393" y="134673"/>
                  </a:lnTo>
                  <a:lnTo>
                    <a:pt x="126126" y="285092"/>
                  </a:lnTo>
                  <a:cubicBezTo>
                    <a:pt x="132800" y="285583"/>
                    <a:pt x="139514" y="285916"/>
                    <a:pt x="146312" y="285916"/>
                  </a:cubicBezTo>
                  <a:cubicBezTo>
                    <a:pt x="274205" y="285916"/>
                    <a:pt x="381456" y="197742"/>
                    <a:pt x="410724" y="78880"/>
                  </a:cubicBezTo>
                  <a:close/>
                </a:path>
              </a:pathLst>
            </a:custGeom>
            <a:solidFill>
              <a:srgbClr val="4472C4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416" name="任意多边形: 形状 214"/>
            <p:cNvSpPr/>
            <p:nvPr/>
          </p:nvSpPr>
          <p:spPr>
            <a:xfrm>
              <a:off x="5823647" y="3021967"/>
              <a:ext cx="573131" cy="95070"/>
            </a:xfrm>
            <a:custGeom>
              <a:avLst/>
              <a:gdLst>
                <a:gd name="connsiteX0" fmla="*/ -372 w 573131"/>
                <a:gd name="connsiteY0" fmla="*/ -197 h 95070"/>
                <a:gd name="connsiteX1" fmla="*/ 572760 w 573131"/>
                <a:gd name="connsiteY1" fmla="*/ -197 h 95070"/>
                <a:gd name="connsiteX2" fmla="*/ 572760 w 573131"/>
                <a:gd name="connsiteY2" fmla="*/ 94873 h 95070"/>
                <a:gd name="connsiteX3" fmla="*/ -372 w 573131"/>
                <a:gd name="connsiteY3" fmla="*/ 94873 h 95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3131" h="95070">
                  <a:moveTo>
                    <a:pt x="-372" y="-197"/>
                  </a:moveTo>
                  <a:lnTo>
                    <a:pt x="572760" y="-197"/>
                  </a:lnTo>
                  <a:lnTo>
                    <a:pt x="572760" y="94873"/>
                  </a:lnTo>
                  <a:lnTo>
                    <a:pt x="-372" y="94873"/>
                  </a:lnTo>
                  <a:close/>
                </a:path>
              </a:pathLst>
            </a:custGeom>
            <a:solidFill>
              <a:srgbClr val="C73030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417" name="任意多边形: 形状 215"/>
            <p:cNvSpPr/>
            <p:nvPr/>
          </p:nvSpPr>
          <p:spPr>
            <a:xfrm>
              <a:off x="5823647" y="2819400"/>
              <a:ext cx="573131" cy="205719"/>
            </a:xfrm>
            <a:custGeom>
              <a:avLst/>
              <a:gdLst>
                <a:gd name="connsiteX0" fmla="*/ -372 w 573131"/>
                <a:gd name="connsiteY0" fmla="*/ -127 h 205719"/>
                <a:gd name="connsiteX1" fmla="*/ 572760 w 573131"/>
                <a:gd name="connsiteY1" fmla="*/ -127 h 205719"/>
                <a:gd name="connsiteX2" fmla="*/ 572760 w 573131"/>
                <a:gd name="connsiteY2" fmla="*/ 205592 h 205719"/>
                <a:gd name="connsiteX3" fmla="*/ -372 w 573131"/>
                <a:gd name="connsiteY3" fmla="*/ 205592 h 20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3131" h="205719">
                  <a:moveTo>
                    <a:pt x="-372" y="-127"/>
                  </a:moveTo>
                  <a:lnTo>
                    <a:pt x="572760" y="-127"/>
                  </a:lnTo>
                  <a:lnTo>
                    <a:pt x="572760" y="205592"/>
                  </a:lnTo>
                  <a:lnTo>
                    <a:pt x="-372" y="205592"/>
                  </a:lnTo>
                  <a:close/>
                </a:path>
              </a:pathLst>
            </a:custGeom>
            <a:solidFill>
              <a:srgbClr val="E84438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418" name="任意多边形: 形状 216"/>
            <p:cNvSpPr/>
            <p:nvPr/>
          </p:nvSpPr>
          <p:spPr>
            <a:xfrm>
              <a:off x="6066615" y="3117036"/>
              <a:ext cx="75793" cy="92497"/>
            </a:xfrm>
            <a:custGeom>
              <a:avLst/>
              <a:gdLst>
                <a:gd name="connsiteX0" fmla="*/ 59520 w 75793"/>
                <a:gd name="connsiteY0" fmla="*/ 23530 h 92497"/>
                <a:gd name="connsiteX1" fmla="*/ 59520 w 75793"/>
                <a:gd name="connsiteY1" fmla="*/ 23530 h 92497"/>
                <a:gd name="connsiteX2" fmla="*/ 59520 w 75793"/>
                <a:gd name="connsiteY2" fmla="*/ -241 h 92497"/>
                <a:gd name="connsiteX3" fmla="*/ 14401 w 75793"/>
                <a:gd name="connsiteY3" fmla="*/ -241 h 92497"/>
                <a:gd name="connsiteX4" fmla="*/ 14401 w 75793"/>
                <a:gd name="connsiteY4" fmla="*/ 23530 h 92497"/>
                <a:gd name="connsiteX5" fmla="*/ 15536 w 75793"/>
                <a:gd name="connsiteY5" fmla="*/ 23530 h 92497"/>
                <a:gd name="connsiteX6" fmla="*/ -370 w 75793"/>
                <a:gd name="connsiteY6" fmla="*/ 54358 h 92497"/>
                <a:gd name="connsiteX7" fmla="*/ 37527 w 75793"/>
                <a:gd name="connsiteY7" fmla="*/ 92257 h 92497"/>
                <a:gd name="connsiteX8" fmla="*/ 75424 w 75793"/>
                <a:gd name="connsiteY8" fmla="*/ 54358 h 92497"/>
                <a:gd name="connsiteX9" fmla="*/ 59520 w 75793"/>
                <a:gd name="connsiteY9" fmla="*/ 23530 h 92497"/>
                <a:gd name="connsiteX10" fmla="*/ 37528 w 75793"/>
                <a:gd name="connsiteY10" fmla="*/ 77431 h 92497"/>
                <a:gd name="connsiteX11" fmla="*/ 14456 w 75793"/>
                <a:gd name="connsiteY11" fmla="*/ 54356 h 92497"/>
                <a:gd name="connsiteX12" fmla="*/ 37528 w 75793"/>
                <a:gd name="connsiteY12" fmla="*/ 31281 h 92497"/>
                <a:gd name="connsiteX13" fmla="*/ 60601 w 75793"/>
                <a:gd name="connsiteY13" fmla="*/ 54356 h 92497"/>
                <a:gd name="connsiteX14" fmla="*/ 37528 w 75793"/>
                <a:gd name="connsiteY14" fmla="*/ 77431 h 9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5793" h="92497">
                  <a:moveTo>
                    <a:pt x="59520" y="23530"/>
                  </a:moveTo>
                  <a:lnTo>
                    <a:pt x="59520" y="23530"/>
                  </a:lnTo>
                  <a:lnTo>
                    <a:pt x="59520" y="-241"/>
                  </a:lnTo>
                  <a:lnTo>
                    <a:pt x="14401" y="-241"/>
                  </a:lnTo>
                  <a:lnTo>
                    <a:pt x="14401" y="23530"/>
                  </a:lnTo>
                  <a:lnTo>
                    <a:pt x="15536" y="23530"/>
                  </a:lnTo>
                  <a:cubicBezTo>
                    <a:pt x="5920" y="30404"/>
                    <a:pt x="-370" y="41634"/>
                    <a:pt x="-370" y="54358"/>
                  </a:cubicBezTo>
                  <a:cubicBezTo>
                    <a:pt x="-370" y="75290"/>
                    <a:pt x="16598" y="92257"/>
                    <a:pt x="37527" y="92257"/>
                  </a:cubicBezTo>
                  <a:cubicBezTo>
                    <a:pt x="58458" y="92257"/>
                    <a:pt x="75424" y="75290"/>
                    <a:pt x="75424" y="54358"/>
                  </a:cubicBezTo>
                  <a:cubicBezTo>
                    <a:pt x="75426" y="41634"/>
                    <a:pt x="69136" y="30404"/>
                    <a:pt x="59520" y="23530"/>
                  </a:cubicBezTo>
                  <a:close/>
                  <a:moveTo>
                    <a:pt x="37528" y="77431"/>
                  </a:moveTo>
                  <a:cubicBezTo>
                    <a:pt x="24789" y="77431"/>
                    <a:pt x="14456" y="67100"/>
                    <a:pt x="14456" y="54356"/>
                  </a:cubicBezTo>
                  <a:cubicBezTo>
                    <a:pt x="14456" y="41612"/>
                    <a:pt x="24790" y="31281"/>
                    <a:pt x="37528" y="31281"/>
                  </a:cubicBezTo>
                  <a:cubicBezTo>
                    <a:pt x="50273" y="31281"/>
                    <a:pt x="60601" y="41612"/>
                    <a:pt x="60601" y="54356"/>
                  </a:cubicBezTo>
                  <a:cubicBezTo>
                    <a:pt x="60601" y="67100"/>
                    <a:pt x="50273" y="77431"/>
                    <a:pt x="37528" y="77431"/>
                  </a:cubicBezTo>
                  <a:close/>
                </a:path>
              </a:pathLst>
            </a:custGeom>
            <a:solidFill>
              <a:srgbClr val="F18A1A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</p:grpSp>
      <p:sp>
        <p:nvSpPr>
          <p:cNvPr id="69" name="文本框 68"/>
          <p:cNvSpPr txBox="1"/>
          <p:nvPr/>
        </p:nvSpPr>
        <p:spPr>
          <a:xfrm>
            <a:off x="1763395" y="3068955"/>
            <a:ext cx="1217295" cy="2298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9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{{行业2金额}}</a:t>
            </a:r>
            <a:endParaRPr lang="zh-CN" altLang="en-US" sz="9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grpSp>
        <p:nvGrpSpPr>
          <p:cNvPr id="419" name="图形 233"/>
          <p:cNvGrpSpPr/>
          <p:nvPr/>
        </p:nvGrpSpPr>
        <p:grpSpPr>
          <a:xfrm rot="0">
            <a:off x="1672590" y="3381693"/>
            <a:ext cx="163830" cy="178435"/>
            <a:chOff x="5629495" y="2819400"/>
            <a:chExt cx="933008" cy="1219199"/>
          </a:xfrm>
        </p:grpSpPr>
        <p:sp>
          <p:nvSpPr>
            <p:cNvPr id="420" name="任意多边形: 形状 218"/>
            <p:cNvSpPr/>
            <p:nvPr/>
          </p:nvSpPr>
          <p:spPr>
            <a:xfrm>
              <a:off x="5629495" y="3155814"/>
              <a:ext cx="933008" cy="882785"/>
            </a:xfrm>
            <a:custGeom>
              <a:avLst/>
              <a:gdLst>
                <a:gd name="connsiteX0" fmla="*/ 481713 w 933008"/>
                <a:gd name="connsiteY0" fmla="*/ 31432 h 882785"/>
                <a:gd name="connsiteX1" fmla="*/ 592518 w 933008"/>
                <a:gd name="connsiteY1" fmla="*/ 600 h 882785"/>
                <a:gd name="connsiteX2" fmla="*/ 691118 w 933008"/>
                <a:gd name="connsiteY2" fmla="*/ 112369 h 882785"/>
                <a:gd name="connsiteX3" fmla="*/ 842716 w 933008"/>
                <a:gd name="connsiteY3" fmla="*/ 166325 h 882785"/>
                <a:gd name="connsiteX4" fmla="*/ 842716 w 933008"/>
                <a:gd name="connsiteY4" fmla="*/ 315351 h 882785"/>
                <a:gd name="connsiteX5" fmla="*/ 932643 w 933008"/>
                <a:gd name="connsiteY5" fmla="*/ 430973 h 882785"/>
                <a:gd name="connsiteX6" fmla="*/ 909516 w 933008"/>
                <a:gd name="connsiteY6" fmla="*/ 466942 h 882785"/>
                <a:gd name="connsiteX7" fmla="*/ 850422 w 933008"/>
                <a:gd name="connsiteY7" fmla="*/ 572289 h 882785"/>
                <a:gd name="connsiteX8" fmla="*/ 817019 w 933008"/>
                <a:gd name="connsiteY8" fmla="*/ 729022 h 882785"/>
                <a:gd name="connsiteX9" fmla="*/ 707178 w 933008"/>
                <a:gd name="connsiteY9" fmla="*/ 772704 h 882785"/>
                <a:gd name="connsiteX10" fmla="*/ 596053 w 933008"/>
                <a:gd name="connsiteY10" fmla="*/ 880614 h 882785"/>
                <a:gd name="connsiteX11" fmla="*/ 454735 w 933008"/>
                <a:gd name="connsiteY11" fmla="*/ 842073 h 882785"/>
                <a:gd name="connsiteX12" fmla="*/ 328837 w 933008"/>
                <a:gd name="connsiteY12" fmla="*/ 880614 h 882785"/>
                <a:gd name="connsiteX13" fmla="*/ 226059 w 933008"/>
                <a:gd name="connsiteY13" fmla="*/ 762425 h 882785"/>
                <a:gd name="connsiteX14" fmla="*/ 87312 w 933008"/>
                <a:gd name="connsiteY14" fmla="*/ 703329 h 882785"/>
                <a:gd name="connsiteX15" fmla="*/ 74465 w 933008"/>
                <a:gd name="connsiteY15" fmla="*/ 564580 h 882785"/>
                <a:gd name="connsiteX16" fmla="*/ -50 w 933008"/>
                <a:gd name="connsiteY16" fmla="*/ 433762 h 882785"/>
                <a:gd name="connsiteX17" fmla="*/ 71894 w 933008"/>
                <a:gd name="connsiteY17" fmla="*/ 320488 h 882785"/>
                <a:gd name="connsiteX18" fmla="*/ 82174 w 933008"/>
                <a:gd name="connsiteY18" fmla="*/ 179171 h 882785"/>
                <a:gd name="connsiteX19" fmla="*/ 213212 w 933008"/>
                <a:gd name="connsiteY19" fmla="*/ 114935 h 882785"/>
                <a:gd name="connsiteX20" fmla="*/ 300568 w 933008"/>
                <a:gd name="connsiteY20" fmla="*/ 9591 h 882785"/>
                <a:gd name="connsiteX21" fmla="*/ 387285 w 933008"/>
                <a:gd name="connsiteY21" fmla="*/ 17939 h 882785"/>
                <a:gd name="connsiteX22" fmla="*/ 439315 w 933008"/>
                <a:gd name="connsiteY22" fmla="*/ 48131 h 882785"/>
                <a:gd name="connsiteX23" fmla="*/ 481713 w 933008"/>
                <a:gd name="connsiteY23" fmla="*/ 31432 h 882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933008" h="882785">
                  <a:moveTo>
                    <a:pt x="481713" y="31432"/>
                  </a:moveTo>
                  <a:cubicBezTo>
                    <a:pt x="481713" y="31432"/>
                    <a:pt x="563308" y="-7229"/>
                    <a:pt x="592518" y="600"/>
                  </a:cubicBezTo>
                  <a:cubicBezTo>
                    <a:pt x="631236" y="10979"/>
                    <a:pt x="691118" y="112369"/>
                    <a:pt x="691118" y="112369"/>
                  </a:cubicBezTo>
                  <a:lnTo>
                    <a:pt x="842716" y="166325"/>
                  </a:lnTo>
                  <a:lnTo>
                    <a:pt x="842716" y="315351"/>
                  </a:lnTo>
                  <a:lnTo>
                    <a:pt x="932643" y="430973"/>
                  </a:lnTo>
                  <a:cubicBezTo>
                    <a:pt x="932643" y="430973"/>
                    <a:pt x="930071" y="446388"/>
                    <a:pt x="909516" y="466942"/>
                  </a:cubicBezTo>
                  <a:cubicBezTo>
                    <a:pt x="888963" y="487500"/>
                    <a:pt x="850422" y="544025"/>
                    <a:pt x="850422" y="572289"/>
                  </a:cubicBezTo>
                  <a:cubicBezTo>
                    <a:pt x="850422" y="600554"/>
                    <a:pt x="865839" y="713606"/>
                    <a:pt x="817019" y="729022"/>
                  </a:cubicBezTo>
                  <a:cubicBezTo>
                    <a:pt x="768200" y="744438"/>
                    <a:pt x="759206" y="716181"/>
                    <a:pt x="707178" y="772704"/>
                  </a:cubicBezTo>
                  <a:cubicBezTo>
                    <a:pt x="655145" y="829228"/>
                    <a:pt x="637163" y="880614"/>
                    <a:pt x="596053" y="880614"/>
                  </a:cubicBezTo>
                  <a:cubicBezTo>
                    <a:pt x="554939" y="880614"/>
                    <a:pt x="495843" y="831794"/>
                    <a:pt x="454735" y="842073"/>
                  </a:cubicBezTo>
                  <a:cubicBezTo>
                    <a:pt x="413626" y="852351"/>
                    <a:pt x="375086" y="890886"/>
                    <a:pt x="328837" y="880614"/>
                  </a:cubicBezTo>
                  <a:cubicBezTo>
                    <a:pt x="282588" y="870341"/>
                    <a:pt x="267171" y="790690"/>
                    <a:pt x="226059" y="762425"/>
                  </a:cubicBezTo>
                  <a:cubicBezTo>
                    <a:pt x="184949" y="734159"/>
                    <a:pt x="89883" y="736728"/>
                    <a:pt x="87312" y="703329"/>
                  </a:cubicBezTo>
                  <a:cubicBezTo>
                    <a:pt x="84742" y="669926"/>
                    <a:pt x="97589" y="608260"/>
                    <a:pt x="74465" y="564580"/>
                  </a:cubicBezTo>
                  <a:cubicBezTo>
                    <a:pt x="51342" y="520900"/>
                    <a:pt x="5088" y="480230"/>
                    <a:pt x="-50" y="433762"/>
                  </a:cubicBezTo>
                  <a:cubicBezTo>
                    <a:pt x="-5187" y="387293"/>
                    <a:pt x="53908" y="343612"/>
                    <a:pt x="71894" y="320488"/>
                  </a:cubicBezTo>
                  <a:cubicBezTo>
                    <a:pt x="89881" y="297363"/>
                    <a:pt x="64189" y="230560"/>
                    <a:pt x="82174" y="179171"/>
                  </a:cubicBezTo>
                  <a:cubicBezTo>
                    <a:pt x="100155" y="127782"/>
                    <a:pt x="151547" y="114935"/>
                    <a:pt x="213212" y="114935"/>
                  </a:cubicBezTo>
                  <a:cubicBezTo>
                    <a:pt x="274876" y="114935"/>
                    <a:pt x="256887" y="32717"/>
                    <a:pt x="300568" y="9591"/>
                  </a:cubicBezTo>
                  <a:cubicBezTo>
                    <a:pt x="300568" y="9591"/>
                    <a:pt x="338248" y="-4916"/>
                    <a:pt x="387285" y="17939"/>
                  </a:cubicBezTo>
                  <a:cubicBezTo>
                    <a:pt x="399876" y="23808"/>
                    <a:pt x="439315" y="48131"/>
                    <a:pt x="439315" y="48131"/>
                  </a:cubicBezTo>
                  <a:lnTo>
                    <a:pt x="481713" y="31432"/>
                  </a:ln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421" name="任意多边形: 形状 219"/>
            <p:cNvSpPr/>
            <p:nvPr/>
          </p:nvSpPr>
          <p:spPr>
            <a:xfrm>
              <a:off x="5949296" y="3597209"/>
              <a:ext cx="532972" cy="439666"/>
            </a:xfrm>
            <a:custGeom>
              <a:avLst/>
              <a:gdLst>
                <a:gd name="connsiteX0" fmla="*/ 497163 w 532972"/>
                <a:gd name="connsiteY0" fmla="*/ 287524 h 439666"/>
                <a:gd name="connsiteX1" fmla="*/ 532550 w 532972"/>
                <a:gd name="connsiteY1" fmla="*/ 206946 h 439666"/>
                <a:gd name="connsiteX2" fmla="*/ 335087 w 532972"/>
                <a:gd name="connsiteY2" fmla="*/ -551 h 439666"/>
                <a:gd name="connsiteX3" fmla="*/ -422 w 532972"/>
                <a:gd name="connsiteY3" fmla="*/ 134693 h 439666"/>
                <a:gd name="connsiteX4" fmla="*/ 252057 w 532972"/>
                <a:gd name="connsiteY4" fmla="*/ 434867 h 439666"/>
                <a:gd name="connsiteX5" fmla="*/ 252064 w 532972"/>
                <a:gd name="connsiteY5" fmla="*/ 434873 h 439666"/>
                <a:gd name="connsiteX6" fmla="*/ 276197 w 532972"/>
                <a:gd name="connsiteY6" fmla="*/ 439116 h 439666"/>
                <a:gd name="connsiteX7" fmla="*/ 387322 w 532972"/>
                <a:gd name="connsiteY7" fmla="*/ 331206 h 439666"/>
                <a:gd name="connsiteX8" fmla="*/ 497163 w 532972"/>
                <a:gd name="connsiteY8" fmla="*/ 287524 h 439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2972" h="439666">
                  <a:moveTo>
                    <a:pt x="497163" y="287524"/>
                  </a:moveTo>
                  <a:cubicBezTo>
                    <a:pt x="523265" y="279281"/>
                    <a:pt x="530999" y="243131"/>
                    <a:pt x="532550" y="206946"/>
                  </a:cubicBezTo>
                  <a:lnTo>
                    <a:pt x="335087" y="-551"/>
                  </a:lnTo>
                  <a:lnTo>
                    <a:pt x="-422" y="134693"/>
                  </a:lnTo>
                  <a:lnTo>
                    <a:pt x="252057" y="434867"/>
                  </a:lnTo>
                  <a:lnTo>
                    <a:pt x="252064" y="434873"/>
                  </a:lnTo>
                  <a:cubicBezTo>
                    <a:pt x="260559" y="437470"/>
                    <a:pt x="268681" y="439116"/>
                    <a:pt x="276197" y="439116"/>
                  </a:cubicBezTo>
                  <a:cubicBezTo>
                    <a:pt x="317309" y="439116"/>
                    <a:pt x="335291" y="387730"/>
                    <a:pt x="387322" y="331206"/>
                  </a:cubicBezTo>
                  <a:cubicBezTo>
                    <a:pt x="439350" y="274683"/>
                    <a:pt x="448344" y="302940"/>
                    <a:pt x="497163" y="287524"/>
                  </a:cubicBez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422" name="任意多边形: 形状 220"/>
            <p:cNvSpPr/>
            <p:nvPr/>
          </p:nvSpPr>
          <p:spPr>
            <a:xfrm>
              <a:off x="5823648" y="3340271"/>
              <a:ext cx="544705" cy="544705"/>
            </a:xfrm>
            <a:custGeom>
              <a:avLst/>
              <a:gdLst>
                <a:gd name="connsiteX0" fmla="*/ 544340 w 544705"/>
                <a:gd name="connsiteY0" fmla="*/ 271899 h 544705"/>
                <a:gd name="connsiteX1" fmla="*/ 271987 w 544705"/>
                <a:gd name="connsiteY1" fmla="*/ 544251 h 544705"/>
                <a:gd name="connsiteX2" fmla="*/ -365 w 544705"/>
                <a:gd name="connsiteY2" fmla="*/ 271899 h 544705"/>
                <a:gd name="connsiteX3" fmla="*/ 271987 w 544705"/>
                <a:gd name="connsiteY3" fmla="*/ -454 h 544705"/>
                <a:gd name="connsiteX4" fmla="*/ 544340 w 544705"/>
                <a:gd name="connsiteY4" fmla="*/ 271899 h 544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705" h="544705">
                  <a:moveTo>
                    <a:pt x="544340" y="271899"/>
                  </a:moveTo>
                  <a:cubicBezTo>
                    <a:pt x="544340" y="422315"/>
                    <a:pt x="422403" y="544251"/>
                    <a:pt x="271987" y="544251"/>
                  </a:cubicBezTo>
                  <a:cubicBezTo>
                    <a:pt x="121571" y="544251"/>
                    <a:pt x="-365" y="422315"/>
                    <a:pt x="-365" y="271899"/>
                  </a:cubicBezTo>
                  <a:cubicBezTo>
                    <a:pt x="-365" y="121482"/>
                    <a:pt x="121571" y="-454"/>
                    <a:pt x="271987" y="-454"/>
                  </a:cubicBezTo>
                  <a:cubicBezTo>
                    <a:pt x="422403" y="-454"/>
                    <a:pt x="544340" y="121482"/>
                    <a:pt x="544340" y="271899"/>
                  </a:cubicBez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423" name="任意多边形: 形状 221"/>
            <p:cNvSpPr/>
            <p:nvPr/>
          </p:nvSpPr>
          <p:spPr>
            <a:xfrm>
              <a:off x="5906569" y="3423189"/>
              <a:ext cx="378869" cy="378865"/>
            </a:xfrm>
            <a:custGeom>
              <a:avLst/>
              <a:gdLst>
                <a:gd name="connsiteX0" fmla="*/ 378502 w 378867"/>
                <a:gd name="connsiteY0" fmla="*/ 188980 h 378867"/>
                <a:gd name="connsiteX1" fmla="*/ 189068 w 378867"/>
                <a:gd name="connsiteY1" fmla="*/ 378413 h 378867"/>
                <a:gd name="connsiteX2" fmla="*/ -365 w 378867"/>
                <a:gd name="connsiteY2" fmla="*/ 188980 h 378867"/>
                <a:gd name="connsiteX3" fmla="*/ 189068 w 378867"/>
                <a:gd name="connsiteY3" fmla="*/ -454 h 378867"/>
                <a:gd name="connsiteX4" fmla="*/ 378502 w 378867"/>
                <a:gd name="connsiteY4" fmla="*/ 188980 h 378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867" h="378867">
                  <a:moveTo>
                    <a:pt x="378502" y="188980"/>
                  </a:moveTo>
                  <a:cubicBezTo>
                    <a:pt x="378502" y="293601"/>
                    <a:pt x="293689" y="378413"/>
                    <a:pt x="189068" y="378413"/>
                  </a:cubicBezTo>
                  <a:cubicBezTo>
                    <a:pt x="84447" y="378413"/>
                    <a:pt x="-365" y="293601"/>
                    <a:pt x="-365" y="188980"/>
                  </a:cubicBezTo>
                  <a:cubicBezTo>
                    <a:pt x="-365" y="84358"/>
                    <a:pt x="84447" y="-454"/>
                    <a:pt x="189068" y="-454"/>
                  </a:cubicBezTo>
                  <a:cubicBezTo>
                    <a:pt x="293689" y="-454"/>
                    <a:pt x="378502" y="84358"/>
                    <a:pt x="378502" y="188980"/>
                  </a:cubicBez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424" name="任意多边形: 形状 222"/>
            <p:cNvSpPr/>
            <p:nvPr/>
          </p:nvSpPr>
          <p:spPr>
            <a:xfrm>
              <a:off x="5949294" y="3597265"/>
              <a:ext cx="411117" cy="286430"/>
            </a:xfrm>
            <a:custGeom>
              <a:avLst/>
              <a:gdLst>
                <a:gd name="connsiteX0" fmla="*/ 410724 w 411117"/>
                <a:gd name="connsiteY0" fmla="*/ 78880 h 286430"/>
                <a:gd name="connsiteX1" fmla="*/ 335169 w 411117"/>
                <a:gd name="connsiteY1" fmla="*/ -515 h 286430"/>
                <a:gd name="connsiteX2" fmla="*/ 335745 w 411117"/>
                <a:gd name="connsiteY2" fmla="*/ 13558 h 286430"/>
                <a:gd name="connsiteX3" fmla="*/ 146312 w 411117"/>
                <a:gd name="connsiteY3" fmla="*/ 202993 h 286430"/>
                <a:gd name="connsiteX4" fmla="*/ 395 w 411117"/>
                <a:gd name="connsiteY4" fmla="*/ 134355 h 286430"/>
                <a:gd name="connsiteX5" fmla="*/ -393 w 411117"/>
                <a:gd name="connsiteY5" fmla="*/ 134673 h 286430"/>
                <a:gd name="connsiteX6" fmla="*/ 126126 w 411117"/>
                <a:gd name="connsiteY6" fmla="*/ 285092 h 286430"/>
                <a:gd name="connsiteX7" fmla="*/ 146312 w 411117"/>
                <a:gd name="connsiteY7" fmla="*/ 285916 h 286430"/>
                <a:gd name="connsiteX8" fmla="*/ 410724 w 411117"/>
                <a:gd name="connsiteY8" fmla="*/ 78880 h 286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1117" h="286430">
                  <a:moveTo>
                    <a:pt x="410724" y="78880"/>
                  </a:moveTo>
                  <a:lnTo>
                    <a:pt x="335169" y="-515"/>
                  </a:lnTo>
                  <a:cubicBezTo>
                    <a:pt x="335513" y="4138"/>
                    <a:pt x="335745" y="8819"/>
                    <a:pt x="335745" y="13558"/>
                  </a:cubicBezTo>
                  <a:cubicBezTo>
                    <a:pt x="335745" y="118180"/>
                    <a:pt x="250933" y="202993"/>
                    <a:pt x="146312" y="202993"/>
                  </a:cubicBezTo>
                  <a:cubicBezTo>
                    <a:pt x="87604" y="202993"/>
                    <a:pt x="35143" y="176281"/>
                    <a:pt x="395" y="134355"/>
                  </a:cubicBezTo>
                  <a:lnTo>
                    <a:pt x="-393" y="134673"/>
                  </a:lnTo>
                  <a:lnTo>
                    <a:pt x="126126" y="285092"/>
                  </a:lnTo>
                  <a:cubicBezTo>
                    <a:pt x="132800" y="285583"/>
                    <a:pt x="139514" y="285916"/>
                    <a:pt x="146312" y="285916"/>
                  </a:cubicBezTo>
                  <a:cubicBezTo>
                    <a:pt x="274205" y="285916"/>
                    <a:pt x="381456" y="197742"/>
                    <a:pt x="410724" y="78880"/>
                  </a:cubicBez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425" name="任意多边形: 形状 223"/>
            <p:cNvSpPr/>
            <p:nvPr/>
          </p:nvSpPr>
          <p:spPr>
            <a:xfrm>
              <a:off x="5823647" y="3021967"/>
              <a:ext cx="573131" cy="95070"/>
            </a:xfrm>
            <a:custGeom>
              <a:avLst/>
              <a:gdLst>
                <a:gd name="connsiteX0" fmla="*/ -372 w 573131"/>
                <a:gd name="connsiteY0" fmla="*/ -197 h 95070"/>
                <a:gd name="connsiteX1" fmla="*/ 572760 w 573131"/>
                <a:gd name="connsiteY1" fmla="*/ -197 h 95070"/>
                <a:gd name="connsiteX2" fmla="*/ 572760 w 573131"/>
                <a:gd name="connsiteY2" fmla="*/ 94873 h 95070"/>
                <a:gd name="connsiteX3" fmla="*/ -372 w 573131"/>
                <a:gd name="connsiteY3" fmla="*/ 94873 h 95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3131" h="95070">
                  <a:moveTo>
                    <a:pt x="-372" y="-197"/>
                  </a:moveTo>
                  <a:lnTo>
                    <a:pt x="572760" y="-197"/>
                  </a:lnTo>
                  <a:lnTo>
                    <a:pt x="572760" y="94873"/>
                  </a:lnTo>
                  <a:lnTo>
                    <a:pt x="-372" y="94873"/>
                  </a:lnTo>
                  <a:close/>
                </a:path>
              </a:pathLst>
            </a:custGeom>
            <a:solidFill>
              <a:srgbClr val="C73030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426" name="任意多边形: 形状 224"/>
            <p:cNvSpPr/>
            <p:nvPr/>
          </p:nvSpPr>
          <p:spPr>
            <a:xfrm>
              <a:off x="5823647" y="2819400"/>
              <a:ext cx="573131" cy="205719"/>
            </a:xfrm>
            <a:custGeom>
              <a:avLst/>
              <a:gdLst>
                <a:gd name="connsiteX0" fmla="*/ -372 w 573131"/>
                <a:gd name="connsiteY0" fmla="*/ -127 h 205719"/>
                <a:gd name="connsiteX1" fmla="*/ 572760 w 573131"/>
                <a:gd name="connsiteY1" fmla="*/ -127 h 205719"/>
                <a:gd name="connsiteX2" fmla="*/ 572760 w 573131"/>
                <a:gd name="connsiteY2" fmla="*/ 205592 h 205719"/>
                <a:gd name="connsiteX3" fmla="*/ -372 w 573131"/>
                <a:gd name="connsiteY3" fmla="*/ 205592 h 20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3131" h="205719">
                  <a:moveTo>
                    <a:pt x="-372" y="-127"/>
                  </a:moveTo>
                  <a:lnTo>
                    <a:pt x="572760" y="-127"/>
                  </a:lnTo>
                  <a:lnTo>
                    <a:pt x="572760" y="205592"/>
                  </a:lnTo>
                  <a:lnTo>
                    <a:pt x="-372" y="205592"/>
                  </a:lnTo>
                  <a:close/>
                </a:path>
              </a:pathLst>
            </a:custGeom>
            <a:solidFill>
              <a:srgbClr val="E84438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427" name="任意多边形: 形状 225"/>
            <p:cNvSpPr/>
            <p:nvPr/>
          </p:nvSpPr>
          <p:spPr>
            <a:xfrm>
              <a:off x="6066615" y="3117036"/>
              <a:ext cx="75793" cy="92497"/>
            </a:xfrm>
            <a:custGeom>
              <a:avLst/>
              <a:gdLst>
                <a:gd name="connsiteX0" fmla="*/ 59520 w 75793"/>
                <a:gd name="connsiteY0" fmla="*/ 23530 h 92497"/>
                <a:gd name="connsiteX1" fmla="*/ 59520 w 75793"/>
                <a:gd name="connsiteY1" fmla="*/ 23530 h 92497"/>
                <a:gd name="connsiteX2" fmla="*/ 59520 w 75793"/>
                <a:gd name="connsiteY2" fmla="*/ -241 h 92497"/>
                <a:gd name="connsiteX3" fmla="*/ 14401 w 75793"/>
                <a:gd name="connsiteY3" fmla="*/ -241 h 92497"/>
                <a:gd name="connsiteX4" fmla="*/ 14401 w 75793"/>
                <a:gd name="connsiteY4" fmla="*/ 23530 h 92497"/>
                <a:gd name="connsiteX5" fmla="*/ 15536 w 75793"/>
                <a:gd name="connsiteY5" fmla="*/ 23530 h 92497"/>
                <a:gd name="connsiteX6" fmla="*/ -370 w 75793"/>
                <a:gd name="connsiteY6" fmla="*/ 54358 h 92497"/>
                <a:gd name="connsiteX7" fmla="*/ 37527 w 75793"/>
                <a:gd name="connsiteY7" fmla="*/ 92257 h 92497"/>
                <a:gd name="connsiteX8" fmla="*/ 75424 w 75793"/>
                <a:gd name="connsiteY8" fmla="*/ 54358 h 92497"/>
                <a:gd name="connsiteX9" fmla="*/ 59520 w 75793"/>
                <a:gd name="connsiteY9" fmla="*/ 23530 h 92497"/>
                <a:gd name="connsiteX10" fmla="*/ 37528 w 75793"/>
                <a:gd name="connsiteY10" fmla="*/ 77431 h 92497"/>
                <a:gd name="connsiteX11" fmla="*/ 14456 w 75793"/>
                <a:gd name="connsiteY11" fmla="*/ 54356 h 92497"/>
                <a:gd name="connsiteX12" fmla="*/ 37528 w 75793"/>
                <a:gd name="connsiteY12" fmla="*/ 31281 h 92497"/>
                <a:gd name="connsiteX13" fmla="*/ 60601 w 75793"/>
                <a:gd name="connsiteY13" fmla="*/ 54356 h 92497"/>
                <a:gd name="connsiteX14" fmla="*/ 37528 w 75793"/>
                <a:gd name="connsiteY14" fmla="*/ 77431 h 9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5793" h="92497">
                  <a:moveTo>
                    <a:pt x="59520" y="23530"/>
                  </a:moveTo>
                  <a:lnTo>
                    <a:pt x="59520" y="23530"/>
                  </a:lnTo>
                  <a:lnTo>
                    <a:pt x="59520" y="-241"/>
                  </a:lnTo>
                  <a:lnTo>
                    <a:pt x="14401" y="-241"/>
                  </a:lnTo>
                  <a:lnTo>
                    <a:pt x="14401" y="23530"/>
                  </a:lnTo>
                  <a:lnTo>
                    <a:pt x="15536" y="23530"/>
                  </a:lnTo>
                  <a:cubicBezTo>
                    <a:pt x="5920" y="30404"/>
                    <a:pt x="-370" y="41634"/>
                    <a:pt x="-370" y="54358"/>
                  </a:cubicBezTo>
                  <a:cubicBezTo>
                    <a:pt x="-370" y="75290"/>
                    <a:pt x="16598" y="92257"/>
                    <a:pt x="37527" y="92257"/>
                  </a:cubicBezTo>
                  <a:cubicBezTo>
                    <a:pt x="58458" y="92257"/>
                    <a:pt x="75424" y="75290"/>
                    <a:pt x="75424" y="54358"/>
                  </a:cubicBezTo>
                  <a:cubicBezTo>
                    <a:pt x="75426" y="41634"/>
                    <a:pt x="69136" y="30404"/>
                    <a:pt x="59520" y="23530"/>
                  </a:cubicBezTo>
                  <a:close/>
                  <a:moveTo>
                    <a:pt x="37528" y="77431"/>
                  </a:moveTo>
                  <a:cubicBezTo>
                    <a:pt x="24789" y="77431"/>
                    <a:pt x="14456" y="67100"/>
                    <a:pt x="14456" y="54356"/>
                  </a:cubicBezTo>
                  <a:cubicBezTo>
                    <a:pt x="14456" y="41612"/>
                    <a:pt x="24790" y="31281"/>
                    <a:pt x="37528" y="31281"/>
                  </a:cubicBezTo>
                  <a:cubicBezTo>
                    <a:pt x="50273" y="31281"/>
                    <a:pt x="60601" y="41612"/>
                    <a:pt x="60601" y="54356"/>
                  </a:cubicBezTo>
                  <a:cubicBezTo>
                    <a:pt x="60601" y="67100"/>
                    <a:pt x="50273" y="77431"/>
                    <a:pt x="37528" y="77431"/>
                  </a:cubicBezTo>
                  <a:close/>
                </a:path>
              </a:pathLst>
            </a:custGeom>
            <a:solidFill>
              <a:srgbClr val="F18A1A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</p:grpSp>
      <p:sp>
        <p:nvSpPr>
          <p:cNvPr id="71" name="文本框 70"/>
          <p:cNvSpPr txBox="1"/>
          <p:nvPr/>
        </p:nvSpPr>
        <p:spPr>
          <a:xfrm>
            <a:off x="1763395" y="3355975"/>
            <a:ext cx="1217295" cy="2298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9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{{行业3金额}}</a:t>
            </a:r>
            <a:endParaRPr lang="zh-CN" altLang="en-US" sz="9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grpSp>
        <p:nvGrpSpPr>
          <p:cNvPr id="107" name="图形 233"/>
          <p:cNvGrpSpPr/>
          <p:nvPr/>
        </p:nvGrpSpPr>
        <p:grpSpPr>
          <a:xfrm rot="0">
            <a:off x="170815" y="2807653"/>
            <a:ext cx="163830" cy="178435"/>
            <a:chOff x="5629495" y="2819400"/>
            <a:chExt cx="933008" cy="1219199"/>
          </a:xfrm>
        </p:grpSpPr>
        <p:sp>
          <p:nvSpPr>
            <p:cNvPr id="108" name="任意多边形: 形状 200"/>
            <p:cNvSpPr/>
            <p:nvPr/>
          </p:nvSpPr>
          <p:spPr>
            <a:xfrm>
              <a:off x="5629495" y="3155814"/>
              <a:ext cx="933008" cy="882785"/>
            </a:xfrm>
            <a:custGeom>
              <a:avLst/>
              <a:gdLst>
                <a:gd name="connsiteX0" fmla="*/ 481713 w 933008"/>
                <a:gd name="connsiteY0" fmla="*/ 31432 h 882785"/>
                <a:gd name="connsiteX1" fmla="*/ 592518 w 933008"/>
                <a:gd name="connsiteY1" fmla="*/ 600 h 882785"/>
                <a:gd name="connsiteX2" fmla="*/ 691118 w 933008"/>
                <a:gd name="connsiteY2" fmla="*/ 112369 h 882785"/>
                <a:gd name="connsiteX3" fmla="*/ 842716 w 933008"/>
                <a:gd name="connsiteY3" fmla="*/ 166325 h 882785"/>
                <a:gd name="connsiteX4" fmla="*/ 842716 w 933008"/>
                <a:gd name="connsiteY4" fmla="*/ 315351 h 882785"/>
                <a:gd name="connsiteX5" fmla="*/ 932643 w 933008"/>
                <a:gd name="connsiteY5" fmla="*/ 430973 h 882785"/>
                <a:gd name="connsiteX6" fmla="*/ 909516 w 933008"/>
                <a:gd name="connsiteY6" fmla="*/ 466942 h 882785"/>
                <a:gd name="connsiteX7" fmla="*/ 850422 w 933008"/>
                <a:gd name="connsiteY7" fmla="*/ 572289 h 882785"/>
                <a:gd name="connsiteX8" fmla="*/ 817019 w 933008"/>
                <a:gd name="connsiteY8" fmla="*/ 729022 h 882785"/>
                <a:gd name="connsiteX9" fmla="*/ 707178 w 933008"/>
                <a:gd name="connsiteY9" fmla="*/ 772704 h 882785"/>
                <a:gd name="connsiteX10" fmla="*/ 596053 w 933008"/>
                <a:gd name="connsiteY10" fmla="*/ 880614 h 882785"/>
                <a:gd name="connsiteX11" fmla="*/ 454735 w 933008"/>
                <a:gd name="connsiteY11" fmla="*/ 842073 h 882785"/>
                <a:gd name="connsiteX12" fmla="*/ 328837 w 933008"/>
                <a:gd name="connsiteY12" fmla="*/ 880614 h 882785"/>
                <a:gd name="connsiteX13" fmla="*/ 226059 w 933008"/>
                <a:gd name="connsiteY13" fmla="*/ 762425 h 882785"/>
                <a:gd name="connsiteX14" fmla="*/ 87312 w 933008"/>
                <a:gd name="connsiteY14" fmla="*/ 703329 h 882785"/>
                <a:gd name="connsiteX15" fmla="*/ 74465 w 933008"/>
                <a:gd name="connsiteY15" fmla="*/ 564580 h 882785"/>
                <a:gd name="connsiteX16" fmla="*/ -50 w 933008"/>
                <a:gd name="connsiteY16" fmla="*/ 433762 h 882785"/>
                <a:gd name="connsiteX17" fmla="*/ 71894 w 933008"/>
                <a:gd name="connsiteY17" fmla="*/ 320488 h 882785"/>
                <a:gd name="connsiteX18" fmla="*/ 82174 w 933008"/>
                <a:gd name="connsiteY18" fmla="*/ 179171 h 882785"/>
                <a:gd name="connsiteX19" fmla="*/ 213212 w 933008"/>
                <a:gd name="connsiteY19" fmla="*/ 114935 h 882785"/>
                <a:gd name="connsiteX20" fmla="*/ 300568 w 933008"/>
                <a:gd name="connsiteY20" fmla="*/ 9591 h 882785"/>
                <a:gd name="connsiteX21" fmla="*/ 387285 w 933008"/>
                <a:gd name="connsiteY21" fmla="*/ 17939 h 882785"/>
                <a:gd name="connsiteX22" fmla="*/ 439315 w 933008"/>
                <a:gd name="connsiteY22" fmla="*/ 48131 h 882785"/>
                <a:gd name="connsiteX23" fmla="*/ 481713 w 933008"/>
                <a:gd name="connsiteY23" fmla="*/ 31432 h 882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933008" h="882785">
                  <a:moveTo>
                    <a:pt x="481713" y="31432"/>
                  </a:moveTo>
                  <a:cubicBezTo>
                    <a:pt x="481713" y="31432"/>
                    <a:pt x="563308" y="-7229"/>
                    <a:pt x="592518" y="600"/>
                  </a:cubicBezTo>
                  <a:cubicBezTo>
                    <a:pt x="631236" y="10979"/>
                    <a:pt x="691118" y="112369"/>
                    <a:pt x="691118" y="112369"/>
                  </a:cubicBezTo>
                  <a:lnTo>
                    <a:pt x="842716" y="166325"/>
                  </a:lnTo>
                  <a:lnTo>
                    <a:pt x="842716" y="315351"/>
                  </a:lnTo>
                  <a:lnTo>
                    <a:pt x="932643" y="430973"/>
                  </a:lnTo>
                  <a:cubicBezTo>
                    <a:pt x="932643" y="430973"/>
                    <a:pt x="930071" y="446388"/>
                    <a:pt x="909516" y="466942"/>
                  </a:cubicBezTo>
                  <a:cubicBezTo>
                    <a:pt x="888963" y="487500"/>
                    <a:pt x="850422" y="544025"/>
                    <a:pt x="850422" y="572289"/>
                  </a:cubicBezTo>
                  <a:cubicBezTo>
                    <a:pt x="850422" y="600554"/>
                    <a:pt x="865839" y="713606"/>
                    <a:pt x="817019" y="729022"/>
                  </a:cubicBezTo>
                  <a:cubicBezTo>
                    <a:pt x="768200" y="744438"/>
                    <a:pt x="759206" y="716181"/>
                    <a:pt x="707178" y="772704"/>
                  </a:cubicBezTo>
                  <a:cubicBezTo>
                    <a:pt x="655145" y="829228"/>
                    <a:pt x="637163" y="880614"/>
                    <a:pt x="596053" y="880614"/>
                  </a:cubicBezTo>
                  <a:cubicBezTo>
                    <a:pt x="554939" y="880614"/>
                    <a:pt x="495843" y="831794"/>
                    <a:pt x="454735" y="842073"/>
                  </a:cubicBezTo>
                  <a:cubicBezTo>
                    <a:pt x="413626" y="852351"/>
                    <a:pt x="375086" y="890886"/>
                    <a:pt x="328837" y="880614"/>
                  </a:cubicBezTo>
                  <a:cubicBezTo>
                    <a:pt x="282588" y="870341"/>
                    <a:pt x="267171" y="790690"/>
                    <a:pt x="226059" y="762425"/>
                  </a:cubicBezTo>
                  <a:cubicBezTo>
                    <a:pt x="184949" y="734159"/>
                    <a:pt x="89883" y="736728"/>
                    <a:pt x="87312" y="703329"/>
                  </a:cubicBezTo>
                  <a:cubicBezTo>
                    <a:pt x="84742" y="669926"/>
                    <a:pt x="97589" y="608260"/>
                    <a:pt x="74465" y="564580"/>
                  </a:cubicBezTo>
                  <a:cubicBezTo>
                    <a:pt x="51342" y="520900"/>
                    <a:pt x="5088" y="480230"/>
                    <a:pt x="-50" y="433762"/>
                  </a:cubicBezTo>
                  <a:cubicBezTo>
                    <a:pt x="-5187" y="387293"/>
                    <a:pt x="53908" y="343612"/>
                    <a:pt x="71894" y="320488"/>
                  </a:cubicBezTo>
                  <a:cubicBezTo>
                    <a:pt x="89881" y="297363"/>
                    <a:pt x="64189" y="230560"/>
                    <a:pt x="82174" y="179171"/>
                  </a:cubicBezTo>
                  <a:cubicBezTo>
                    <a:pt x="100155" y="127782"/>
                    <a:pt x="151547" y="114935"/>
                    <a:pt x="213212" y="114935"/>
                  </a:cubicBezTo>
                  <a:cubicBezTo>
                    <a:pt x="274876" y="114935"/>
                    <a:pt x="256887" y="32717"/>
                    <a:pt x="300568" y="9591"/>
                  </a:cubicBezTo>
                  <a:cubicBezTo>
                    <a:pt x="300568" y="9591"/>
                    <a:pt x="338248" y="-4916"/>
                    <a:pt x="387285" y="17939"/>
                  </a:cubicBezTo>
                  <a:cubicBezTo>
                    <a:pt x="399876" y="23808"/>
                    <a:pt x="439315" y="48131"/>
                    <a:pt x="439315" y="48131"/>
                  </a:cubicBezTo>
                  <a:lnTo>
                    <a:pt x="481713" y="31432"/>
                  </a:lnTo>
                  <a:close/>
                </a:path>
              </a:pathLst>
            </a:custGeom>
            <a:solidFill>
              <a:srgbClr val="F2C333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109" name="任意多边形: 形状 201"/>
            <p:cNvSpPr/>
            <p:nvPr/>
          </p:nvSpPr>
          <p:spPr>
            <a:xfrm>
              <a:off x="5949296" y="3597209"/>
              <a:ext cx="532972" cy="439666"/>
            </a:xfrm>
            <a:custGeom>
              <a:avLst/>
              <a:gdLst>
                <a:gd name="connsiteX0" fmla="*/ 497163 w 532972"/>
                <a:gd name="connsiteY0" fmla="*/ 287524 h 439666"/>
                <a:gd name="connsiteX1" fmla="*/ 532550 w 532972"/>
                <a:gd name="connsiteY1" fmla="*/ 206946 h 439666"/>
                <a:gd name="connsiteX2" fmla="*/ 335087 w 532972"/>
                <a:gd name="connsiteY2" fmla="*/ -551 h 439666"/>
                <a:gd name="connsiteX3" fmla="*/ -422 w 532972"/>
                <a:gd name="connsiteY3" fmla="*/ 134693 h 439666"/>
                <a:gd name="connsiteX4" fmla="*/ 252057 w 532972"/>
                <a:gd name="connsiteY4" fmla="*/ 434867 h 439666"/>
                <a:gd name="connsiteX5" fmla="*/ 252064 w 532972"/>
                <a:gd name="connsiteY5" fmla="*/ 434873 h 439666"/>
                <a:gd name="connsiteX6" fmla="*/ 276197 w 532972"/>
                <a:gd name="connsiteY6" fmla="*/ 439116 h 439666"/>
                <a:gd name="connsiteX7" fmla="*/ 387322 w 532972"/>
                <a:gd name="connsiteY7" fmla="*/ 331206 h 439666"/>
                <a:gd name="connsiteX8" fmla="*/ 497163 w 532972"/>
                <a:gd name="connsiteY8" fmla="*/ 287524 h 439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2972" h="439666">
                  <a:moveTo>
                    <a:pt x="497163" y="287524"/>
                  </a:moveTo>
                  <a:cubicBezTo>
                    <a:pt x="523265" y="279281"/>
                    <a:pt x="530999" y="243131"/>
                    <a:pt x="532550" y="206946"/>
                  </a:cubicBezTo>
                  <a:lnTo>
                    <a:pt x="335087" y="-551"/>
                  </a:lnTo>
                  <a:lnTo>
                    <a:pt x="-422" y="134693"/>
                  </a:lnTo>
                  <a:lnTo>
                    <a:pt x="252057" y="434867"/>
                  </a:lnTo>
                  <a:lnTo>
                    <a:pt x="252064" y="434873"/>
                  </a:lnTo>
                  <a:cubicBezTo>
                    <a:pt x="260559" y="437470"/>
                    <a:pt x="268681" y="439116"/>
                    <a:pt x="276197" y="439116"/>
                  </a:cubicBezTo>
                  <a:cubicBezTo>
                    <a:pt x="317309" y="439116"/>
                    <a:pt x="335291" y="387730"/>
                    <a:pt x="387322" y="331206"/>
                  </a:cubicBezTo>
                  <a:cubicBezTo>
                    <a:pt x="439350" y="274683"/>
                    <a:pt x="448344" y="302940"/>
                    <a:pt x="497163" y="287524"/>
                  </a:cubicBezTo>
                  <a:close/>
                </a:path>
              </a:pathLst>
            </a:custGeom>
            <a:solidFill>
              <a:srgbClr val="F4AF29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110" name="任意多边形: 形状 202"/>
            <p:cNvSpPr/>
            <p:nvPr/>
          </p:nvSpPr>
          <p:spPr>
            <a:xfrm>
              <a:off x="5823648" y="3340271"/>
              <a:ext cx="544705" cy="544705"/>
            </a:xfrm>
            <a:custGeom>
              <a:avLst/>
              <a:gdLst>
                <a:gd name="connsiteX0" fmla="*/ 544340 w 544705"/>
                <a:gd name="connsiteY0" fmla="*/ 271899 h 544705"/>
                <a:gd name="connsiteX1" fmla="*/ 271987 w 544705"/>
                <a:gd name="connsiteY1" fmla="*/ 544251 h 544705"/>
                <a:gd name="connsiteX2" fmla="*/ -365 w 544705"/>
                <a:gd name="connsiteY2" fmla="*/ 271899 h 544705"/>
                <a:gd name="connsiteX3" fmla="*/ 271987 w 544705"/>
                <a:gd name="connsiteY3" fmla="*/ -454 h 544705"/>
                <a:gd name="connsiteX4" fmla="*/ 544340 w 544705"/>
                <a:gd name="connsiteY4" fmla="*/ 271899 h 544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705" h="544705">
                  <a:moveTo>
                    <a:pt x="544340" y="271899"/>
                  </a:moveTo>
                  <a:cubicBezTo>
                    <a:pt x="544340" y="422315"/>
                    <a:pt x="422403" y="544251"/>
                    <a:pt x="271987" y="544251"/>
                  </a:cubicBezTo>
                  <a:cubicBezTo>
                    <a:pt x="121571" y="544251"/>
                    <a:pt x="-365" y="422315"/>
                    <a:pt x="-365" y="271899"/>
                  </a:cubicBezTo>
                  <a:cubicBezTo>
                    <a:pt x="-365" y="121482"/>
                    <a:pt x="121571" y="-454"/>
                    <a:pt x="271987" y="-454"/>
                  </a:cubicBezTo>
                  <a:cubicBezTo>
                    <a:pt x="422403" y="-454"/>
                    <a:pt x="544340" y="121482"/>
                    <a:pt x="544340" y="271899"/>
                  </a:cubicBezTo>
                  <a:close/>
                </a:path>
              </a:pathLst>
            </a:custGeom>
            <a:solidFill>
              <a:srgbClr val="F49B16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111" name="任意多边形: 形状 203"/>
            <p:cNvSpPr/>
            <p:nvPr/>
          </p:nvSpPr>
          <p:spPr>
            <a:xfrm>
              <a:off x="5906567" y="3423190"/>
              <a:ext cx="378867" cy="378867"/>
            </a:xfrm>
            <a:custGeom>
              <a:avLst/>
              <a:gdLst>
                <a:gd name="connsiteX0" fmla="*/ 378502 w 378867"/>
                <a:gd name="connsiteY0" fmla="*/ 188980 h 378867"/>
                <a:gd name="connsiteX1" fmla="*/ 189068 w 378867"/>
                <a:gd name="connsiteY1" fmla="*/ 378413 h 378867"/>
                <a:gd name="connsiteX2" fmla="*/ -365 w 378867"/>
                <a:gd name="connsiteY2" fmla="*/ 188980 h 378867"/>
                <a:gd name="connsiteX3" fmla="*/ 189068 w 378867"/>
                <a:gd name="connsiteY3" fmla="*/ -454 h 378867"/>
                <a:gd name="connsiteX4" fmla="*/ 378502 w 378867"/>
                <a:gd name="connsiteY4" fmla="*/ 188980 h 378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867" h="378867">
                  <a:moveTo>
                    <a:pt x="378502" y="188980"/>
                  </a:moveTo>
                  <a:cubicBezTo>
                    <a:pt x="378502" y="293601"/>
                    <a:pt x="293689" y="378413"/>
                    <a:pt x="189068" y="378413"/>
                  </a:cubicBezTo>
                  <a:cubicBezTo>
                    <a:pt x="84447" y="378413"/>
                    <a:pt x="-365" y="293601"/>
                    <a:pt x="-365" y="188980"/>
                  </a:cubicBezTo>
                  <a:cubicBezTo>
                    <a:pt x="-365" y="84358"/>
                    <a:pt x="84447" y="-454"/>
                    <a:pt x="189068" y="-454"/>
                  </a:cubicBezTo>
                  <a:cubicBezTo>
                    <a:pt x="293689" y="-454"/>
                    <a:pt x="378502" y="84358"/>
                    <a:pt x="378502" y="188980"/>
                  </a:cubicBezTo>
                  <a:close/>
                </a:path>
              </a:pathLst>
            </a:custGeom>
            <a:solidFill>
              <a:srgbClr val="F5C431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112" name="任意多边形: 形状 204"/>
            <p:cNvSpPr/>
            <p:nvPr/>
          </p:nvSpPr>
          <p:spPr>
            <a:xfrm>
              <a:off x="5949294" y="3597265"/>
              <a:ext cx="411117" cy="286430"/>
            </a:xfrm>
            <a:custGeom>
              <a:avLst/>
              <a:gdLst>
                <a:gd name="connsiteX0" fmla="*/ 410724 w 411117"/>
                <a:gd name="connsiteY0" fmla="*/ 78880 h 286430"/>
                <a:gd name="connsiteX1" fmla="*/ 335169 w 411117"/>
                <a:gd name="connsiteY1" fmla="*/ -515 h 286430"/>
                <a:gd name="connsiteX2" fmla="*/ 335745 w 411117"/>
                <a:gd name="connsiteY2" fmla="*/ 13558 h 286430"/>
                <a:gd name="connsiteX3" fmla="*/ 146312 w 411117"/>
                <a:gd name="connsiteY3" fmla="*/ 202993 h 286430"/>
                <a:gd name="connsiteX4" fmla="*/ 395 w 411117"/>
                <a:gd name="connsiteY4" fmla="*/ 134355 h 286430"/>
                <a:gd name="connsiteX5" fmla="*/ -393 w 411117"/>
                <a:gd name="connsiteY5" fmla="*/ 134673 h 286430"/>
                <a:gd name="connsiteX6" fmla="*/ 126126 w 411117"/>
                <a:gd name="connsiteY6" fmla="*/ 285092 h 286430"/>
                <a:gd name="connsiteX7" fmla="*/ 146312 w 411117"/>
                <a:gd name="connsiteY7" fmla="*/ 285916 h 286430"/>
                <a:gd name="connsiteX8" fmla="*/ 410724 w 411117"/>
                <a:gd name="connsiteY8" fmla="*/ 78880 h 286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1117" h="286430">
                  <a:moveTo>
                    <a:pt x="410724" y="78880"/>
                  </a:moveTo>
                  <a:lnTo>
                    <a:pt x="335169" y="-515"/>
                  </a:lnTo>
                  <a:cubicBezTo>
                    <a:pt x="335513" y="4138"/>
                    <a:pt x="335745" y="8819"/>
                    <a:pt x="335745" y="13558"/>
                  </a:cubicBezTo>
                  <a:cubicBezTo>
                    <a:pt x="335745" y="118180"/>
                    <a:pt x="250933" y="202993"/>
                    <a:pt x="146312" y="202993"/>
                  </a:cubicBezTo>
                  <a:cubicBezTo>
                    <a:pt x="87604" y="202993"/>
                    <a:pt x="35143" y="176281"/>
                    <a:pt x="395" y="134355"/>
                  </a:cubicBezTo>
                  <a:lnTo>
                    <a:pt x="-393" y="134673"/>
                  </a:lnTo>
                  <a:lnTo>
                    <a:pt x="126126" y="285092"/>
                  </a:lnTo>
                  <a:cubicBezTo>
                    <a:pt x="132800" y="285583"/>
                    <a:pt x="139514" y="285916"/>
                    <a:pt x="146312" y="285916"/>
                  </a:cubicBezTo>
                  <a:cubicBezTo>
                    <a:pt x="274205" y="285916"/>
                    <a:pt x="381456" y="197742"/>
                    <a:pt x="410724" y="78880"/>
                  </a:cubicBezTo>
                  <a:close/>
                </a:path>
              </a:pathLst>
            </a:custGeom>
            <a:solidFill>
              <a:srgbClr val="F18A1A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113" name="任意多边形: 形状 205"/>
            <p:cNvSpPr/>
            <p:nvPr/>
          </p:nvSpPr>
          <p:spPr>
            <a:xfrm>
              <a:off x="5823647" y="3021967"/>
              <a:ext cx="573131" cy="95070"/>
            </a:xfrm>
            <a:custGeom>
              <a:avLst/>
              <a:gdLst>
                <a:gd name="connsiteX0" fmla="*/ -372 w 573131"/>
                <a:gd name="connsiteY0" fmla="*/ -197 h 95070"/>
                <a:gd name="connsiteX1" fmla="*/ 572760 w 573131"/>
                <a:gd name="connsiteY1" fmla="*/ -197 h 95070"/>
                <a:gd name="connsiteX2" fmla="*/ 572760 w 573131"/>
                <a:gd name="connsiteY2" fmla="*/ 94873 h 95070"/>
                <a:gd name="connsiteX3" fmla="*/ -372 w 573131"/>
                <a:gd name="connsiteY3" fmla="*/ 94873 h 95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3131" h="95070">
                  <a:moveTo>
                    <a:pt x="-372" y="-197"/>
                  </a:moveTo>
                  <a:lnTo>
                    <a:pt x="572760" y="-197"/>
                  </a:lnTo>
                  <a:lnTo>
                    <a:pt x="572760" y="94873"/>
                  </a:lnTo>
                  <a:lnTo>
                    <a:pt x="-372" y="94873"/>
                  </a:lnTo>
                  <a:close/>
                </a:path>
              </a:pathLst>
            </a:custGeom>
            <a:solidFill>
              <a:srgbClr val="C73030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114" name="任意多边形: 形状 206"/>
            <p:cNvSpPr/>
            <p:nvPr/>
          </p:nvSpPr>
          <p:spPr>
            <a:xfrm>
              <a:off x="5823647" y="2819400"/>
              <a:ext cx="573131" cy="205719"/>
            </a:xfrm>
            <a:custGeom>
              <a:avLst/>
              <a:gdLst>
                <a:gd name="connsiteX0" fmla="*/ -372 w 573131"/>
                <a:gd name="connsiteY0" fmla="*/ -127 h 205719"/>
                <a:gd name="connsiteX1" fmla="*/ 572760 w 573131"/>
                <a:gd name="connsiteY1" fmla="*/ -127 h 205719"/>
                <a:gd name="connsiteX2" fmla="*/ 572760 w 573131"/>
                <a:gd name="connsiteY2" fmla="*/ 205592 h 205719"/>
                <a:gd name="connsiteX3" fmla="*/ -372 w 573131"/>
                <a:gd name="connsiteY3" fmla="*/ 205592 h 20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3131" h="205719">
                  <a:moveTo>
                    <a:pt x="-372" y="-127"/>
                  </a:moveTo>
                  <a:lnTo>
                    <a:pt x="572760" y="-127"/>
                  </a:lnTo>
                  <a:lnTo>
                    <a:pt x="572760" y="205592"/>
                  </a:lnTo>
                  <a:lnTo>
                    <a:pt x="-372" y="205592"/>
                  </a:lnTo>
                  <a:close/>
                </a:path>
              </a:pathLst>
            </a:custGeom>
            <a:solidFill>
              <a:srgbClr val="E84438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115" name="任意多边形: 形状 207"/>
            <p:cNvSpPr/>
            <p:nvPr/>
          </p:nvSpPr>
          <p:spPr>
            <a:xfrm>
              <a:off x="6066615" y="3117036"/>
              <a:ext cx="75793" cy="92497"/>
            </a:xfrm>
            <a:custGeom>
              <a:avLst/>
              <a:gdLst>
                <a:gd name="connsiteX0" fmla="*/ 59520 w 75793"/>
                <a:gd name="connsiteY0" fmla="*/ 23530 h 92497"/>
                <a:gd name="connsiteX1" fmla="*/ 59520 w 75793"/>
                <a:gd name="connsiteY1" fmla="*/ 23530 h 92497"/>
                <a:gd name="connsiteX2" fmla="*/ 59520 w 75793"/>
                <a:gd name="connsiteY2" fmla="*/ -241 h 92497"/>
                <a:gd name="connsiteX3" fmla="*/ 14401 w 75793"/>
                <a:gd name="connsiteY3" fmla="*/ -241 h 92497"/>
                <a:gd name="connsiteX4" fmla="*/ 14401 w 75793"/>
                <a:gd name="connsiteY4" fmla="*/ 23530 h 92497"/>
                <a:gd name="connsiteX5" fmla="*/ 15536 w 75793"/>
                <a:gd name="connsiteY5" fmla="*/ 23530 h 92497"/>
                <a:gd name="connsiteX6" fmla="*/ -370 w 75793"/>
                <a:gd name="connsiteY6" fmla="*/ 54358 h 92497"/>
                <a:gd name="connsiteX7" fmla="*/ 37527 w 75793"/>
                <a:gd name="connsiteY7" fmla="*/ 92257 h 92497"/>
                <a:gd name="connsiteX8" fmla="*/ 75424 w 75793"/>
                <a:gd name="connsiteY8" fmla="*/ 54358 h 92497"/>
                <a:gd name="connsiteX9" fmla="*/ 59520 w 75793"/>
                <a:gd name="connsiteY9" fmla="*/ 23530 h 92497"/>
                <a:gd name="connsiteX10" fmla="*/ 37528 w 75793"/>
                <a:gd name="connsiteY10" fmla="*/ 77431 h 92497"/>
                <a:gd name="connsiteX11" fmla="*/ 14456 w 75793"/>
                <a:gd name="connsiteY11" fmla="*/ 54356 h 92497"/>
                <a:gd name="connsiteX12" fmla="*/ 37528 w 75793"/>
                <a:gd name="connsiteY12" fmla="*/ 31281 h 92497"/>
                <a:gd name="connsiteX13" fmla="*/ 60601 w 75793"/>
                <a:gd name="connsiteY13" fmla="*/ 54356 h 92497"/>
                <a:gd name="connsiteX14" fmla="*/ 37528 w 75793"/>
                <a:gd name="connsiteY14" fmla="*/ 77431 h 9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5793" h="92497">
                  <a:moveTo>
                    <a:pt x="59520" y="23530"/>
                  </a:moveTo>
                  <a:lnTo>
                    <a:pt x="59520" y="23530"/>
                  </a:lnTo>
                  <a:lnTo>
                    <a:pt x="59520" y="-241"/>
                  </a:lnTo>
                  <a:lnTo>
                    <a:pt x="14401" y="-241"/>
                  </a:lnTo>
                  <a:lnTo>
                    <a:pt x="14401" y="23530"/>
                  </a:lnTo>
                  <a:lnTo>
                    <a:pt x="15536" y="23530"/>
                  </a:lnTo>
                  <a:cubicBezTo>
                    <a:pt x="5920" y="30404"/>
                    <a:pt x="-370" y="41634"/>
                    <a:pt x="-370" y="54358"/>
                  </a:cubicBezTo>
                  <a:cubicBezTo>
                    <a:pt x="-370" y="75290"/>
                    <a:pt x="16598" y="92257"/>
                    <a:pt x="37527" y="92257"/>
                  </a:cubicBezTo>
                  <a:cubicBezTo>
                    <a:pt x="58458" y="92257"/>
                    <a:pt x="75424" y="75290"/>
                    <a:pt x="75424" y="54358"/>
                  </a:cubicBezTo>
                  <a:cubicBezTo>
                    <a:pt x="75426" y="41634"/>
                    <a:pt x="69136" y="30404"/>
                    <a:pt x="59520" y="23530"/>
                  </a:cubicBezTo>
                  <a:close/>
                  <a:moveTo>
                    <a:pt x="37528" y="77431"/>
                  </a:moveTo>
                  <a:cubicBezTo>
                    <a:pt x="24789" y="77431"/>
                    <a:pt x="14456" y="67100"/>
                    <a:pt x="14456" y="54356"/>
                  </a:cubicBezTo>
                  <a:cubicBezTo>
                    <a:pt x="14456" y="41612"/>
                    <a:pt x="24790" y="31281"/>
                    <a:pt x="37528" y="31281"/>
                  </a:cubicBezTo>
                  <a:cubicBezTo>
                    <a:pt x="50273" y="31281"/>
                    <a:pt x="60601" y="41612"/>
                    <a:pt x="60601" y="54356"/>
                  </a:cubicBezTo>
                  <a:cubicBezTo>
                    <a:pt x="60601" y="67100"/>
                    <a:pt x="50273" y="77431"/>
                    <a:pt x="37528" y="77431"/>
                  </a:cubicBezTo>
                  <a:close/>
                </a:path>
              </a:pathLst>
            </a:custGeom>
            <a:solidFill>
              <a:srgbClr val="F18A1A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</p:grpSp>
      <p:sp>
        <p:nvSpPr>
          <p:cNvPr id="116" name="文本框 115"/>
          <p:cNvSpPr txBox="1"/>
          <p:nvPr/>
        </p:nvSpPr>
        <p:spPr>
          <a:xfrm>
            <a:off x="260985" y="2781935"/>
            <a:ext cx="1217930" cy="2298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9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{{行业1增幅}}</a:t>
            </a:r>
            <a:endParaRPr lang="en-US" altLang="zh-CN" sz="9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grpSp>
        <p:nvGrpSpPr>
          <p:cNvPr id="139" name="组合 138"/>
          <p:cNvGrpSpPr/>
          <p:nvPr/>
        </p:nvGrpSpPr>
        <p:grpSpPr>
          <a:xfrm>
            <a:off x="135255" y="4225925"/>
            <a:ext cx="2844800" cy="1458595"/>
            <a:chOff x="213" y="2653"/>
            <a:chExt cx="4460" cy="2297"/>
          </a:xfrm>
        </p:grpSpPr>
        <p:sp>
          <p:nvSpPr>
            <p:cNvPr id="140" name="圆角矩形 139"/>
            <p:cNvSpPr/>
            <p:nvPr/>
          </p:nvSpPr>
          <p:spPr>
            <a:xfrm>
              <a:off x="213" y="2837"/>
              <a:ext cx="4460" cy="2113"/>
            </a:xfrm>
            <a:prstGeom prst="roundRect">
              <a:avLst>
                <a:gd name="adj" fmla="val 5411"/>
              </a:avLst>
            </a:prstGeom>
            <a:solidFill>
              <a:schemeClr val="bg1">
                <a:alpha val="10000"/>
              </a:schemeClr>
            </a:solidFill>
            <a:ln w="12700" cap="flat" cmpd="sng" algn="ctr">
              <a:solidFill>
                <a:srgbClr val="0070C0">
                  <a:alpha val="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p>
              <a:pPr algn="ctr"/>
              <a:endParaRPr lang="zh-CN" altLang="en-US" sz="1200">
                <a:solidFill>
                  <a:schemeClr val="accent1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</a:endParaRPr>
            </a:p>
          </p:txBody>
        </p:sp>
        <p:sp>
          <p:nvSpPr>
            <p:cNvPr id="141" name="圆角矩形 140"/>
            <p:cNvSpPr/>
            <p:nvPr/>
          </p:nvSpPr>
          <p:spPr>
            <a:xfrm>
              <a:off x="213" y="2653"/>
              <a:ext cx="4460" cy="281"/>
            </a:xfrm>
            <a:prstGeom prst="roundRect">
              <a:avLst>
                <a:gd name="adj" fmla="val 5411"/>
              </a:avLst>
            </a:prstGeom>
            <a:solidFill>
              <a:srgbClr val="E0F1F9"/>
            </a:solidFill>
            <a:ln w="12700" cap="flat" cmpd="sng" algn="ctr">
              <a:solidFill>
                <a:srgbClr val="0070C0">
                  <a:alpha val="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p>
              <a:pPr algn="ctr"/>
              <a:r>
                <a:rPr lang="zh-CN" altLang="en-US" sz="1000">
                  <a:solidFill>
                    <a:schemeClr val="accent1">
                      <a:lumMod val="75000"/>
                    </a:schemeClr>
                  </a:solidFill>
                  <a:latin typeface="仿宋_GB2312" panose="02010609030101010101" charset="-122"/>
                  <a:ea typeface="仿宋_GB2312" panose="02010609030101010101" charset="-122"/>
                </a:rPr>
                <a:t>政策洞察</a:t>
              </a:r>
              <a:endParaRPr lang="zh-CN" altLang="en-US" sz="1000">
                <a:solidFill>
                  <a:schemeClr val="accent1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3157855" y="1637030"/>
            <a:ext cx="2844800" cy="1938655"/>
            <a:chOff x="213" y="2653"/>
            <a:chExt cx="4460" cy="3053"/>
          </a:xfrm>
        </p:grpSpPr>
        <p:sp>
          <p:nvSpPr>
            <p:cNvPr id="143" name="圆角矩形 142"/>
            <p:cNvSpPr/>
            <p:nvPr/>
          </p:nvSpPr>
          <p:spPr>
            <a:xfrm>
              <a:off x="213" y="2837"/>
              <a:ext cx="4460" cy="2869"/>
            </a:xfrm>
            <a:prstGeom prst="roundRect">
              <a:avLst>
                <a:gd name="adj" fmla="val 5411"/>
              </a:avLst>
            </a:prstGeom>
            <a:solidFill>
              <a:schemeClr val="bg1">
                <a:alpha val="10000"/>
              </a:schemeClr>
            </a:solidFill>
            <a:ln w="12700" cap="flat" cmpd="sng" algn="ctr">
              <a:solidFill>
                <a:srgbClr val="0070C0">
                  <a:alpha val="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p>
              <a:pPr algn="ctr"/>
              <a:endParaRPr lang="zh-CN" altLang="en-US" sz="1200">
                <a:solidFill>
                  <a:schemeClr val="accent1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</a:endParaRPr>
            </a:p>
          </p:txBody>
        </p:sp>
        <p:sp>
          <p:nvSpPr>
            <p:cNvPr id="144" name="圆角矩形 143"/>
            <p:cNvSpPr/>
            <p:nvPr/>
          </p:nvSpPr>
          <p:spPr>
            <a:xfrm>
              <a:off x="213" y="2653"/>
              <a:ext cx="4460" cy="281"/>
            </a:xfrm>
            <a:prstGeom prst="roundRect">
              <a:avLst>
                <a:gd name="adj" fmla="val 5411"/>
              </a:avLst>
            </a:prstGeom>
            <a:solidFill>
              <a:srgbClr val="ECFAEC"/>
            </a:solidFill>
            <a:ln w="12700" cap="flat" cmpd="sng" algn="ctr">
              <a:solidFill>
                <a:srgbClr val="E8FBEC">
                  <a:alpha val="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p>
              <a:pPr algn="ctr"/>
              <a:r>
                <a:rPr lang="zh-CN" altLang="en-US" sz="1000">
                  <a:solidFill>
                    <a:schemeClr val="accent4">
                      <a:lumMod val="75000"/>
                    </a:schemeClr>
                  </a:solidFill>
                  <a:latin typeface="仿宋_GB2312" panose="02010609030101010101" charset="-122"/>
                  <a:ea typeface="仿宋_GB2312" panose="02010609030101010101" charset="-122"/>
                  <a:cs typeface="仿宋_GB2312" panose="02010609030101010101" charset="-122"/>
                </a:rPr>
                <a:t>重点区域</a:t>
              </a:r>
              <a:r>
                <a:rPr lang="zh-CN" altLang="en-US" sz="800">
                  <a:solidFill>
                    <a:schemeClr val="accent4">
                      <a:lumMod val="75000"/>
                    </a:schemeClr>
                  </a:solidFill>
                  <a:latin typeface="仿宋_GB2312" panose="02010609030101010101" charset="-122"/>
                  <a:ea typeface="仿宋_GB2312" panose="02010609030101010101" charset="-122"/>
                  <a:cs typeface="仿宋_GB2312" panose="02010609030101010101" charset="-122"/>
                </a:rPr>
                <a:t>（金额占比</a:t>
              </a:r>
              <a:r>
                <a:rPr lang="en-US" altLang="zh-CN" sz="800">
                  <a:solidFill>
                    <a:schemeClr val="accent4">
                      <a:lumMod val="75000"/>
                    </a:schemeClr>
                  </a:solidFill>
                  <a:latin typeface="仿宋_GB2312" panose="02010609030101010101" charset="-122"/>
                  <a:ea typeface="仿宋_GB2312" panose="02010609030101010101" charset="-122"/>
                  <a:cs typeface="仿宋_GB2312" panose="02010609030101010101" charset="-122"/>
                </a:rPr>
                <a:t>Top10</a:t>
              </a:r>
              <a:r>
                <a:rPr lang="zh-CN" altLang="en-US" sz="800">
                  <a:solidFill>
                    <a:schemeClr val="accent4">
                      <a:lumMod val="75000"/>
                    </a:schemeClr>
                  </a:solidFill>
                  <a:latin typeface="仿宋_GB2312" panose="02010609030101010101" charset="-122"/>
                  <a:ea typeface="仿宋_GB2312" panose="02010609030101010101" charset="-122"/>
                  <a:cs typeface="仿宋_GB2312" panose="02010609030101010101" charset="-122"/>
                </a:rPr>
                <a:t>）</a:t>
              </a:r>
              <a:endParaRPr lang="zh-CN" altLang="en-US" sz="800">
                <a:solidFill>
                  <a:schemeClr val="accent4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endParaRPr>
            </a:p>
          </p:txBody>
        </p:sp>
      </p:grpSp>
      <p:sp>
        <p:nvSpPr>
          <p:cNvPr id="147" name="圆角矩形 146"/>
          <p:cNvSpPr/>
          <p:nvPr/>
        </p:nvSpPr>
        <p:spPr>
          <a:xfrm>
            <a:off x="9202420" y="2871470"/>
            <a:ext cx="1395730" cy="1733550"/>
          </a:xfrm>
          <a:prstGeom prst="roundRect">
            <a:avLst>
              <a:gd name="adj" fmla="val 5411"/>
            </a:avLst>
          </a:prstGeom>
          <a:solidFill>
            <a:schemeClr val="bg1">
              <a:alpha val="10000"/>
            </a:schemeClr>
          </a:solidFill>
          <a:ln w="12700" cap="flat" cmpd="sng" algn="ctr">
            <a:solidFill>
              <a:srgbClr val="0070C0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 sz="1200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148" name="圆角矩形 147"/>
          <p:cNvSpPr/>
          <p:nvPr/>
        </p:nvSpPr>
        <p:spPr>
          <a:xfrm>
            <a:off x="9200515" y="2793365"/>
            <a:ext cx="1395730" cy="178435"/>
          </a:xfrm>
          <a:prstGeom prst="roundRect">
            <a:avLst>
              <a:gd name="adj" fmla="val 5411"/>
            </a:avLst>
          </a:prstGeom>
          <a:solidFill>
            <a:srgbClr val="F7E8F5"/>
          </a:solidFill>
          <a:ln w="12700" cap="flat" cmpd="sng" algn="ctr">
            <a:solidFill>
              <a:srgbClr val="E8FBEC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r>
              <a:rPr lang="zh-CN" altLang="en-US" sz="1000">
                <a:solidFill>
                  <a:srgbClr val="7030A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政府侧</a:t>
            </a:r>
            <a:r>
              <a:rPr lang="en-US" altLang="zh-CN" sz="1000">
                <a:solidFill>
                  <a:srgbClr val="7030A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Top</a:t>
            </a:r>
            <a:r>
              <a:rPr lang="zh-CN" altLang="en-US" sz="1000">
                <a:solidFill>
                  <a:srgbClr val="7030A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客户</a:t>
            </a:r>
            <a:endParaRPr lang="zh-CN" altLang="en-US" sz="1000">
              <a:solidFill>
                <a:srgbClr val="7030A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sp>
        <p:nvSpPr>
          <p:cNvPr id="150" name="圆角矩形 149"/>
          <p:cNvSpPr/>
          <p:nvPr/>
        </p:nvSpPr>
        <p:spPr>
          <a:xfrm>
            <a:off x="10661650" y="2891790"/>
            <a:ext cx="1395730" cy="1703070"/>
          </a:xfrm>
          <a:prstGeom prst="roundRect">
            <a:avLst>
              <a:gd name="adj" fmla="val 5411"/>
            </a:avLst>
          </a:prstGeom>
          <a:solidFill>
            <a:schemeClr val="bg1">
              <a:alpha val="10000"/>
            </a:schemeClr>
          </a:solidFill>
          <a:ln w="12700" cap="flat" cmpd="sng" algn="ctr">
            <a:solidFill>
              <a:srgbClr val="0070C0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 sz="1200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153" name="文本框 152"/>
          <p:cNvSpPr txBox="1"/>
          <p:nvPr/>
        </p:nvSpPr>
        <p:spPr>
          <a:xfrm>
            <a:off x="134620" y="3608705"/>
            <a:ext cx="1395730" cy="5073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>
              <a:lnSpc>
                <a:spcPct val="150000"/>
              </a:lnSpc>
              <a:buFont typeface="Arial" panose="020B0604020202090204" pitchFamily="34" charset="0"/>
              <a:buNone/>
            </a:pPr>
            <a:r>
              <a:rPr lang="en-US" altLang="zh-CN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•{{行业4增幅}}</a:t>
            </a:r>
            <a:endParaRPr lang="en-US" altLang="zh-CN" sz="8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indent="0">
              <a:lnSpc>
                <a:spcPct val="150000"/>
              </a:lnSpc>
              <a:buFont typeface="Arial" panose="020B0604020202090204" pitchFamily="34" charset="0"/>
              <a:buNone/>
            </a:pPr>
            <a:r>
              <a:rPr lang="en-US" altLang="zh-CN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•{{行业5增幅}}</a:t>
            </a:r>
            <a:endParaRPr lang="en-US" altLang="zh-CN" sz="8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sp>
        <p:nvSpPr>
          <p:cNvPr id="155" name="文本框 154"/>
          <p:cNvSpPr txBox="1"/>
          <p:nvPr/>
        </p:nvSpPr>
        <p:spPr>
          <a:xfrm>
            <a:off x="1612900" y="3608705"/>
            <a:ext cx="1395730" cy="5073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>
              <a:lnSpc>
                <a:spcPct val="150000"/>
              </a:lnSpc>
              <a:buFont typeface="Arial" panose="020B0604020202090204" pitchFamily="34" charset="0"/>
              <a:buNone/>
            </a:pPr>
            <a:r>
              <a:rPr lang="en-US" altLang="zh-CN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•{{行业4金额}}</a:t>
            </a:r>
            <a:endParaRPr lang="en-US" altLang="zh-CN" sz="8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indent="0">
              <a:lnSpc>
                <a:spcPct val="150000"/>
              </a:lnSpc>
              <a:buFont typeface="Arial" panose="020B0604020202090204" pitchFamily="34" charset="0"/>
              <a:buNone/>
            </a:pPr>
            <a:r>
              <a:rPr lang="en-US" altLang="zh-CN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•{{行业5金额}}</a:t>
            </a:r>
            <a:endParaRPr lang="en-US" altLang="zh-CN" sz="8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grpSp>
        <p:nvGrpSpPr>
          <p:cNvPr id="156" name="组合 155"/>
          <p:cNvGrpSpPr/>
          <p:nvPr/>
        </p:nvGrpSpPr>
        <p:grpSpPr>
          <a:xfrm>
            <a:off x="6183630" y="1637030"/>
            <a:ext cx="2844800" cy="2052955"/>
            <a:chOff x="213" y="2653"/>
            <a:chExt cx="4460" cy="3233"/>
          </a:xfrm>
        </p:grpSpPr>
        <p:sp>
          <p:nvSpPr>
            <p:cNvPr id="157" name="圆角矩形 156"/>
            <p:cNvSpPr/>
            <p:nvPr/>
          </p:nvSpPr>
          <p:spPr>
            <a:xfrm>
              <a:off x="213" y="2723"/>
              <a:ext cx="4460" cy="3163"/>
            </a:xfrm>
            <a:prstGeom prst="roundRect">
              <a:avLst>
                <a:gd name="adj" fmla="val 5411"/>
              </a:avLst>
            </a:prstGeom>
            <a:solidFill>
              <a:schemeClr val="bg1">
                <a:alpha val="10000"/>
              </a:schemeClr>
            </a:solidFill>
            <a:ln w="12700" cap="flat" cmpd="sng" algn="ctr">
              <a:solidFill>
                <a:srgbClr val="0070C0">
                  <a:alpha val="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p>
              <a:pPr algn="ctr"/>
              <a:endParaRPr lang="zh-CN" altLang="en-US" sz="1200">
                <a:solidFill>
                  <a:schemeClr val="accent1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</a:endParaRPr>
            </a:p>
          </p:txBody>
        </p:sp>
        <p:sp>
          <p:nvSpPr>
            <p:cNvPr id="158" name="圆角矩形 157"/>
            <p:cNvSpPr/>
            <p:nvPr/>
          </p:nvSpPr>
          <p:spPr>
            <a:xfrm>
              <a:off x="213" y="2653"/>
              <a:ext cx="4460" cy="281"/>
            </a:xfrm>
            <a:prstGeom prst="roundRect">
              <a:avLst>
                <a:gd name="adj" fmla="val 5411"/>
              </a:avLst>
            </a:prstGeom>
            <a:solidFill>
              <a:srgbClr val="FFE5D9"/>
            </a:solidFill>
            <a:ln w="12700" cap="flat" cmpd="sng" algn="ctr">
              <a:solidFill>
                <a:srgbClr val="FFF2EE">
                  <a:alpha val="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p>
              <a:pPr algn="ctr"/>
              <a:r>
                <a:rPr lang="zh-CN" altLang="en-US" sz="1000">
                  <a:solidFill>
                    <a:schemeClr val="accent2">
                      <a:lumMod val="75000"/>
                    </a:schemeClr>
                  </a:solidFill>
                  <a:latin typeface="仿宋_GB2312" panose="02010609030101010101" charset="-122"/>
                  <a:ea typeface="仿宋_GB2312" panose="02010609030101010101" charset="-122"/>
                </a:rPr>
                <a:t>招采节奏（</a:t>
              </a:r>
              <a:r>
                <a:rPr lang="zh-CN" altLang="en-US" sz="800">
                  <a:solidFill>
                    <a:schemeClr val="accent2">
                      <a:lumMod val="75000"/>
                    </a:schemeClr>
                  </a:solidFill>
                  <a:latin typeface="仿宋_GB2312" panose="02010609030101010101" charset="-122"/>
                  <a:ea typeface="仿宋_GB2312" panose="02010609030101010101" charset="-122"/>
                </a:rPr>
                <a:t>金额</a:t>
              </a:r>
              <a:r>
                <a:rPr lang="zh-CN" altLang="en-US" sz="1000">
                  <a:solidFill>
                    <a:schemeClr val="accent2">
                      <a:lumMod val="75000"/>
                    </a:schemeClr>
                  </a:solidFill>
                  <a:latin typeface="仿宋_GB2312" panose="02010609030101010101" charset="-122"/>
                  <a:ea typeface="仿宋_GB2312" panose="02010609030101010101" charset="-122"/>
                </a:rPr>
                <a:t>）</a:t>
              </a:r>
              <a:endParaRPr lang="zh-CN" altLang="en-US" sz="1000">
                <a:solidFill>
                  <a:schemeClr val="accent2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</a:endParaRPr>
            </a:p>
          </p:txBody>
        </p:sp>
      </p:grpSp>
      <p:pic>
        <p:nvPicPr>
          <p:cNvPr id="348" name="图片 347" descr="时间规划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210820" y="4423410"/>
            <a:ext cx="171450" cy="171450"/>
          </a:xfrm>
          <a:prstGeom prst="rect">
            <a:avLst/>
          </a:prstGeom>
        </p:spPr>
      </p:pic>
      <p:pic>
        <p:nvPicPr>
          <p:cNvPr id="349" name="图片 348" descr="方向"/>
          <p:cNvPicPr>
            <a:picLocks noChangeAspect="1"/>
          </p:cNvPicPr>
          <p:nvPr>
            <p:custDataLst>
              <p:tags r:id="rId39"/>
            </p:custDataLst>
          </p:nvPr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203835" y="5057775"/>
            <a:ext cx="170815" cy="170815"/>
          </a:xfrm>
          <a:prstGeom prst="rect">
            <a:avLst/>
          </a:prstGeom>
        </p:spPr>
      </p:pic>
      <p:pic>
        <p:nvPicPr>
          <p:cNvPr id="58" name="图片 57" descr="政府"/>
          <p:cNvPicPr>
            <a:picLocks noChangeAspect="1"/>
          </p:cNvPicPr>
          <p:nvPr>
            <p:custDataLst>
              <p:tags r:id="rId42"/>
            </p:custDataLst>
          </p:nvPr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rcRect/>
          <a:stretch>
            <a:fillRect/>
          </a:stretch>
        </p:blipFill>
        <p:spPr>
          <a:xfrm>
            <a:off x="9238615" y="2793365"/>
            <a:ext cx="169545" cy="169545"/>
          </a:xfrm>
          <a:prstGeom prst="rect">
            <a:avLst/>
          </a:prstGeom>
        </p:spPr>
      </p:pic>
      <p:grpSp>
        <p:nvGrpSpPr>
          <p:cNvPr id="78" name="组合 77"/>
          <p:cNvGrpSpPr/>
          <p:nvPr/>
        </p:nvGrpSpPr>
        <p:grpSpPr>
          <a:xfrm>
            <a:off x="9200515" y="4679950"/>
            <a:ext cx="2844800" cy="1004570"/>
            <a:chOff x="213" y="1975"/>
            <a:chExt cx="4460" cy="2394"/>
          </a:xfrm>
        </p:grpSpPr>
        <p:sp>
          <p:nvSpPr>
            <p:cNvPr id="79" name="圆角矩形 78"/>
            <p:cNvSpPr/>
            <p:nvPr/>
          </p:nvSpPr>
          <p:spPr>
            <a:xfrm>
              <a:off x="213" y="2072"/>
              <a:ext cx="4460" cy="2297"/>
            </a:xfrm>
            <a:prstGeom prst="roundRect">
              <a:avLst>
                <a:gd name="adj" fmla="val 5411"/>
              </a:avLst>
            </a:prstGeom>
            <a:solidFill>
              <a:schemeClr val="bg1">
                <a:alpha val="10000"/>
              </a:schemeClr>
            </a:solidFill>
            <a:ln w="12700" cap="flat" cmpd="sng" algn="ctr">
              <a:solidFill>
                <a:srgbClr val="0070C0">
                  <a:alpha val="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p>
              <a:pPr algn="ctr"/>
              <a:endParaRPr lang="zh-CN" altLang="en-US" sz="1200">
                <a:solidFill>
                  <a:schemeClr val="accent1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</a:endParaRPr>
            </a:p>
          </p:txBody>
        </p:sp>
        <p:sp>
          <p:nvSpPr>
            <p:cNvPr id="80" name="圆角矩形 79"/>
            <p:cNvSpPr/>
            <p:nvPr/>
          </p:nvSpPr>
          <p:spPr>
            <a:xfrm>
              <a:off x="213" y="1975"/>
              <a:ext cx="4460" cy="281"/>
            </a:xfrm>
            <a:prstGeom prst="roundRect">
              <a:avLst>
                <a:gd name="adj" fmla="val 5411"/>
              </a:avLst>
            </a:prstGeom>
            <a:solidFill>
              <a:srgbClr val="FBEBF7"/>
            </a:solidFill>
            <a:ln w="12700" cap="flat" cmpd="sng" algn="ctr">
              <a:solidFill>
                <a:srgbClr val="FFF2EE">
                  <a:alpha val="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p>
              <a:pPr algn="ctr"/>
              <a:r>
                <a:rPr lang="zh-CN" altLang="en-US" sz="1000">
                  <a:solidFill>
                    <a:srgbClr val="7030A0"/>
                  </a:solidFill>
                  <a:latin typeface="仿宋_GB2312" panose="02010609030101010101" charset="-122"/>
                  <a:ea typeface="仿宋_GB2312" panose="02010609030101010101" charset="-122"/>
                </a:rPr>
                <a:t>客户关键人</a:t>
              </a:r>
              <a:endParaRPr lang="zh-CN" altLang="en-US" sz="1000">
                <a:solidFill>
                  <a:srgbClr val="7030A0"/>
                </a:solidFill>
                <a:latin typeface="仿宋_GB2312" panose="02010609030101010101" charset="-122"/>
                <a:ea typeface="仿宋_GB2312" panose="02010609030101010101" charset="-122"/>
              </a:endParaRPr>
            </a:p>
          </p:txBody>
        </p:sp>
      </p:grpSp>
      <p:sp>
        <p:nvSpPr>
          <p:cNvPr id="304" name="文本框 303"/>
          <p:cNvSpPr txBox="1"/>
          <p:nvPr/>
        </p:nvSpPr>
        <p:spPr>
          <a:xfrm>
            <a:off x="9202420" y="5135880"/>
            <a:ext cx="923290" cy="5080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lang="zh-CN" altLang="en-US" sz="1200">
                <a:solidFill>
                  <a:srgbClr val="7030A0"/>
                </a:solidFill>
                <a:latin typeface="仿宋_GB2312" panose="02010609030101010101" charset="-122"/>
                <a:ea typeface="仿宋_GB2312" panose="02010609030101010101" charset="-122"/>
              </a:rPr>
              <a:t>决策人</a:t>
            </a:r>
            <a:endParaRPr lang="zh-CN" altLang="en-US" sz="1000">
              <a:latin typeface="仿宋_GB2312" panose="02010609030101010101" charset="-122"/>
              <a:ea typeface="仿宋_GB2312" panose="02010609030101010101" charset="-122"/>
            </a:endParaRPr>
          </a:p>
          <a:p>
            <a:pPr algn="ctr"/>
            <a:r>
              <a:rPr lang="zh-CN" altLang="en-US" sz="800">
                <a:latin typeface="仿宋_GB2312" panose="02010609030101010101" charset="-122"/>
                <a:ea typeface="仿宋_GB2312" panose="02010609030101010101" charset="-122"/>
              </a:rPr>
              <a:t>领导层</a:t>
            </a:r>
            <a:endParaRPr lang="zh-CN" altLang="en-US" sz="800">
              <a:latin typeface="仿宋_GB2312" panose="02010609030101010101" charset="-122"/>
              <a:ea typeface="仿宋_GB2312" panose="02010609030101010101" charset="-122"/>
            </a:endParaRPr>
          </a:p>
          <a:p>
            <a:pPr algn="ctr"/>
            <a:r>
              <a:rPr lang="zh-CN" altLang="en-US" sz="800">
                <a:latin typeface="仿宋_GB2312" panose="02010609030101010101" charset="-122"/>
                <a:ea typeface="仿宋_GB2312" panose="02010609030101010101" charset="-122"/>
              </a:rPr>
              <a:t>把握方向</a:t>
            </a:r>
            <a:endParaRPr lang="zh-CN" altLang="en-US" sz="800"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305" name="文本框 304"/>
          <p:cNvSpPr txBox="1"/>
          <p:nvPr/>
        </p:nvSpPr>
        <p:spPr>
          <a:xfrm>
            <a:off x="10168255" y="5135880"/>
            <a:ext cx="923290" cy="5080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lang="zh-CN" altLang="en-US" sz="1200">
                <a:solidFill>
                  <a:srgbClr val="7030A0"/>
                </a:solidFill>
                <a:latin typeface="仿宋_GB2312" panose="02010609030101010101" charset="-122"/>
                <a:ea typeface="仿宋_GB2312" panose="02010609030101010101" charset="-122"/>
              </a:rPr>
              <a:t>业务主管</a:t>
            </a:r>
            <a:endParaRPr lang="zh-CN" altLang="en-US" sz="1200">
              <a:solidFill>
                <a:srgbClr val="7030A0"/>
              </a:solidFill>
              <a:latin typeface="仿宋_GB2312" panose="02010609030101010101" charset="-122"/>
              <a:ea typeface="仿宋_GB2312" panose="02010609030101010101" charset="-122"/>
            </a:endParaRPr>
          </a:p>
          <a:p>
            <a:pPr algn="ctr"/>
            <a:r>
              <a:rPr lang="zh-CN" altLang="en-US" sz="800">
                <a:latin typeface="仿宋_GB2312" panose="02010609030101010101" charset="-122"/>
                <a:ea typeface="仿宋_GB2312" panose="02010609030101010101" charset="-122"/>
              </a:rPr>
              <a:t>业务负责人</a:t>
            </a:r>
            <a:endParaRPr lang="zh-CN" altLang="en-US" sz="800">
              <a:latin typeface="仿宋_GB2312" panose="02010609030101010101" charset="-122"/>
              <a:ea typeface="仿宋_GB2312" panose="02010609030101010101" charset="-122"/>
            </a:endParaRPr>
          </a:p>
          <a:p>
            <a:pPr algn="ctr"/>
            <a:r>
              <a:rPr lang="zh-CN" altLang="en-US" sz="800">
                <a:latin typeface="仿宋_GB2312" panose="02010609030101010101" charset="-122"/>
                <a:ea typeface="仿宋_GB2312" panose="02010609030101010101" charset="-122"/>
              </a:rPr>
              <a:t>需求发起</a:t>
            </a:r>
            <a:endParaRPr lang="zh-CN" altLang="en-US" sz="800"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306" name="文本框 305"/>
          <p:cNvSpPr txBox="1"/>
          <p:nvPr/>
        </p:nvSpPr>
        <p:spPr>
          <a:xfrm>
            <a:off x="11134090" y="5135880"/>
            <a:ext cx="923290" cy="5080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lang="zh-CN" altLang="en-US" sz="1200">
                <a:solidFill>
                  <a:srgbClr val="7030A0"/>
                </a:solidFill>
                <a:latin typeface="仿宋_GB2312" panose="02010609030101010101" charset="-122"/>
                <a:ea typeface="仿宋_GB2312" panose="02010609030101010101" charset="-122"/>
              </a:rPr>
              <a:t>技术主管</a:t>
            </a:r>
            <a:endParaRPr lang="zh-CN" altLang="en-US" sz="1000">
              <a:latin typeface="仿宋_GB2312" panose="02010609030101010101" charset="-122"/>
              <a:ea typeface="仿宋_GB2312" panose="02010609030101010101" charset="-122"/>
            </a:endParaRPr>
          </a:p>
          <a:p>
            <a:pPr algn="ctr"/>
            <a:r>
              <a:rPr lang="zh-CN" altLang="en-US" sz="800">
                <a:latin typeface="仿宋_GB2312" panose="02010609030101010101" charset="-122"/>
                <a:ea typeface="仿宋_GB2312" panose="02010609030101010101" charset="-122"/>
              </a:rPr>
              <a:t>技术负责人</a:t>
            </a:r>
            <a:endParaRPr lang="zh-CN" altLang="en-US" sz="800">
              <a:latin typeface="仿宋_GB2312" panose="02010609030101010101" charset="-122"/>
              <a:ea typeface="仿宋_GB2312" panose="02010609030101010101" charset="-122"/>
            </a:endParaRPr>
          </a:p>
          <a:p>
            <a:pPr algn="ctr"/>
            <a:r>
              <a:rPr lang="zh-CN" altLang="en-US" sz="800">
                <a:latin typeface="仿宋_GB2312" panose="02010609030101010101" charset="-122"/>
                <a:ea typeface="仿宋_GB2312" panose="02010609030101010101" charset="-122"/>
              </a:rPr>
              <a:t>方案落地</a:t>
            </a:r>
            <a:endParaRPr lang="zh-CN" altLang="en-US" sz="800">
              <a:latin typeface="仿宋_GB2312" panose="02010609030101010101" charset="-122"/>
              <a:ea typeface="仿宋_GB2312" panose="02010609030101010101" charset="-122"/>
            </a:endParaRPr>
          </a:p>
        </p:txBody>
      </p:sp>
      <p:cxnSp>
        <p:nvCxnSpPr>
          <p:cNvPr id="96" name="直接连接符 95"/>
          <p:cNvCxnSpPr/>
          <p:nvPr/>
        </p:nvCxnSpPr>
        <p:spPr>
          <a:xfrm flipV="1">
            <a:off x="10125710" y="4857750"/>
            <a:ext cx="0" cy="786130"/>
          </a:xfrm>
          <a:prstGeom prst="line">
            <a:avLst/>
          </a:prstGeom>
          <a:noFill/>
          <a:ln w="19050" cap="flat" cmpd="sng" algn="ctr">
            <a:solidFill>
              <a:srgbClr val="A5A5A5">
                <a:lumMod val="40000"/>
                <a:lumOff val="60000"/>
              </a:srgbClr>
            </a:solidFill>
            <a:prstDash val="solid"/>
            <a:miter lim="800000"/>
          </a:ln>
          <a:effectLst/>
        </p:spPr>
      </p:cxnSp>
      <p:cxnSp>
        <p:nvCxnSpPr>
          <p:cNvPr id="309" name="直接连接符 308"/>
          <p:cNvCxnSpPr/>
          <p:nvPr/>
        </p:nvCxnSpPr>
        <p:spPr>
          <a:xfrm flipV="1">
            <a:off x="11111865" y="4864100"/>
            <a:ext cx="0" cy="779780"/>
          </a:xfrm>
          <a:prstGeom prst="line">
            <a:avLst/>
          </a:prstGeom>
          <a:noFill/>
          <a:ln w="19050" cap="flat" cmpd="sng" algn="ctr">
            <a:solidFill>
              <a:srgbClr val="A5A5A5">
                <a:lumMod val="40000"/>
                <a:lumOff val="60000"/>
              </a:srgbClr>
            </a:solidFill>
            <a:prstDash val="solid"/>
            <a:miter lim="800000"/>
          </a:ln>
          <a:effectLst/>
        </p:spPr>
      </p:cxnSp>
      <p:pic>
        <p:nvPicPr>
          <p:cNvPr id="311" name="图片 310" descr="领导班子"/>
          <p:cNvPicPr>
            <a:picLocks noChangeAspect="1"/>
          </p:cNvPicPr>
          <p:nvPr>
            <p:custDataLst>
              <p:tags r:id="rId45"/>
            </p:custDataLst>
          </p:nvPr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rcRect/>
          <a:stretch>
            <a:fillRect/>
          </a:stretch>
        </p:blipFill>
        <p:spPr>
          <a:xfrm>
            <a:off x="9539605" y="4890770"/>
            <a:ext cx="245110" cy="245110"/>
          </a:xfrm>
          <a:prstGeom prst="rect">
            <a:avLst/>
          </a:prstGeom>
        </p:spPr>
      </p:pic>
      <p:pic>
        <p:nvPicPr>
          <p:cNvPr id="312" name="图片 311" descr="业务能力"/>
          <p:cNvPicPr>
            <a:picLocks noChangeAspect="1"/>
          </p:cNvPicPr>
          <p:nvPr>
            <p:custDataLst>
              <p:tags r:id="rId48"/>
            </p:custDataLst>
          </p:nvPr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rcRect/>
          <a:stretch>
            <a:fillRect/>
          </a:stretch>
        </p:blipFill>
        <p:spPr>
          <a:xfrm>
            <a:off x="10505440" y="4890770"/>
            <a:ext cx="245110" cy="245110"/>
          </a:xfrm>
          <a:prstGeom prst="rect">
            <a:avLst/>
          </a:prstGeom>
        </p:spPr>
      </p:pic>
      <p:pic>
        <p:nvPicPr>
          <p:cNvPr id="313" name="图片 312" descr="数据挖掘技术"/>
          <p:cNvPicPr>
            <a:picLocks noChangeAspect="1"/>
          </p:cNvPicPr>
          <p:nvPr>
            <p:custDataLst>
              <p:tags r:id="rId51"/>
            </p:custDataLst>
          </p:nvPr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rcRect/>
          <a:stretch>
            <a:fillRect/>
          </a:stretch>
        </p:blipFill>
        <p:spPr>
          <a:xfrm>
            <a:off x="11471275" y="4890770"/>
            <a:ext cx="245110" cy="245110"/>
          </a:xfrm>
          <a:prstGeom prst="rect">
            <a:avLst/>
          </a:prstGeom>
        </p:spPr>
      </p:pic>
      <p:sp>
        <p:nvSpPr>
          <p:cNvPr id="164" name="文本框 163"/>
          <p:cNvSpPr txBox="1"/>
          <p:nvPr/>
        </p:nvSpPr>
        <p:spPr>
          <a:xfrm>
            <a:off x="9200515" y="2994660"/>
            <a:ext cx="1395730" cy="157543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indent="0" algn="ctr">
              <a:lnSpc>
                <a:spcPct val="150000"/>
              </a:lnSpc>
              <a:buNone/>
            </a:pPr>
            <a:r>
              <a:rPr lang="en-US" altLang="zh-CN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·</a:t>
            </a:r>
            <a:r>
              <a:rPr lang="zh-CN" altLang="en-US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{{政府侧客户</a:t>
            </a:r>
            <a:r>
              <a:rPr lang="en-US" altLang="zh-CN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1</a:t>
            </a:r>
            <a:r>
              <a:rPr lang="zh-CN" altLang="en-US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}}</a:t>
            </a:r>
            <a:endParaRPr lang="zh-CN" altLang="en-US" sz="8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indent="0" algn="ctr">
              <a:lnSpc>
                <a:spcPct val="150000"/>
              </a:lnSpc>
              <a:buNone/>
            </a:pPr>
            <a:r>
              <a:rPr lang="en-US" altLang="zh-CN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·</a:t>
            </a:r>
            <a:r>
              <a:rPr lang="zh-CN" altLang="en-US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{{政府侧客户</a:t>
            </a:r>
            <a:r>
              <a:rPr lang="en-US" altLang="zh-CN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2</a:t>
            </a:r>
            <a:r>
              <a:rPr lang="zh-CN" altLang="en-US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}}</a:t>
            </a:r>
            <a:endParaRPr lang="zh-CN" altLang="en-US" sz="8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indent="0" algn="ctr">
              <a:lnSpc>
                <a:spcPct val="150000"/>
              </a:lnSpc>
              <a:buNone/>
            </a:pPr>
            <a:r>
              <a:rPr lang="en-US" altLang="zh-CN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·</a:t>
            </a:r>
            <a:r>
              <a:rPr lang="zh-CN" altLang="en-US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{{政府侧客户</a:t>
            </a:r>
            <a:r>
              <a:rPr lang="en-US" altLang="zh-CN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3</a:t>
            </a:r>
            <a:r>
              <a:rPr lang="zh-CN" altLang="en-US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}}</a:t>
            </a:r>
            <a:endParaRPr lang="zh-CN" altLang="en-US" sz="8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indent="0" algn="ctr">
              <a:lnSpc>
                <a:spcPct val="150000"/>
              </a:lnSpc>
              <a:buNone/>
            </a:pPr>
            <a:r>
              <a:rPr lang="en-US" altLang="zh-CN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·</a:t>
            </a:r>
            <a:r>
              <a:rPr lang="zh-CN" altLang="en-US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{{政府侧客户</a:t>
            </a:r>
            <a:r>
              <a:rPr lang="en-US" altLang="zh-CN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4</a:t>
            </a:r>
            <a:r>
              <a:rPr lang="zh-CN" altLang="en-US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}}</a:t>
            </a:r>
            <a:endParaRPr lang="zh-CN" altLang="en-US" sz="8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indent="0" algn="ctr">
              <a:lnSpc>
                <a:spcPct val="150000"/>
              </a:lnSpc>
              <a:buNone/>
            </a:pPr>
            <a:r>
              <a:rPr lang="en-US" altLang="zh-CN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·</a:t>
            </a:r>
            <a:r>
              <a:rPr lang="zh-CN" altLang="en-US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{{政府侧客户</a:t>
            </a:r>
            <a:r>
              <a:rPr lang="en-US" altLang="zh-CN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5</a:t>
            </a:r>
            <a:r>
              <a:rPr lang="zh-CN" altLang="en-US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}}</a:t>
            </a:r>
            <a:endParaRPr lang="zh-CN" altLang="en-US" sz="8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graphicFrame>
        <p:nvGraphicFramePr>
          <p:cNvPr id="231" name="图表 67"/>
          <p:cNvGraphicFramePr/>
          <p:nvPr/>
        </p:nvGraphicFramePr>
        <p:xfrm>
          <a:off x="3195955" y="1820545"/>
          <a:ext cx="2759075" cy="16649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118" name="图形 233"/>
          <p:cNvGrpSpPr/>
          <p:nvPr/>
        </p:nvGrpSpPr>
        <p:grpSpPr>
          <a:xfrm rot="0">
            <a:off x="170815" y="3098483"/>
            <a:ext cx="163830" cy="178435"/>
            <a:chOff x="5629495" y="2819400"/>
            <a:chExt cx="933008" cy="1219199"/>
          </a:xfrm>
        </p:grpSpPr>
        <p:sp>
          <p:nvSpPr>
            <p:cNvPr id="119" name="任意多边形: 形状 209"/>
            <p:cNvSpPr/>
            <p:nvPr/>
          </p:nvSpPr>
          <p:spPr>
            <a:xfrm>
              <a:off x="5629495" y="3155814"/>
              <a:ext cx="933008" cy="882785"/>
            </a:xfrm>
            <a:custGeom>
              <a:avLst/>
              <a:gdLst>
                <a:gd name="connsiteX0" fmla="*/ 481713 w 933008"/>
                <a:gd name="connsiteY0" fmla="*/ 31432 h 882785"/>
                <a:gd name="connsiteX1" fmla="*/ 592518 w 933008"/>
                <a:gd name="connsiteY1" fmla="*/ 600 h 882785"/>
                <a:gd name="connsiteX2" fmla="*/ 691118 w 933008"/>
                <a:gd name="connsiteY2" fmla="*/ 112369 h 882785"/>
                <a:gd name="connsiteX3" fmla="*/ 842716 w 933008"/>
                <a:gd name="connsiteY3" fmla="*/ 166325 h 882785"/>
                <a:gd name="connsiteX4" fmla="*/ 842716 w 933008"/>
                <a:gd name="connsiteY4" fmla="*/ 315351 h 882785"/>
                <a:gd name="connsiteX5" fmla="*/ 932643 w 933008"/>
                <a:gd name="connsiteY5" fmla="*/ 430973 h 882785"/>
                <a:gd name="connsiteX6" fmla="*/ 909516 w 933008"/>
                <a:gd name="connsiteY6" fmla="*/ 466942 h 882785"/>
                <a:gd name="connsiteX7" fmla="*/ 850422 w 933008"/>
                <a:gd name="connsiteY7" fmla="*/ 572289 h 882785"/>
                <a:gd name="connsiteX8" fmla="*/ 817019 w 933008"/>
                <a:gd name="connsiteY8" fmla="*/ 729022 h 882785"/>
                <a:gd name="connsiteX9" fmla="*/ 707178 w 933008"/>
                <a:gd name="connsiteY9" fmla="*/ 772704 h 882785"/>
                <a:gd name="connsiteX10" fmla="*/ 596053 w 933008"/>
                <a:gd name="connsiteY10" fmla="*/ 880614 h 882785"/>
                <a:gd name="connsiteX11" fmla="*/ 454735 w 933008"/>
                <a:gd name="connsiteY11" fmla="*/ 842073 h 882785"/>
                <a:gd name="connsiteX12" fmla="*/ 328837 w 933008"/>
                <a:gd name="connsiteY12" fmla="*/ 880614 h 882785"/>
                <a:gd name="connsiteX13" fmla="*/ 226059 w 933008"/>
                <a:gd name="connsiteY13" fmla="*/ 762425 h 882785"/>
                <a:gd name="connsiteX14" fmla="*/ 87312 w 933008"/>
                <a:gd name="connsiteY14" fmla="*/ 703329 h 882785"/>
                <a:gd name="connsiteX15" fmla="*/ 74465 w 933008"/>
                <a:gd name="connsiteY15" fmla="*/ 564580 h 882785"/>
                <a:gd name="connsiteX16" fmla="*/ -50 w 933008"/>
                <a:gd name="connsiteY16" fmla="*/ 433762 h 882785"/>
                <a:gd name="connsiteX17" fmla="*/ 71894 w 933008"/>
                <a:gd name="connsiteY17" fmla="*/ 320488 h 882785"/>
                <a:gd name="connsiteX18" fmla="*/ 82174 w 933008"/>
                <a:gd name="connsiteY18" fmla="*/ 179171 h 882785"/>
                <a:gd name="connsiteX19" fmla="*/ 213212 w 933008"/>
                <a:gd name="connsiteY19" fmla="*/ 114935 h 882785"/>
                <a:gd name="connsiteX20" fmla="*/ 300568 w 933008"/>
                <a:gd name="connsiteY20" fmla="*/ 9591 h 882785"/>
                <a:gd name="connsiteX21" fmla="*/ 387285 w 933008"/>
                <a:gd name="connsiteY21" fmla="*/ 17939 h 882785"/>
                <a:gd name="connsiteX22" fmla="*/ 439315 w 933008"/>
                <a:gd name="connsiteY22" fmla="*/ 48131 h 882785"/>
                <a:gd name="connsiteX23" fmla="*/ 481713 w 933008"/>
                <a:gd name="connsiteY23" fmla="*/ 31432 h 882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933008" h="882785">
                  <a:moveTo>
                    <a:pt x="481713" y="31432"/>
                  </a:moveTo>
                  <a:cubicBezTo>
                    <a:pt x="481713" y="31432"/>
                    <a:pt x="563308" y="-7229"/>
                    <a:pt x="592518" y="600"/>
                  </a:cubicBezTo>
                  <a:cubicBezTo>
                    <a:pt x="631236" y="10979"/>
                    <a:pt x="691118" y="112369"/>
                    <a:pt x="691118" y="112369"/>
                  </a:cubicBezTo>
                  <a:lnTo>
                    <a:pt x="842716" y="166325"/>
                  </a:lnTo>
                  <a:lnTo>
                    <a:pt x="842716" y="315351"/>
                  </a:lnTo>
                  <a:lnTo>
                    <a:pt x="932643" y="430973"/>
                  </a:lnTo>
                  <a:cubicBezTo>
                    <a:pt x="932643" y="430973"/>
                    <a:pt x="930071" y="446388"/>
                    <a:pt x="909516" y="466942"/>
                  </a:cubicBezTo>
                  <a:cubicBezTo>
                    <a:pt x="888963" y="487500"/>
                    <a:pt x="850422" y="544025"/>
                    <a:pt x="850422" y="572289"/>
                  </a:cubicBezTo>
                  <a:cubicBezTo>
                    <a:pt x="850422" y="600554"/>
                    <a:pt x="865839" y="713606"/>
                    <a:pt x="817019" y="729022"/>
                  </a:cubicBezTo>
                  <a:cubicBezTo>
                    <a:pt x="768200" y="744438"/>
                    <a:pt x="759206" y="716181"/>
                    <a:pt x="707178" y="772704"/>
                  </a:cubicBezTo>
                  <a:cubicBezTo>
                    <a:pt x="655145" y="829228"/>
                    <a:pt x="637163" y="880614"/>
                    <a:pt x="596053" y="880614"/>
                  </a:cubicBezTo>
                  <a:cubicBezTo>
                    <a:pt x="554939" y="880614"/>
                    <a:pt x="495843" y="831794"/>
                    <a:pt x="454735" y="842073"/>
                  </a:cubicBezTo>
                  <a:cubicBezTo>
                    <a:pt x="413626" y="852351"/>
                    <a:pt x="375086" y="890886"/>
                    <a:pt x="328837" y="880614"/>
                  </a:cubicBezTo>
                  <a:cubicBezTo>
                    <a:pt x="282588" y="870341"/>
                    <a:pt x="267171" y="790690"/>
                    <a:pt x="226059" y="762425"/>
                  </a:cubicBezTo>
                  <a:cubicBezTo>
                    <a:pt x="184949" y="734159"/>
                    <a:pt x="89883" y="736728"/>
                    <a:pt x="87312" y="703329"/>
                  </a:cubicBezTo>
                  <a:cubicBezTo>
                    <a:pt x="84742" y="669926"/>
                    <a:pt x="97589" y="608260"/>
                    <a:pt x="74465" y="564580"/>
                  </a:cubicBezTo>
                  <a:cubicBezTo>
                    <a:pt x="51342" y="520900"/>
                    <a:pt x="5088" y="480230"/>
                    <a:pt x="-50" y="433762"/>
                  </a:cubicBezTo>
                  <a:cubicBezTo>
                    <a:pt x="-5187" y="387293"/>
                    <a:pt x="53908" y="343612"/>
                    <a:pt x="71894" y="320488"/>
                  </a:cubicBezTo>
                  <a:cubicBezTo>
                    <a:pt x="89881" y="297363"/>
                    <a:pt x="64189" y="230560"/>
                    <a:pt x="82174" y="179171"/>
                  </a:cubicBezTo>
                  <a:cubicBezTo>
                    <a:pt x="100155" y="127782"/>
                    <a:pt x="151547" y="114935"/>
                    <a:pt x="213212" y="114935"/>
                  </a:cubicBezTo>
                  <a:cubicBezTo>
                    <a:pt x="274876" y="114935"/>
                    <a:pt x="256887" y="32717"/>
                    <a:pt x="300568" y="9591"/>
                  </a:cubicBezTo>
                  <a:cubicBezTo>
                    <a:pt x="300568" y="9591"/>
                    <a:pt x="338248" y="-4916"/>
                    <a:pt x="387285" y="17939"/>
                  </a:cubicBezTo>
                  <a:cubicBezTo>
                    <a:pt x="399876" y="23808"/>
                    <a:pt x="439315" y="48131"/>
                    <a:pt x="439315" y="48131"/>
                  </a:cubicBezTo>
                  <a:lnTo>
                    <a:pt x="481713" y="31432"/>
                  </a:lnTo>
                  <a:close/>
                </a:path>
              </a:pathLst>
            </a:custGeom>
            <a:solidFill>
              <a:srgbClr val="ED7D31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120" name="任意多边形: 形状 210"/>
            <p:cNvSpPr/>
            <p:nvPr/>
          </p:nvSpPr>
          <p:spPr>
            <a:xfrm>
              <a:off x="5949296" y="3597209"/>
              <a:ext cx="532972" cy="439666"/>
            </a:xfrm>
            <a:custGeom>
              <a:avLst/>
              <a:gdLst>
                <a:gd name="connsiteX0" fmla="*/ 497163 w 532972"/>
                <a:gd name="connsiteY0" fmla="*/ 287524 h 439666"/>
                <a:gd name="connsiteX1" fmla="*/ 532550 w 532972"/>
                <a:gd name="connsiteY1" fmla="*/ 206946 h 439666"/>
                <a:gd name="connsiteX2" fmla="*/ 335087 w 532972"/>
                <a:gd name="connsiteY2" fmla="*/ -551 h 439666"/>
                <a:gd name="connsiteX3" fmla="*/ -422 w 532972"/>
                <a:gd name="connsiteY3" fmla="*/ 134693 h 439666"/>
                <a:gd name="connsiteX4" fmla="*/ 252057 w 532972"/>
                <a:gd name="connsiteY4" fmla="*/ 434867 h 439666"/>
                <a:gd name="connsiteX5" fmla="*/ 252064 w 532972"/>
                <a:gd name="connsiteY5" fmla="*/ 434873 h 439666"/>
                <a:gd name="connsiteX6" fmla="*/ 276197 w 532972"/>
                <a:gd name="connsiteY6" fmla="*/ 439116 h 439666"/>
                <a:gd name="connsiteX7" fmla="*/ 387322 w 532972"/>
                <a:gd name="connsiteY7" fmla="*/ 331206 h 439666"/>
                <a:gd name="connsiteX8" fmla="*/ 497163 w 532972"/>
                <a:gd name="connsiteY8" fmla="*/ 287524 h 439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2972" h="439666">
                  <a:moveTo>
                    <a:pt x="497163" y="287524"/>
                  </a:moveTo>
                  <a:cubicBezTo>
                    <a:pt x="523265" y="279281"/>
                    <a:pt x="530999" y="243131"/>
                    <a:pt x="532550" y="206946"/>
                  </a:cubicBezTo>
                  <a:lnTo>
                    <a:pt x="335087" y="-551"/>
                  </a:lnTo>
                  <a:lnTo>
                    <a:pt x="-422" y="134693"/>
                  </a:lnTo>
                  <a:lnTo>
                    <a:pt x="252057" y="434867"/>
                  </a:lnTo>
                  <a:lnTo>
                    <a:pt x="252064" y="434873"/>
                  </a:lnTo>
                  <a:cubicBezTo>
                    <a:pt x="260559" y="437470"/>
                    <a:pt x="268681" y="439116"/>
                    <a:pt x="276197" y="439116"/>
                  </a:cubicBezTo>
                  <a:cubicBezTo>
                    <a:pt x="317309" y="439116"/>
                    <a:pt x="335291" y="387730"/>
                    <a:pt x="387322" y="331206"/>
                  </a:cubicBezTo>
                  <a:cubicBezTo>
                    <a:pt x="439350" y="274683"/>
                    <a:pt x="448344" y="302940"/>
                    <a:pt x="497163" y="287524"/>
                  </a:cubicBezTo>
                  <a:close/>
                </a:path>
              </a:pathLst>
            </a:custGeom>
            <a:solidFill>
              <a:srgbClr val="A5A5A5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121" name="任意多边形: 形状 211"/>
            <p:cNvSpPr/>
            <p:nvPr/>
          </p:nvSpPr>
          <p:spPr>
            <a:xfrm>
              <a:off x="5823648" y="3340271"/>
              <a:ext cx="544705" cy="544705"/>
            </a:xfrm>
            <a:custGeom>
              <a:avLst/>
              <a:gdLst>
                <a:gd name="connsiteX0" fmla="*/ 544340 w 544705"/>
                <a:gd name="connsiteY0" fmla="*/ 271899 h 544705"/>
                <a:gd name="connsiteX1" fmla="*/ 271987 w 544705"/>
                <a:gd name="connsiteY1" fmla="*/ 544251 h 544705"/>
                <a:gd name="connsiteX2" fmla="*/ -365 w 544705"/>
                <a:gd name="connsiteY2" fmla="*/ 271899 h 544705"/>
                <a:gd name="connsiteX3" fmla="*/ 271987 w 544705"/>
                <a:gd name="connsiteY3" fmla="*/ -454 h 544705"/>
                <a:gd name="connsiteX4" fmla="*/ 544340 w 544705"/>
                <a:gd name="connsiteY4" fmla="*/ 271899 h 544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705" h="544705">
                  <a:moveTo>
                    <a:pt x="544340" y="271899"/>
                  </a:moveTo>
                  <a:cubicBezTo>
                    <a:pt x="544340" y="422315"/>
                    <a:pt x="422403" y="544251"/>
                    <a:pt x="271987" y="544251"/>
                  </a:cubicBezTo>
                  <a:cubicBezTo>
                    <a:pt x="121571" y="544251"/>
                    <a:pt x="-365" y="422315"/>
                    <a:pt x="-365" y="271899"/>
                  </a:cubicBezTo>
                  <a:cubicBezTo>
                    <a:pt x="-365" y="121482"/>
                    <a:pt x="121571" y="-454"/>
                    <a:pt x="271987" y="-454"/>
                  </a:cubicBezTo>
                  <a:cubicBezTo>
                    <a:pt x="422403" y="-454"/>
                    <a:pt x="544340" y="121482"/>
                    <a:pt x="544340" y="271899"/>
                  </a:cubicBezTo>
                  <a:close/>
                </a:path>
              </a:pathLst>
            </a:custGeom>
            <a:solidFill>
              <a:srgbClr val="4472C4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122" name="任意多边形: 形状 212"/>
            <p:cNvSpPr/>
            <p:nvPr/>
          </p:nvSpPr>
          <p:spPr>
            <a:xfrm>
              <a:off x="5906567" y="3423190"/>
              <a:ext cx="378867" cy="378867"/>
            </a:xfrm>
            <a:custGeom>
              <a:avLst/>
              <a:gdLst>
                <a:gd name="connsiteX0" fmla="*/ 378502 w 378867"/>
                <a:gd name="connsiteY0" fmla="*/ 188980 h 378867"/>
                <a:gd name="connsiteX1" fmla="*/ 189068 w 378867"/>
                <a:gd name="connsiteY1" fmla="*/ 378413 h 378867"/>
                <a:gd name="connsiteX2" fmla="*/ -365 w 378867"/>
                <a:gd name="connsiteY2" fmla="*/ 188980 h 378867"/>
                <a:gd name="connsiteX3" fmla="*/ 189068 w 378867"/>
                <a:gd name="connsiteY3" fmla="*/ -454 h 378867"/>
                <a:gd name="connsiteX4" fmla="*/ 378502 w 378867"/>
                <a:gd name="connsiteY4" fmla="*/ 188980 h 378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867" h="378867">
                  <a:moveTo>
                    <a:pt x="378502" y="188980"/>
                  </a:moveTo>
                  <a:cubicBezTo>
                    <a:pt x="378502" y="293601"/>
                    <a:pt x="293689" y="378413"/>
                    <a:pt x="189068" y="378413"/>
                  </a:cubicBezTo>
                  <a:cubicBezTo>
                    <a:pt x="84447" y="378413"/>
                    <a:pt x="-365" y="293601"/>
                    <a:pt x="-365" y="188980"/>
                  </a:cubicBezTo>
                  <a:cubicBezTo>
                    <a:pt x="-365" y="84358"/>
                    <a:pt x="84447" y="-454"/>
                    <a:pt x="189068" y="-454"/>
                  </a:cubicBezTo>
                  <a:cubicBezTo>
                    <a:pt x="293689" y="-454"/>
                    <a:pt x="378502" y="84358"/>
                    <a:pt x="378502" y="188980"/>
                  </a:cubicBezTo>
                  <a:close/>
                </a:path>
              </a:pathLst>
            </a:custGeom>
            <a:solidFill>
              <a:srgbClr val="ED7D31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123" name="任意多边形: 形状 213"/>
            <p:cNvSpPr/>
            <p:nvPr/>
          </p:nvSpPr>
          <p:spPr>
            <a:xfrm>
              <a:off x="5949294" y="3597265"/>
              <a:ext cx="411117" cy="286430"/>
            </a:xfrm>
            <a:custGeom>
              <a:avLst/>
              <a:gdLst>
                <a:gd name="connsiteX0" fmla="*/ 410724 w 411117"/>
                <a:gd name="connsiteY0" fmla="*/ 78880 h 286430"/>
                <a:gd name="connsiteX1" fmla="*/ 335169 w 411117"/>
                <a:gd name="connsiteY1" fmla="*/ -515 h 286430"/>
                <a:gd name="connsiteX2" fmla="*/ 335745 w 411117"/>
                <a:gd name="connsiteY2" fmla="*/ 13558 h 286430"/>
                <a:gd name="connsiteX3" fmla="*/ 146312 w 411117"/>
                <a:gd name="connsiteY3" fmla="*/ 202993 h 286430"/>
                <a:gd name="connsiteX4" fmla="*/ 395 w 411117"/>
                <a:gd name="connsiteY4" fmla="*/ 134355 h 286430"/>
                <a:gd name="connsiteX5" fmla="*/ -393 w 411117"/>
                <a:gd name="connsiteY5" fmla="*/ 134673 h 286430"/>
                <a:gd name="connsiteX6" fmla="*/ 126126 w 411117"/>
                <a:gd name="connsiteY6" fmla="*/ 285092 h 286430"/>
                <a:gd name="connsiteX7" fmla="*/ 146312 w 411117"/>
                <a:gd name="connsiteY7" fmla="*/ 285916 h 286430"/>
                <a:gd name="connsiteX8" fmla="*/ 410724 w 411117"/>
                <a:gd name="connsiteY8" fmla="*/ 78880 h 286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1117" h="286430">
                  <a:moveTo>
                    <a:pt x="410724" y="78880"/>
                  </a:moveTo>
                  <a:lnTo>
                    <a:pt x="335169" y="-515"/>
                  </a:lnTo>
                  <a:cubicBezTo>
                    <a:pt x="335513" y="4138"/>
                    <a:pt x="335745" y="8819"/>
                    <a:pt x="335745" y="13558"/>
                  </a:cubicBezTo>
                  <a:cubicBezTo>
                    <a:pt x="335745" y="118180"/>
                    <a:pt x="250933" y="202993"/>
                    <a:pt x="146312" y="202993"/>
                  </a:cubicBezTo>
                  <a:cubicBezTo>
                    <a:pt x="87604" y="202993"/>
                    <a:pt x="35143" y="176281"/>
                    <a:pt x="395" y="134355"/>
                  </a:cubicBezTo>
                  <a:lnTo>
                    <a:pt x="-393" y="134673"/>
                  </a:lnTo>
                  <a:lnTo>
                    <a:pt x="126126" y="285092"/>
                  </a:lnTo>
                  <a:cubicBezTo>
                    <a:pt x="132800" y="285583"/>
                    <a:pt x="139514" y="285916"/>
                    <a:pt x="146312" y="285916"/>
                  </a:cubicBezTo>
                  <a:cubicBezTo>
                    <a:pt x="274205" y="285916"/>
                    <a:pt x="381456" y="197742"/>
                    <a:pt x="410724" y="78880"/>
                  </a:cubicBezTo>
                  <a:close/>
                </a:path>
              </a:pathLst>
            </a:custGeom>
            <a:solidFill>
              <a:srgbClr val="4472C4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124" name="任意多边形: 形状 214"/>
            <p:cNvSpPr/>
            <p:nvPr/>
          </p:nvSpPr>
          <p:spPr>
            <a:xfrm>
              <a:off x="5823647" y="3021967"/>
              <a:ext cx="573131" cy="95070"/>
            </a:xfrm>
            <a:custGeom>
              <a:avLst/>
              <a:gdLst>
                <a:gd name="connsiteX0" fmla="*/ -372 w 573131"/>
                <a:gd name="connsiteY0" fmla="*/ -197 h 95070"/>
                <a:gd name="connsiteX1" fmla="*/ 572760 w 573131"/>
                <a:gd name="connsiteY1" fmla="*/ -197 h 95070"/>
                <a:gd name="connsiteX2" fmla="*/ 572760 w 573131"/>
                <a:gd name="connsiteY2" fmla="*/ 94873 h 95070"/>
                <a:gd name="connsiteX3" fmla="*/ -372 w 573131"/>
                <a:gd name="connsiteY3" fmla="*/ 94873 h 95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3131" h="95070">
                  <a:moveTo>
                    <a:pt x="-372" y="-197"/>
                  </a:moveTo>
                  <a:lnTo>
                    <a:pt x="572760" y="-197"/>
                  </a:lnTo>
                  <a:lnTo>
                    <a:pt x="572760" y="94873"/>
                  </a:lnTo>
                  <a:lnTo>
                    <a:pt x="-372" y="94873"/>
                  </a:lnTo>
                  <a:close/>
                </a:path>
              </a:pathLst>
            </a:custGeom>
            <a:solidFill>
              <a:srgbClr val="C73030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125" name="任意多边形: 形状 215"/>
            <p:cNvSpPr/>
            <p:nvPr/>
          </p:nvSpPr>
          <p:spPr>
            <a:xfrm>
              <a:off x="5823647" y="2819400"/>
              <a:ext cx="573131" cy="205719"/>
            </a:xfrm>
            <a:custGeom>
              <a:avLst/>
              <a:gdLst>
                <a:gd name="connsiteX0" fmla="*/ -372 w 573131"/>
                <a:gd name="connsiteY0" fmla="*/ -127 h 205719"/>
                <a:gd name="connsiteX1" fmla="*/ 572760 w 573131"/>
                <a:gd name="connsiteY1" fmla="*/ -127 h 205719"/>
                <a:gd name="connsiteX2" fmla="*/ 572760 w 573131"/>
                <a:gd name="connsiteY2" fmla="*/ 205592 h 205719"/>
                <a:gd name="connsiteX3" fmla="*/ -372 w 573131"/>
                <a:gd name="connsiteY3" fmla="*/ 205592 h 20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3131" h="205719">
                  <a:moveTo>
                    <a:pt x="-372" y="-127"/>
                  </a:moveTo>
                  <a:lnTo>
                    <a:pt x="572760" y="-127"/>
                  </a:lnTo>
                  <a:lnTo>
                    <a:pt x="572760" y="205592"/>
                  </a:lnTo>
                  <a:lnTo>
                    <a:pt x="-372" y="205592"/>
                  </a:lnTo>
                  <a:close/>
                </a:path>
              </a:pathLst>
            </a:custGeom>
            <a:solidFill>
              <a:srgbClr val="E84438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126" name="任意多边形: 形状 216"/>
            <p:cNvSpPr/>
            <p:nvPr/>
          </p:nvSpPr>
          <p:spPr>
            <a:xfrm>
              <a:off x="6066615" y="3117036"/>
              <a:ext cx="75793" cy="92497"/>
            </a:xfrm>
            <a:custGeom>
              <a:avLst/>
              <a:gdLst>
                <a:gd name="connsiteX0" fmla="*/ 59520 w 75793"/>
                <a:gd name="connsiteY0" fmla="*/ 23530 h 92497"/>
                <a:gd name="connsiteX1" fmla="*/ 59520 w 75793"/>
                <a:gd name="connsiteY1" fmla="*/ 23530 h 92497"/>
                <a:gd name="connsiteX2" fmla="*/ 59520 w 75793"/>
                <a:gd name="connsiteY2" fmla="*/ -241 h 92497"/>
                <a:gd name="connsiteX3" fmla="*/ 14401 w 75793"/>
                <a:gd name="connsiteY3" fmla="*/ -241 h 92497"/>
                <a:gd name="connsiteX4" fmla="*/ 14401 w 75793"/>
                <a:gd name="connsiteY4" fmla="*/ 23530 h 92497"/>
                <a:gd name="connsiteX5" fmla="*/ 15536 w 75793"/>
                <a:gd name="connsiteY5" fmla="*/ 23530 h 92497"/>
                <a:gd name="connsiteX6" fmla="*/ -370 w 75793"/>
                <a:gd name="connsiteY6" fmla="*/ 54358 h 92497"/>
                <a:gd name="connsiteX7" fmla="*/ 37527 w 75793"/>
                <a:gd name="connsiteY7" fmla="*/ 92257 h 92497"/>
                <a:gd name="connsiteX8" fmla="*/ 75424 w 75793"/>
                <a:gd name="connsiteY8" fmla="*/ 54358 h 92497"/>
                <a:gd name="connsiteX9" fmla="*/ 59520 w 75793"/>
                <a:gd name="connsiteY9" fmla="*/ 23530 h 92497"/>
                <a:gd name="connsiteX10" fmla="*/ 37528 w 75793"/>
                <a:gd name="connsiteY10" fmla="*/ 77431 h 92497"/>
                <a:gd name="connsiteX11" fmla="*/ 14456 w 75793"/>
                <a:gd name="connsiteY11" fmla="*/ 54356 h 92497"/>
                <a:gd name="connsiteX12" fmla="*/ 37528 w 75793"/>
                <a:gd name="connsiteY12" fmla="*/ 31281 h 92497"/>
                <a:gd name="connsiteX13" fmla="*/ 60601 w 75793"/>
                <a:gd name="connsiteY13" fmla="*/ 54356 h 92497"/>
                <a:gd name="connsiteX14" fmla="*/ 37528 w 75793"/>
                <a:gd name="connsiteY14" fmla="*/ 77431 h 9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5793" h="92497">
                  <a:moveTo>
                    <a:pt x="59520" y="23530"/>
                  </a:moveTo>
                  <a:lnTo>
                    <a:pt x="59520" y="23530"/>
                  </a:lnTo>
                  <a:lnTo>
                    <a:pt x="59520" y="-241"/>
                  </a:lnTo>
                  <a:lnTo>
                    <a:pt x="14401" y="-241"/>
                  </a:lnTo>
                  <a:lnTo>
                    <a:pt x="14401" y="23530"/>
                  </a:lnTo>
                  <a:lnTo>
                    <a:pt x="15536" y="23530"/>
                  </a:lnTo>
                  <a:cubicBezTo>
                    <a:pt x="5920" y="30404"/>
                    <a:pt x="-370" y="41634"/>
                    <a:pt x="-370" y="54358"/>
                  </a:cubicBezTo>
                  <a:cubicBezTo>
                    <a:pt x="-370" y="75290"/>
                    <a:pt x="16598" y="92257"/>
                    <a:pt x="37527" y="92257"/>
                  </a:cubicBezTo>
                  <a:cubicBezTo>
                    <a:pt x="58458" y="92257"/>
                    <a:pt x="75424" y="75290"/>
                    <a:pt x="75424" y="54358"/>
                  </a:cubicBezTo>
                  <a:cubicBezTo>
                    <a:pt x="75426" y="41634"/>
                    <a:pt x="69136" y="30404"/>
                    <a:pt x="59520" y="23530"/>
                  </a:cubicBezTo>
                  <a:close/>
                  <a:moveTo>
                    <a:pt x="37528" y="77431"/>
                  </a:moveTo>
                  <a:cubicBezTo>
                    <a:pt x="24789" y="77431"/>
                    <a:pt x="14456" y="67100"/>
                    <a:pt x="14456" y="54356"/>
                  </a:cubicBezTo>
                  <a:cubicBezTo>
                    <a:pt x="14456" y="41612"/>
                    <a:pt x="24790" y="31281"/>
                    <a:pt x="37528" y="31281"/>
                  </a:cubicBezTo>
                  <a:cubicBezTo>
                    <a:pt x="50273" y="31281"/>
                    <a:pt x="60601" y="41612"/>
                    <a:pt x="60601" y="54356"/>
                  </a:cubicBezTo>
                  <a:cubicBezTo>
                    <a:pt x="60601" y="67100"/>
                    <a:pt x="50273" y="77431"/>
                    <a:pt x="37528" y="77431"/>
                  </a:cubicBezTo>
                  <a:close/>
                </a:path>
              </a:pathLst>
            </a:custGeom>
            <a:solidFill>
              <a:srgbClr val="F18A1A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243205" y="3072765"/>
            <a:ext cx="1235710" cy="2298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9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{{行业2增幅}}</a:t>
            </a:r>
            <a:endParaRPr lang="en-US" altLang="zh-CN" sz="9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grpSp>
        <p:nvGrpSpPr>
          <p:cNvPr id="129" name="图形 233"/>
          <p:cNvGrpSpPr/>
          <p:nvPr/>
        </p:nvGrpSpPr>
        <p:grpSpPr>
          <a:xfrm rot="0">
            <a:off x="170815" y="3389313"/>
            <a:ext cx="163830" cy="178435"/>
            <a:chOff x="5629495" y="2819400"/>
            <a:chExt cx="933008" cy="1219199"/>
          </a:xfrm>
        </p:grpSpPr>
        <p:sp>
          <p:nvSpPr>
            <p:cNvPr id="130" name="任意多边形: 形状 218"/>
            <p:cNvSpPr/>
            <p:nvPr/>
          </p:nvSpPr>
          <p:spPr>
            <a:xfrm>
              <a:off x="5629495" y="3155814"/>
              <a:ext cx="933008" cy="882785"/>
            </a:xfrm>
            <a:custGeom>
              <a:avLst/>
              <a:gdLst>
                <a:gd name="connsiteX0" fmla="*/ 481713 w 933008"/>
                <a:gd name="connsiteY0" fmla="*/ 31432 h 882785"/>
                <a:gd name="connsiteX1" fmla="*/ 592518 w 933008"/>
                <a:gd name="connsiteY1" fmla="*/ 600 h 882785"/>
                <a:gd name="connsiteX2" fmla="*/ 691118 w 933008"/>
                <a:gd name="connsiteY2" fmla="*/ 112369 h 882785"/>
                <a:gd name="connsiteX3" fmla="*/ 842716 w 933008"/>
                <a:gd name="connsiteY3" fmla="*/ 166325 h 882785"/>
                <a:gd name="connsiteX4" fmla="*/ 842716 w 933008"/>
                <a:gd name="connsiteY4" fmla="*/ 315351 h 882785"/>
                <a:gd name="connsiteX5" fmla="*/ 932643 w 933008"/>
                <a:gd name="connsiteY5" fmla="*/ 430973 h 882785"/>
                <a:gd name="connsiteX6" fmla="*/ 909516 w 933008"/>
                <a:gd name="connsiteY6" fmla="*/ 466942 h 882785"/>
                <a:gd name="connsiteX7" fmla="*/ 850422 w 933008"/>
                <a:gd name="connsiteY7" fmla="*/ 572289 h 882785"/>
                <a:gd name="connsiteX8" fmla="*/ 817019 w 933008"/>
                <a:gd name="connsiteY8" fmla="*/ 729022 h 882785"/>
                <a:gd name="connsiteX9" fmla="*/ 707178 w 933008"/>
                <a:gd name="connsiteY9" fmla="*/ 772704 h 882785"/>
                <a:gd name="connsiteX10" fmla="*/ 596053 w 933008"/>
                <a:gd name="connsiteY10" fmla="*/ 880614 h 882785"/>
                <a:gd name="connsiteX11" fmla="*/ 454735 w 933008"/>
                <a:gd name="connsiteY11" fmla="*/ 842073 h 882785"/>
                <a:gd name="connsiteX12" fmla="*/ 328837 w 933008"/>
                <a:gd name="connsiteY12" fmla="*/ 880614 h 882785"/>
                <a:gd name="connsiteX13" fmla="*/ 226059 w 933008"/>
                <a:gd name="connsiteY13" fmla="*/ 762425 h 882785"/>
                <a:gd name="connsiteX14" fmla="*/ 87312 w 933008"/>
                <a:gd name="connsiteY14" fmla="*/ 703329 h 882785"/>
                <a:gd name="connsiteX15" fmla="*/ 74465 w 933008"/>
                <a:gd name="connsiteY15" fmla="*/ 564580 h 882785"/>
                <a:gd name="connsiteX16" fmla="*/ -50 w 933008"/>
                <a:gd name="connsiteY16" fmla="*/ 433762 h 882785"/>
                <a:gd name="connsiteX17" fmla="*/ 71894 w 933008"/>
                <a:gd name="connsiteY17" fmla="*/ 320488 h 882785"/>
                <a:gd name="connsiteX18" fmla="*/ 82174 w 933008"/>
                <a:gd name="connsiteY18" fmla="*/ 179171 h 882785"/>
                <a:gd name="connsiteX19" fmla="*/ 213212 w 933008"/>
                <a:gd name="connsiteY19" fmla="*/ 114935 h 882785"/>
                <a:gd name="connsiteX20" fmla="*/ 300568 w 933008"/>
                <a:gd name="connsiteY20" fmla="*/ 9591 h 882785"/>
                <a:gd name="connsiteX21" fmla="*/ 387285 w 933008"/>
                <a:gd name="connsiteY21" fmla="*/ 17939 h 882785"/>
                <a:gd name="connsiteX22" fmla="*/ 439315 w 933008"/>
                <a:gd name="connsiteY22" fmla="*/ 48131 h 882785"/>
                <a:gd name="connsiteX23" fmla="*/ 481713 w 933008"/>
                <a:gd name="connsiteY23" fmla="*/ 31432 h 882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933008" h="882785">
                  <a:moveTo>
                    <a:pt x="481713" y="31432"/>
                  </a:moveTo>
                  <a:cubicBezTo>
                    <a:pt x="481713" y="31432"/>
                    <a:pt x="563308" y="-7229"/>
                    <a:pt x="592518" y="600"/>
                  </a:cubicBezTo>
                  <a:cubicBezTo>
                    <a:pt x="631236" y="10979"/>
                    <a:pt x="691118" y="112369"/>
                    <a:pt x="691118" y="112369"/>
                  </a:cubicBezTo>
                  <a:lnTo>
                    <a:pt x="842716" y="166325"/>
                  </a:lnTo>
                  <a:lnTo>
                    <a:pt x="842716" y="315351"/>
                  </a:lnTo>
                  <a:lnTo>
                    <a:pt x="932643" y="430973"/>
                  </a:lnTo>
                  <a:cubicBezTo>
                    <a:pt x="932643" y="430973"/>
                    <a:pt x="930071" y="446388"/>
                    <a:pt x="909516" y="466942"/>
                  </a:cubicBezTo>
                  <a:cubicBezTo>
                    <a:pt x="888963" y="487500"/>
                    <a:pt x="850422" y="544025"/>
                    <a:pt x="850422" y="572289"/>
                  </a:cubicBezTo>
                  <a:cubicBezTo>
                    <a:pt x="850422" y="600554"/>
                    <a:pt x="865839" y="713606"/>
                    <a:pt x="817019" y="729022"/>
                  </a:cubicBezTo>
                  <a:cubicBezTo>
                    <a:pt x="768200" y="744438"/>
                    <a:pt x="759206" y="716181"/>
                    <a:pt x="707178" y="772704"/>
                  </a:cubicBezTo>
                  <a:cubicBezTo>
                    <a:pt x="655145" y="829228"/>
                    <a:pt x="637163" y="880614"/>
                    <a:pt x="596053" y="880614"/>
                  </a:cubicBezTo>
                  <a:cubicBezTo>
                    <a:pt x="554939" y="880614"/>
                    <a:pt x="495843" y="831794"/>
                    <a:pt x="454735" y="842073"/>
                  </a:cubicBezTo>
                  <a:cubicBezTo>
                    <a:pt x="413626" y="852351"/>
                    <a:pt x="375086" y="890886"/>
                    <a:pt x="328837" y="880614"/>
                  </a:cubicBezTo>
                  <a:cubicBezTo>
                    <a:pt x="282588" y="870341"/>
                    <a:pt x="267171" y="790690"/>
                    <a:pt x="226059" y="762425"/>
                  </a:cubicBezTo>
                  <a:cubicBezTo>
                    <a:pt x="184949" y="734159"/>
                    <a:pt x="89883" y="736728"/>
                    <a:pt x="87312" y="703329"/>
                  </a:cubicBezTo>
                  <a:cubicBezTo>
                    <a:pt x="84742" y="669926"/>
                    <a:pt x="97589" y="608260"/>
                    <a:pt x="74465" y="564580"/>
                  </a:cubicBezTo>
                  <a:cubicBezTo>
                    <a:pt x="51342" y="520900"/>
                    <a:pt x="5088" y="480230"/>
                    <a:pt x="-50" y="433762"/>
                  </a:cubicBezTo>
                  <a:cubicBezTo>
                    <a:pt x="-5187" y="387293"/>
                    <a:pt x="53908" y="343612"/>
                    <a:pt x="71894" y="320488"/>
                  </a:cubicBezTo>
                  <a:cubicBezTo>
                    <a:pt x="89881" y="297363"/>
                    <a:pt x="64189" y="230560"/>
                    <a:pt x="82174" y="179171"/>
                  </a:cubicBezTo>
                  <a:cubicBezTo>
                    <a:pt x="100155" y="127782"/>
                    <a:pt x="151547" y="114935"/>
                    <a:pt x="213212" y="114935"/>
                  </a:cubicBezTo>
                  <a:cubicBezTo>
                    <a:pt x="274876" y="114935"/>
                    <a:pt x="256887" y="32717"/>
                    <a:pt x="300568" y="9591"/>
                  </a:cubicBezTo>
                  <a:cubicBezTo>
                    <a:pt x="300568" y="9591"/>
                    <a:pt x="338248" y="-4916"/>
                    <a:pt x="387285" y="17939"/>
                  </a:cubicBezTo>
                  <a:cubicBezTo>
                    <a:pt x="399876" y="23808"/>
                    <a:pt x="439315" y="48131"/>
                    <a:pt x="439315" y="48131"/>
                  </a:cubicBezTo>
                  <a:lnTo>
                    <a:pt x="481713" y="31432"/>
                  </a:ln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131" name="任意多边形: 形状 219"/>
            <p:cNvSpPr/>
            <p:nvPr/>
          </p:nvSpPr>
          <p:spPr>
            <a:xfrm>
              <a:off x="5949296" y="3597209"/>
              <a:ext cx="532972" cy="439666"/>
            </a:xfrm>
            <a:custGeom>
              <a:avLst/>
              <a:gdLst>
                <a:gd name="connsiteX0" fmla="*/ 497163 w 532972"/>
                <a:gd name="connsiteY0" fmla="*/ 287524 h 439666"/>
                <a:gd name="connsiteX1" fmla="*/ 532550 w 532972"/>
                <a:gd name="connsiteY1" fmla="*/ 206946 h 439666"/>
                <a:gd name="connsiteX2" fmla="*/ 335087 w 532972"/>
                <a:gd name="connsiteY2" fmla="*/ -551 h 439666"/>
                <a:gd name="connsiteX3" fmla="*/ -422 w 532972"/>
                <a:gd name="connsiteY3" fmla="*/ 134693 h 439666"/>
                <a:gd name="connsiteX4" fmla="*/ 252057 w 532972"/>
                <a:gd name="connsiteY4" fmla="*/ 434867 h 439666"/>
                <a:gd name="connsiteX5" fmla="*/ 252064 w 532972"/>
                <a:gd name="connsiteY5" fmla="*/ 434873 h 439666"/>
                <a:gd name="connsiteX6" fmla="*/ 276197 w 532972"/>
                <a:gd name="connsiteY6" fmla="*/ 439116 h 439666"/>
                <a:gd name="connsiteX7" fmla="*/ 387322 w 532972"/>
                <a:gd name="connsiteY7" fmla="*/ 331206 h 439666"/>
                <a:gd name="connsiteX8" fmla="*/ 497163 w 532972"/>
                <a:gd name="connsiteY8" fmla="*/ 287524 h 439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2972" h="439666">
                  <a:moveTo>
                    <a:pt x="497163" y="287524"/>
                  </a:moveTo>
                  <a:cubicBezTo>
                    <a:pt x="523265" y="279281"/>
                    <a:pt x="530999" y="243131"/>
                    <a:pt x="532550" y="206946"/>
                  </a:cubicBezTo>
                  <a:lnTo>
                    <a:pt x="335087" y="-551"/>
                  </a:lnTo>
                  <a:lnTo>
                    <a:pt x="-422" y="134693"/>
                  </a:lnTo>
                  <a:lnTo>
                    <a:pt x="252057" y="434867"/>
                  </a:lnTo>
                  <a:lnTo>
                    <a:pt x="252064" y="434873"/>
                  </a:lnTo>
                  <a:cubicBezTo>
                    <a:pt x="260559" y="437470"/>
                    <a:pt x="268681" y="439116"/>
                    <a:pt x="276197" y="439116"/>
                  </a:cubicBezTo>
                  <a:cubicBezTo>
                    <a:pt x="317309" y="439116"/>
                    <a:pt x="335291" y="387730"/>
                    <a:pt x="387322" y="331206"/>
                  </a:cubicBezTo>
                  <a:cubicBezTo>
                    <a:pt x="439350" y="274683"/>
                    <a:pt x="448344" y="302940"/>
                    <a:pt x="497163" y="287524"/>
                  </a:cubicBez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132" name="任意多边形: 形状 220"/>
            <p:cNvSpPr/>
            <p:nvPr/>
          </p:nvSpPr>
          <p:spPr>
            <a:xfrm>
              <a:off x="5823648" y="3340271"/>
              <a:ext cx="544705" cy="544705"/>
            </a:xfrm>
            <a:custGeom>
              <a:avLst/>
              <a:gdLst>
                <a:gd name="connsiteX0" fmla="*/ 544340 w 544705"/>
                <a:gd name="connsiteY0" fmla="*/ 271899 h 544705"/>
                <a:gd name="connsiteX1" fmla="*/ 271987 w 544705"/>
                <a:gd name="connsiteY1" fmla="*/ 544251 h 544705"/>
                <a:gd name="connsiteX2" fmla="*/ -365 w 544705"/>
                <a:gd name="connsiteY2" fmla="*/ 271899 h 544705"/>
                <a:gd name="connsiteX3" fmla="*/ 271987 w 544705"/>
                <a:gd name="connsiteY3" fmla="*/ -454 h 544705"/>
                <a:gd name="connsiteX4" fmla="*/ 544340 w 544705"/>
                <a:gd name="connsiteY4" fmla="*/ 271899 h 544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705" h="544705">
                  <a:moveTo>
                    <a:pt x="544340" y="271899"/>
                  </a:moveTo>
                  <a:cubicBezTo>
                    <a:pt x="544340" y="422315"/>
                    <a:pt x="422403" y="544251"/>
                    <a:pt x="271987" y="544251"/>
                  </a:cubicBezTo>
                  <a:cubicBezTo>
                    <a:pt x="121571" y="544251"/>
                    <a:pt x="-365" y="422315"/>
                    <a:pt x="-365" y="271899"/>
                  </a:cubicBezTo>
                  <a:cubicBezTo>
                    <a:pt x="-365" y="121482"/>
                    <a:pt x="121571" y="-454"/>
                    <a:pt x="271987" y="-454"/>
                  </a:cubicBezTo>
                  <a:cubicBezTo>
                    <a:pt x="422403" y="-454"/>
                    <a:pt x="544340" y="121482"/>
                    <a:pt x="544340" y="271899"/>
                  </a:cubicBez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133" name="任意多边形: 形状 221"/>
            <p:cNvSpPr/>
            <p:nvPr/>
          </p:nvSpPr>
          <p:spPr>
            <a:xfrm>
              <a:off x="5906569" y="3423189"/>
              <a:ext cx="378869" cy="378865"/>
            </a:xfrm>
            <a:custGeom>
              <a:avLst/>
              <a:gdLst>
                <a:gd name="connsiteX0" fmla="*/ 378502 w 378867"/>
                <a:gd name="connsiteY0" fmla="*/ 188980 h 378867"/>
                <a:gd name="connsiteX1" fmla="*/ 189068 w 378867"/>
                <a:gd name="connsiteY1" fmla="*/ 378413 h 378867"/>
                <a:gd name="connsiteX2" fmla="*/ -365 w 378867"/>
                <a:gd name="connsiteY2" fmla="*/ 188980 h 378867"/>
                <a:gd name="connsiteX3" fmla="*/ 189068 w 378867"/>
                <a:gd name="connsiteY3" fmla="*/ -454 h 378867"/>
                <a:gd name="connsiteX4" fmla="*/ 378502 w 378867"/>
                <a:gd name="connsiteY4" fmla="*/ 188980 h 378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867" h="378867">
                  <a:moveTo>
                    <a:pt x="378502" y="188980"/>
                  </a:moveTo>
                  <a:cubicBezTo>
                    <a:pt x="378502" y="293601"/>
                    <a:pt x="293689" y="378413"/>
                    <a:pt x="189068" y="378413"/>
                  </a:cubicBezTo>
                  <a:cubicBezTo>
                    <a:pt x="84447" y="378413"/>
                    <a:pt x="-365" y="293601"/>
                    <a:pt x="-365" y="188980"/>
                  </a:cubicBezTo>
                  <a:cubicBezTo>
                    <a:pt x="-365" y="84358"/>
                    <a:pt x="84447" y="-454"/>
                    <a:pt x="189068" y="-454"/>
                  </a:cubicBezTo>
                  <a:cubicBezTo>
                    <a:pt x="293689" y="-454"/>
                    <a:pt x="378502" y="84358"/>
                    <a:pt x="378502" y="188980"/>
                  </a:cubicBez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134" name="任意多边形: 形状 222"/>
            <p:cNvSpPr/>
            <p:nvPr/>
          </p:nvSpPr>
          <p:spPr>
            <a:xfrm>
              <a:off x="5949294" y="3597265"/>
              <a:ext cx="411117" cy="286430"/>
            </a:xfrm>
            <a:custGeom>
              <a:avLst/>
              <a:gdLst>
                <a:gd name="connsiteX0" fmla="*/ 410724 w 411117"/>
                <a:gd name="connsiteY0" fmla="*/ 78880 h 286430"/>
                <a:gd name="connsiteX1" fmla="*/ 335169 w 411117"/>
                <a:gd name="connsiteY1" fmla="*/ -515 h 286430"/>
                <a:gd name="connsiteX2" fmla="*/ 335745 w 411117"/>
                <a:gd name="connsiteY2" fmla="*/ 13558 h 286430"/>
                <a:gd name="connsiteX3" fmla="*/ 146312 w 411117"/>
                <a:gd name="connsiteY3" fmla="*/ 202993 h 286430"/>
                <a:gd name="connsiteX4" fmla="*/ 395 w 411117"/>
                <a:gd name="connsiteY4" fmla="*/ 134355 h 286430"/>
                <a:gd name="connsiteX5" fmla="*/ -393 w 411117"/>
                <a:gd name="connsiteY5" fmla="*/ 134673 h 286430"/>
                <a:gd name="connsiteX6" fmla="*/ 126126 w 411117"/>
                <a:gd name="connsiteY6" fmla="*/ 285092 h 286430"/>
                <a:gd name="connsiteX7" fmla="*/ 146312 w 411117"/>
                <a:gd name="connsiteY7" fmla="*/ 285916 h 286430"/>
                <a:gd name="connsiteX8" fmla="*/ 410724 w 411117"/>
                <a:gd name="connsiteY8" fmla="*/ 78880 h 286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1117" h="286430">
                  <a:moveTo>
                    <a:pt x="410724" y="78880"/>
                  </a:moveTo>
                  <a:lnTo>
                    <a:pt x="335169" y="-515"/>
                  </a:lnTo>
                  <a:cubicBezTo>
                    <a:pt x="335513" y="4138"/>
                    <a:pt x="335745" y="8819"/>
                    <a:pt x="335745" y="13558"/>
                  </a:cubicBezTo>
                  <a:cubicBezTo>
                    <a:pt x="335745" y="118180"/>
                    <a:pt x="250933" y="202993"/>
                    <a:pt x="146312" y="202993"/>
                  </a:cubicBezTo>
                  <a:cubicBezTo>
                    <a:pt x="87604" y="202993"/>
                    <a:pt x="35143" y="176281"/>
                    <a:pt x="395" y="134355"/>
                  </a:cubicBezTo>
                  <a:lnTo>
                    <a:pt x="-393" y="134673"/>
                  </a:lnTo>
                  <a:lnTo>
                    <a:pt x="126126" y="285092"/>
                  </a:lnTo>
                  <a:cubicBezTo>
                    <a:pt x="132800" y="285583"/>
                    <a:pt x="139514" y="285916"/>
                    <a:pt x="146312" y="285916"/>
                  </a:cubicBezTo>
                  <a:cubicBezTo>
                    <a:pt x="274205" y="285916"/>
                    <a:pt x="381456" y="197742"/>
                    <a:pt x="410724" y="78880"/>
                  </a:cubicBez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135" name="任意多边形: 形状 223"/>
            <p:cNvSpPr/>
            <p:nvPr/>
          </p:nvSpPr>
          <p:spPr>
            <a:xfrm>
              <a:off x="5823647" y="3021967"/>
              <a:ext cx="573131" cy="95070"/>
            </a:xfrm>
            <a:custGeom>
              <a:avLst/>
              <a:gdLst>
                <a:gd name="connsiteX0" fmla="*/ -372 w 573131"/>
                <a:gd name="connsiteY0" fmla="*/ -197 h 95070"/>
                <a:gd name="connsiteX1" fmla="*/ 572760 w 573131"/>
                <a:gd name="connsiteY1" fmla="*/ -197 h 95070"/>
                <a:gd name="connsiteX2" fmla="*/ 572760 w 573131"/>
                <a:gd name="connsiteY2" fmla="*/ 94873 h 95070"/>
                <a:gd name="connsiteX3" fmla="*/ -372 w 573131"/>
                <a:gd name="connsiteY3" fmla="*/ 94873 h 95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3131" h="95070">
                  <a:moveTo>
                    <a:pt x="-372" y="-197"/>
                  </a:moveTo>
                  <a:lnTo>
                    <a:pt x="572760" y="-197"/>
                  </a:lnTo>
                  <a:lnTo>
                    <a:pt x="572760" y="94873"/>
                  </a:lnTo>
                  <a:lnTo>
                    <a:pt x="-372" y="94873"/>
                  </a:lnTo>
                  <a:close/>
                </a:path>
              </a:pathLst>
            </a:custGeom>
            <a:solidFill>
              <a:srgbClr val="C73030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136" name="任意多边形: 形状 224"/>
            <p:cNvSpPr/>
            <p:nvPr/>
          </p:nvSpPr>
          <p:spPr>
            <a:xfrm>
              <a:off x="5823647" y="2819400"/>
              <a:ext cx="573131" cy="205719"/>
            </a:xfrm>
            <a:custGeom>
              <a:avLst/>
              <a:gdLst>
                <a:gd name="connsiteX0" fmla="*/ -372 w 573131"/>
                <a:gd name="connsiteY0" fmla="*/ -127 h 205719"/>
                <a:gd name="connsiteX1" fmla="*/ 572760 w 573131"/>
                <a:gd name="connsiteY1" fmla="*/ -127 h 205719"/>
                <a:gd name="connsiteX2" fmla="*/ 572760 w 573131"/>
                <a:gd name="connsiteY2" fmla="*/ 205592 h 205719"/>
                <a:gd name="connsiteX3" fmla="*/ -372 w 573131"/>
                <a:gd name="connsiteY3" fmla="*/ 205592 h 20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3131" h="205719">
                  <a:moveTo>
                    <a:pt x="-372" y="-127"/>
                  </a:moveTo>
                  <a:lnTo>
                    <a:pt x="572760" y="-127"/>
                  </a:lnTo>
                  <a:lnTo>
                    <a:pt x="572760" y="205592"/>
                  </a:lnTo>
                  <a:lnTo>
                    <a:pt x="-372" y="205592"/>
                  </a:lnTo>
                  <a:close/>
                </a:path>
              </a:pathLst>
            </a:custGeom>
            <a:solidFill>
              <a:srgbClr val="E84438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  <p:sp>
          <p:nvSpPr>
            <p:cNvPr id="137" name="任意多边形: 形状 225"/>
            <p:cNvSpPr/>
            <p:nvPr/>
          </p:nvSpPr>
          <p:spPr>
            <a:xfrm>
              <a:off x="6066615" y="3117036"/>
              <a:ext cx="75793" cy="92497"/>
            </a:xfrm>
            <a:custGeom>
              <a:avLst/>
              <a:gdLst>
                <a:gd name="connsiteX0" fmla="*/ 59520 w 75793"/>
                <a:gd name="connsiteY0" fmla="*/ 23530 h 92497"/>
                <a:gd name="connsiteX1" fmla="*/ 59520 w 75793"/>
                <a:gd name="connsiteY1" fmla="*/ 23530 h 92497"/>
                <a:gd name="connsiteX2" fmla="*/ 59520 w 75793"/>
                <a:gd name="connsiteY2" fmla="*/ -241 h 92497"/>
                <a:gd name="connsiteX3" fmla="*/ 14401 w 75793"/>
                <a:gd name="connsiteY3" fmla="*/ -241 h 92497"/>
                <a:gd name="connsiteX4" fmla="*/ 14401 w 75793"/>
                <a:gd name="connsiteY4" fmla="*/ 23530 h 92497"/>
                <a:gd name="connsiteX5" fmla="*/ 15536 w 75793"/>
                <a:gd name="connsiteY5" fmla="*/ 23530 h 92497"/>
                <a:gd name="connsiteX6" fmla="*/ -370 w 75793"/>
                <a:gd name="connsiteY6" fmla="*/ 54358 h 92497"/>
                <a:gd name="connsiteX7" fmla="*/ 37527 w 75793"/>
                <a:gd name="connsiteY7" fmla="*/ 92257 h 92497"/>
                <a:gd name="connsiteX8" fmla="*/ 75424 w 75793"/>
                <a:gd name="connsiteY8" fmla="*/ 54358 h 92497"/>
                <a:gd name="connsiteX9" fmla="*/ 59520 w 75793"/>
                <a:gd name="connsiteY9" fmla="*/ 23530 h 92497"/>
                <a:gd name="connsiteX10" fmla="*/ 37528 w 75793"/>
                <a:gd name="connsiteY10" fmla="*/ 77431 h 92497"/>
                <a:gd name="connsiteX11" fmla="*/ 14456 w 75793"/>
                <a:gd name="connsiteY11" fmla="*/ 54356 h 92497"/>
                <a:gd name="connsiteX12" fmla="*/ 37528 w 75793"/>
                <a:gd name="connsiteY12" fmla="*/ 31281 h 92497"/>
                <a:gd name="connsiteX13" fmla="*/ 60601 w 75793"/>
                <a:gd name="connsiteY13" fmla="*/ 54356 h 92497"/>
                <a:gd name="connsiteX14" fmla="*/ 37528 w 75793"/>
                <a:gd name="connsiteY14" fmla="*/ 77431 h 9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5793" h="92497">
                  <a:moveTo>
                    <a:pt x="59520" y="23530"/>
                  </a:moveTo>
                  <a:lnTo>
                    <a:pt x="59520" y="23530"/>
                  </a:lnTo>
                  <a:lnTo>
                    <a:pt x="59520" y="-241"/>
                  </a:lnTo>
                  <a:lnTo>
                    <a:pt x="14401" y="-241"/>
                  </a:lnTo>
                  <a:lnTo>
                    <a:pt x="14401" y="23530"/>
                  </a:lnTo>
                  <a:lnTo>
                    <a:pt x="15536" y="23530"/>
                  </a:lnTo>
                  <a:cubicBezTo>
                    <a:pt x="5920" y="30404"/>
                    <a:pt x="-370" y="41634"/>
                    <a:pt x="-370" y="54358"/>
                  </a:cubicBezTo>
                  <a:cubicBezTo>
                    <a:pt x="-370" y="75290"/>
                    <a:pt x="16598" y="92257"/>
                    <a:pt x="37527" y="92257"/>
                  </a:cubicBezTo>
                  <a:cubicBezTo>
                    <a:pt x="58458" y="92257"/>
                    <a:pt x="75424" y="75290"/>
                    <a:pt x="75424" y="54358"/>
                  </a:cubicBezTo>
                  <a:cubicBezTo>
                    <a:pt x="75426" y="41634"/>
                    <a:pt x="69136" y="30404"/>
                    <a:pt x="59520" y="23530"/>
                  </a:cubicBezTo>
                  <a:close/>
                  <a:moveTo>
                    <a:pt x="37528" y="77431"/>
                  </a:moveTo>
                  <a:cubicBezTo>
                    <a:pt x="24789" y="77431"/>
                    <a:pt x="14456" y="67100"/>
                    <a:pt x="14456" y="54356"/>
                  </a:cubicBezTo>
                  <a:cubicBezTo>
                    <a:pt x="14456" y="41612"/>
                    <a:pt x="24790" y="31281"/>
                    <a:pt x="37528" y="31281"/>
                  </a:cubicBezTo>
                  <a:cubicBezTo>
                    <a:pt x="50273" y="31281"/>
                    <a:pt x="60601" y="41612"/>
                    <a:pt x="60601" y="54356"/>
                  </a:cubicBezTo>
                  <a:cubicBezTo>
                    <a:pt x="60601" y="67100"/>
                    <a:pt x="50273" y="77431"/>
                    <a:pt x="37528" y="77431"/>
                  </a:cubicBezTo>
                  <a:close/>
                </a:path>
              </a:pathLst>
            </a:custGeom>
            <a:solidFill>
              <a:srgbClr val="F18A1A"/>
            </a:solidFill>
            <a:ln w="14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仿宋_GB2312" panose="02010609030101010101" charset="-122"/>
                <a:ea typeface="仿宋_GB2312" panose="02010609030101010101" charset="-122"/>
                <a:cs typeface="OPPOSans M" panose="00020600040101010101" pitchFamily="18" charset="-122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243205" y="3363595"/>
            <a:ext cx="1235710" cy="2298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9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{{行业3增幅}}</a:t>
            </a:r>
            <a:endParaRPr lang="en-US" altLang="zh-CN" sz="9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0068560" y="5899785"/>
            <a:ext cx="2042795" cy="78867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1" algn="l"/>
            <a:r>
              <a:rPr lang="zh-CN" altLang="en-US" sz="1200" b="1">
                <a:solidFill>
                  <a:schemeClr val="accent1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双轮驱动增长</a:t>
            </a:r>
            <a:endParaRPr lang="zh-CN" altLang="en-US" sz="1200" b="1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微软雅黑" charset="0"/>
            </a:endParaRPr>
          </a:p>
          <a:p>
            <a:pPr algn="ctr"/>
            <a:endParaRPr lang="zh-CN" altLang="en-US" sz="1200" b="1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微软雅黑" charset="0"/>
            </a:endParaRPr>
          </a:p>
          <a:p>
            <a:pPr algn="ctr"/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项目经营＋生态经营</a:t>
            </a:r>
            <a:endParaRPr lang="zh-CN" altLang="en-US" sz="1000">
              <a:latin typeface="仿宋_GB2312" panose="02010609030101010101" charset="-122"/>
              <a:ea typeface="仿宋_GB2312" panose="02010609030101010101" charset="-122"/>
              <a:cs typeface="微软雅黑" charset="0"/>
            </a:endParaRPr>
          </a:p>
          <a:p>
            <a:pPr algn="ctr"/>
            <a:r>
              <a:rPr lang="zh-CN" altLang="en-US" sz="1000"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协同发展</a:t>
            </a:r>
            <a:endParaRPr lang="zh-CN" altLang="en-US" sz="1000">
              <a:latin typeface="仿宋_GB2312" panose="02010609030101010101" charset="-122"/>
              <a:ea typeface="仿宋_GB2312" panose="02010609030101010101" charset="-122"/>
              <a:cs typeface="微软雅黑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35890" y="4404360"/>
            <a:ext cx="2844165" cy="12801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1000">
                <a:solidFill>
                  <a:srgbClr val="5B9BD5">
                    <a:lumMod val="75000"/>
                  </a:srgb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   </a:t>
            </a:r>
            <a:r>
              <a:rPr lang="zh-CN" altLang="en-US" sz="1000">
                <a:solidFill>
                  <a:srgbClr val="5B9BD5">
                    <a:lumMod val="75000"/>
                  </a:srgb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十五五规划</a:t>
            </a:r>
            <a:endParaRPr lang="zh-CN" altLang="en-US" sz="1000">
              <a:solidFill>
                <a:srgbClr val="5B9BD5">
                  <a:lumMod val="75000"/>
                </a:srgb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</a:t>
            </a:r>
            <a:r>
              <a:rPr lang="zh-CN" altLang="en-US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规划要点</a:t>
            </a:r>
            <a:r>
              <a:rPr lang="en-US" altLang="zh-CN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,</a:t>
            </a:r>
            <a:r>
              <a:rPr lang="zh-CN" altLang="en-US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此处最后由</a:t>
            </a:r>
            <a:r>
              <a:rPr lang="zh-CN" altLang="en-US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智能体修订</a:t>
            </a:r>
            <a:r>
              <a:rPr lang="en-US" altLang="zh-CN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}}</a:t>
            </a:r>
            <a:endParaRPr lang="en-US" altLang="zh-CN" sz="8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>
              <a:lnSpc>
                <a:spcPct val="100000"/>
              </a:lnSpc>
            </a:pPr>
            <a:endParaRPr lang="zh-CN" altLang="en-US" sz="8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>
              <a:lnSpc>
                <a:spcPct val="100000"/>
              </a:lnSpc>
            </a:pPr>
            <a:endParaRPr lang="zh-CN" altLang="en-US" sz="8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>
              <a:lnSpc>
                <a:spcPct val="100000"/>
              </a:lnSpc>
            </a:pPr>
            <a:endParaRPr lang="zh-CN" altLang="en-US" sz="8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1000">
                <a:solidFill>
                  <a:srgbClr val="5B9BD5">
                    <a:lumMod val="75000"/>
                  </a:srgb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   </a:t>
            </a:r>
            <a:r>
              <a:rPr lang="zh-CN" altLang="en-US" sz="1000">
                <a:solidFill>
                  <a:srgbClr val="5B9BD5">
                    <a:lumMod val="75000"/>
                  </a:srgb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公开政策导向</a:t>
            </a:r>
            <a:endParaRPr lang="zh-CN" altLang="en-US" sz="1000">
              <a:solidFill>
                <a:srgbClr val="5B9BD5">
                  <a:lumMod val="75000"/>
                </a:srgb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r>
              <a:rPr lang="en-US" altLang="zh-CN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</a:t>
            </a:r>
            <a:r>
              <a:rPr lang="zh-CN" altLang="en-US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政策导向</a:t>
            </a:r>
            <a:r>
              <a:rPr lang="en-US" altLang="zh-CN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,</a:t>
            </a:r>
            <a:r>
              <a:rPr lang="zh-CN" altLang="en-US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此处</a:t>
            </a:r>
            <a:r>
              <a:rPr lang="zh-CN" altLang="en-US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最后由智能体修订</a:t>
            </a:r>
            <a:r>
              <a:rPr lang="en-US" altLang="zh-CN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}}</a:t>
            </a:r>
            <a:endParaRPr lang="en-US" altLang="zh-CN" sz="8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endParaRPr lang="en-US" altLang="zh-CN" sz="8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10661650" y="2781935"/>
            <a:ext cx="1395730" cy="178435"/>
          </a:xfrm>
          <a:prstGeom prst="roundRect">
            <a:avLst>
              <a:gd name="adj" fmla="val 5411"/>
            </a:avLst>
          </a:prstGeom>
          <a:solidFill>
            <a:srgbClr val="F7E8F5"/>
          </a:solidFill>
          <a:ln w="12700" cap="flat" cmpd="sng" algn="ctr">
            <a:solidFill>
              <a:srgbClr val="E8FBEC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r>
              <a:rPr lang="zh-CN" altLang="en-US" sz="1000">
                <a:solidFill>
                  <a:srgbClr val="7030A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企业侧</a:t>
            </a:r>
            <a:r>
              <a:rPr lang="en-US" altLang="zh-CN" sz="1000">
                <a:solidFill>
                  <a:srgbClr val="7030A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Top</a:t>
            </a:r>
            <a:r>
              <a:rPr lang="zh-CN" altLang="en-US" sz="1000">
                <a:solidFill>
                  <a:srgbClr val="7030A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客户</a:t>
            </a:r>
            <a:endParaRPr lang="zh-CN" altLang="en-US" sz="1000">
              <a:solidFill>
                <a:srgbClr val="7030A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pic>
        <p:nvPicPr>
          <p:cNvPr id="47" name="图片 46" descr="企业公司"/>
          <p:cNvPicPr>
            <a:picLocks noChangeAspect="1"/>
          </p:cNvPicPr>
          <p:nvPr>
            <p:custDataLst>
              <p:tags r:id="rId54"/>
            </p:custDataLst>
          </p:nvPr>
        </p:nvPicPr>
        <p:blipFill>
          <a:blip r:embed="rId55">
            <a:extLst>
              <a:ext uri="{96DAC541-7B7A-43D3-8B79-37D633B846F1}">
                <asvg:svgBlip xmlns:asvg="http://schemas.microsoft.com/office/drawing/2016/SVG/main" r:embed="rId56"/>
              </a:ext>
            </a:extLst>
          </a:blip>
          <a:srcRect/>
          <a:stretch>
            <a:fillRect/>
          </a:stretch>
        </p:blipFill>
        <p:spPr>
          <a:xfrm>
            <a:off x="10695305" y="2781935"/>
            <a:ext cx="169545" cy="169545"/>
          </a:xfrm>
          <a:prstGeom prst="rect">
            <a:avLst/>
          </a:prstGeom>
        </p:spPr>
      </p:pic>
      <p:sp>
        <p:nvSpPr>
          <p:cNvPr id="54" name="文本框 53"/>
          <p:cNvSpPr txBox="1"/>
          <p:nvPr/>
        </p:nvSpPr>
        <p:spPr>
          <a:xfrm>
            <a:off x="10661650" y="2994660"/>
            <a:ext cx="1395730" cy="157543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indent="0" algn="ctr">
              <a:lnSpc>
                <a:spcPct val="150000"/>
              </a:lnSpc>
              <a:buNone/>
            </a:pPr>
            <a:r>
              <a:rPr lang="en-US" altLang="zh-CN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·</a:t>
            </a:r>
            <a:r>
              <a:rPr lang="zh-CN" altLang="en-US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{{企业侧客户</a:t>
            </a:r>
            <a:r>
              <a:rPr lang="en-US" altLang="zh-CN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1</a:t>
            </a:r>
            <a:r>
              <a:rPr lang="zh-CN" altLang="en-US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}}</a:t>
            </a:r>
            <a:endParaRPr lang="zh-CN" altLang="en-US" sz="8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indent="0" algn="ctr">
              <a:lnSpc>
                <a:spcPct val="150000"/>
              </a:lnSpc>
              <a:buNone/>
            </a:pPr>
            <a:r>
              <a:rPr lang="en-US" altLang="zh-CN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·</a:t>
            </a:r>
            <a:r>
              <a:rPr lang="zh-CN" altLang="en-US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{{企业侧客户</a:t>
            </a:r>
            <a:r>
              <a:rPr lang="en-US" altLang="zh-CN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2</a:t>
            </a:r>
            <a:r>
              <a:rPr lang="zh-CN" altLang="en-US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}}</a:t>
            </a:r>
            <a:endParaRPr lang="zh-CN" altLang="en-US" sz="8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indent="0" algn="ctr">
              <a:lnSpc>
                <a:spcPct val="150000"/>
              </a:lnSpc>
              <a:buNone/>
            </a:pPr>
            <a:r>
              <a:rPr lang="en-US" altLang="zh-CN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·</a:t>
            </a:r>
            <a:r>
              <a:rPr lang="zh-CN" altLang="en-US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{{企业侧客户</a:t>
            </a:r>
            <a:r>
              <a:rPr lang="en-US" altLang="zh-CN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3</a:t>
            </a:r>
            <a:r>
              <a:rPr lang="zh-CN" altLang="en-US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}}</a:t>
            </a:r>
            <a:endParaRPr lang="zh-CN" altLang="en-US" sz="8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indent="0" algn="ctr">
              <a:lnSpc>
                <a:spcPct val="150000"/>
              </a:lnSpc>
              <a:buNone/>
            </a:pPr>
            <a:r>
              <a:rPr lang="en-US" altLang="zh-CN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·</a:t>
            </a:r>
            <a:r>
              <a:rPr lang="zh-CN" altLang="en-US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{{企业侧客户</a:t>
            </a:r>
            <a:r>
              <a:rPr lang="en-US" altLang="zh-CN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4</a:t>
            </a:r>
            <a:r>
              <a:rPr lang="zh-CN" altLang="en-US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}}</a:t>
            </a:r>
            <a:endParaRPr lang="zh-CN" altLang="en-US" sz="8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indent="0" algn="ctr">
              <a:lnSpc>
                <a:spcPct val="150000"/>
              </a:lnSpc>
              <a:buNone/>
            </a:pPr>
            <a:r>
              <a:rPr lang="en-US" altLang="zh-CN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·</a:t>
            </a:r>
            <a:r>
              <a:rPr lang="zh-CN" altLang="en-US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{{企业侧客户</a:t>
            </a:r>
            <a:r>
              <a:rPr lang="en-US" altLang="zh-CN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5</a:t>
            </a:r>
            <a:r>
              <a:rPr lang="zh-CN" altLang="en-US" sz="8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}}</a:t>
            </a:r>
            <a:endParaRPr lang="zh-CN" altLang="en-US" sz="8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9202420" y="1724025"/>
            <a:ext cx="2854325" cy="1045210"/>
          </a:xfrm>
          <a:prstGeom prst="roundRect">
            <a:avLst>
              <a:gd name="adj" fmla="val 5411"/>
            </a:avLst>
          </a:prstGeom>
          <a:solidFill>
            <a:schemeClr val="bg1">
              <a:alpha val="10000"/>
            </a:schemeClr>
          </a:solidFill>
          <a:ln w="12700" cap="flat" cmpd="sng" algn="ctr">
            <a:solidFill>
              <a:srgbClr val="0070C0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 sz="1200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55" name="圆角矩形 54"/>
          <p:cNvSpPr/>
          <p:nvPr/>
        </p:nvSpPr>
        <p:spPr>
          <a:xfrm>
            <a:off x="9202420" y="1642110"/>
            <a:ext cx="2854960" cy="178435"/>
          </a:xfrm>
          <a:prstGeom prst="roundRect">
            <a:avLst>
              <a:gd name="adj" fmla="val 5411"/>
            </a:avLst>
          </a:prstGeom>
          <a:solidFill>
            <a:srgbClr val="F7E8F5"/>
          </a:solidFill>
          <a:ln w="12700" cap="flat" cmpd="sng" algn="ctr">
            <a:solidFill>
              <a:srgbClr val="E8FBEC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r>
              <a:rPr lang="zh-CN" altLang="en-US" sz="1000">
                <a:solidFill>
                  <a:srgbClr val="7030A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月度</a:t>
            </a:r>
            <a:r>
              <a:rPr lang="en-US" sz="1000">
                <a:solidFill>
                  <a:srgbClr val="7030A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139</a:t>
            </a:r>
            <a:r>
              <a:rPr lang="zh-CN" altLang="en-US" sz="1000">
                <a:solidFill>
                  <a:srgbClr val="7030A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客户招标</a:t>
            </a:r>
            <a:r>
              <a:rPr lang="zh-CN" altLang="en-US" sz="1000">
                <a:solidFill>
                  <a:srgbClr val="7030A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情况</a:t>
            </a:r>
            <a:endParaRPr lang="zh-CN" altLang="en-US" sz="1000">
              <a:solidFill>
                <a:srgbClr val="7030A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grpSp>
        <p:nvGrpSpPr>
          <p:cNvPr id="146" name="组合 145"/>
          <p:cNvGrpSpPr/>
          <p:nvPr/>
        </p:nvGrpSpPr>
        <p:grpSpPr>
          <a:xfrm>
            <a:off x="3157855" y="3650615"/>
            <a:ext cx="2844800" cy="2033905"/>
            <a:chOff x="213" y="2653"/>
            <a:chExt cx="4460" cy="3203"/>
          </a:xfrm>
        </p:grpSpPr>
        <p:sp>
          <p:nvSpPr>
            <p:cNvPr id="149" name="圆角矩形 148"/>
            <p:cNvSpPr/>
            <p:nvPr/>
          </p:nvSpPr>
          <p:spPr>
            <a:xfrm>
              <a:off x="213" y="2837"/>
              <a:ext cx="4460" cy="3019"/>
            </a:xfrm>
            <a:prstGeom prst="roundRect">
              <a:avLst>
                <a:gd name="adj" fmla="val 5411"/>
              </a:avLst>
            </a:prstGeom>
            <a:solidFill>
              <a:schemeClr val="bg1">
                <a:alpha val="10000"/>
              </a:schemeClr>
            </a:solidFill>
            <a:ln w="12700" cap="flat" cmpd="sng" algn="ctr">
              <a:solidFill>
                <a:srgbClr val="0070C0">
                  <a:alpha val="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p>
              <a:pPr algn="ctr"/>
              <a:endParaRPr lang="zh-CN" altLang="en-US" sz="1200">
                <a:solidFill>
                  <a:schemeClr val="accent1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</a:endParaRPr>
            </a:p>
          </p:txBody>
        </p:sp>
        <p:sp>
          <p:nvSpPr>
            <p:cNvPr id="166" name="圆角矩形 165"/>
            <p:cNvSpPr/>
            <p:nvPr/>
          </p:nvSpPr>
          <p:spPr>
            <a:xfrm>
              <a:off x="213" y="2653"/>
              <a:ext cx="4460" cy="281"/>
            </a:xfrm>
            <a:prstGeom prst="roundRect">
              <a:avLst>
                <a:gd name="adj" fmla="val 5411"/>
              </a:avLst>
            </a:prstGeom>
            <a:solidFill>
              <a:srgbClr val="ECFAEC"/>
            </a:solidFill>
            <a:ln w="12700" cap="flat" cmpd="sng" algn="ctr">
              <a:solidFill>
                <a:srgbClr val="E8FBEC">
                  <a:alpha val="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p>
              <a:pPr algn="ctr"/>
              <a:r>
                <a:rPr lang="en-US" altLang="zh-CN" sz="1000">
                  <a:solidFill>
                    <a:schemeClr val="accent4">
                      <a:lumMod val="75000"/>
                    </a:schemeClr>
                  </a:solidFill>
                  <a:latin typeface="仿宋_GB2312" panose="02010609030101010101" charset="-122"/>
                  <a:ea typeface="仿宋_GB2312" panose="02010609030101010101" charset="-122"/>
                  <a:cs typeface="仿宋_GB2312" panose="02010609030101010101" charset="-122"/>
                </a:rPr>
                <a:t>客户分布</a:t>
              </a:r>
              <a:endParaRPr lang="zh-CN" altLang="en-US" sz="800">
                <a:solidFill>
                  <a:schemeClr val="accent4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endParaRPr>
            </a:p>
          </p:txBody>
        </p:sp>
      </p:grpSp>
      <p:grpSp>
        <p:nvGrpSpPr>
          <p:cNvPr id="172" name="组合 171"/>
          <p:cNvGrpSpPr/>
          <p:nvPr/>
        </p:nvGrpSpPr>
        <p:grpSpPr>
          <a:xfrm>
            <a:off x="4559300" y="3927475"/>
            <a:ext cx="1395730" cy="1664335"/>
            <a:chOff x="7380" y="3282"/>
            <a:chExt cx="2198" cy="2621"/>
          </a:xfrm>
        </p:grpSpPr>
        <p:sp>
          <p:nvSpPr>
            <p:cNvPr id="170" name="文本框 169"/>
            <p:cNvSpPr txBox="1"/>
            <p:nvPr/>
          </p:nvSpPr>
          <p:spPr>
            <a:xfrm>
              <a:off x="7382" y="3282"/>
              <a:ext cx="2194" cy="298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 algn="ctr"/>
              <a:r>
                <a:rPr lang="en-US" altLang="zh-CN" sz="1000" b="1">
                  <a:solidFill>
                    <a:srgbClr val="70AD47">
                      <a:lumMod val="50000"/>
                    </a:srgbClr>
                  </a:solidFill>
                  <a:latin typeface="仿宋_GB2312" panose="02010609030101010101" charset="-122"/>
                  <a:ea typeface="仿宋_GB2312" panose="02010609030101010101" charset="-122"/>
                </a:rPr>
                <a:t>企业</a:t>
              </a:r>
              <a:r>
                <a:rPr lang="zh-CN" altLang="en-US" sz="1000" b="1">
                  <a:solidFill>
                    <a:srgbClr val="70AD47">
                      <a:lumMod val="50000"/>
                    </a:srgbClr>
                  </a:solidFill>
                  <a:latin typeface="仿宋_GB2312" panose="02010609030101010101" charset="-122"/>
                  <a:ea typeface="仿宋_GB2312" panose="02010609030101010101" charset="-122"/>
                </a:rPr>
                <a:t>侧客户态势</a:t>
              </a:r>
              <a:endParaRPr lang="zh-CN" altLang="en-US" sz="1000" b="1">
                <a:solidFill>
                  <a:srgbClr val="70AD47">
                    <a:lumMod val="50000"/>
                  </a:srgbClr>
                </a:solidFill>
                <a:latin typeface="仿宋_GB2312" panose="02010609030101010101" charset="-122"/>
                <a:ea typeface="仿宋_GB2312" panose="02010609030101010101" charset="-122"/>
              </a:endParaRPr>
            </a:p>
          </p:txBody>
        </p:sp>
        <p:sp>
          <p:nvSpPr>
            <p:cNvPr id="171" name="文本框 170"/>
            <p:cNvSpPr txBox="1"/>
            <p:nvPr/>
          </p:nvSpPr>
          <p:spPr>
            <a:xfrm>
              <a:off x="7383" y="3822"/>
              <a:ext cx="2195" cy="998"/>
            </a:xfrm>
            <a:prstGeom prst="rect">
              <a:avLst/>
            </a:prstGeom>
            <a:noFill/>
          </p:spPr>
          <p:txBody>
            <a:bodyPr wrap="square" anchor="ctr" anchorCtr="0">
              <a:noAutofit/>
            </a:bodyPr>
            <a:lstStyle/>
            <a:p>
              <a:pPr algn="ctr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00">
                  <a:solidFill>
                    <a:sysClr val="windowText" lastClr="000000"/>
                  </a:solidFill>
                  <a:latin typeface="仿宋_GB2312" panose="02010609030101010101" charset="-122"/>
                  <a:ea typeface="仿宋_GB2312" panose="02010609030101010101" charset="-122"/>
                  <a:cs typeface="仿宋_GB2312" panose="02010609030101010101" charset="-122"/>
                </a:rPr>
                <a:t>招标规模{{企业侧招标规模万元}} 万（{{企业侧招标金额占比}}）</a:t>
              </a:r>
              <a:endParaRPr lang="zh-CN" altLang="en-US" sz="800">
                <a:solidFill>
                  <a:sysClr val="windowText" lastClr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endParaRPr>
            </a:p>
          </p:txBody>
        </p:sp>
        <p:sp>
          <p:nvSpPr>
            <p:cNvPr id="174" name="文本框 173"/>
            <p:cNvSpPr txBox="1"/>
            <p:nvPr/>
          </p:nvSpPr>
          <p:spPr>
            <a:xfrm>
              <a:off x="7380" y="5062"/>
              <a:ext cx="2196" cy="841"/>
            </a:xfrm>
            <a:prstGeom prst="rect">
              <a:avLst/>
            </a:prstGeom>
            <a:noFill/>
          </p:spPr>
          <p:txBody>
            <a:bodyPr wrap="square" anchor="ctr" anchorCtr="0">
              <a:noAutofit/>
            </a:bodyPr>
            <a:lstStyle/>
            <a:p>
              <a:pPr algn="ctr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00">
                  <a:solidFill>
                    <a:sysClr val="windowText" lastClr="000000"/>
                  </a:solidFill>
                  <a:latin typeface="仿宋_GB2312" panose="02010609030101010101" charset="-122"/>
                  <a:ea typeface="仿宋_GB2312" panose="02010609030101010101" charset="-122"/>
                  <a:cs typeface="仿宋_GB2312" panose="02010609030101010101" charset="-122"/>
                </a:rPr>
                <a:t>招标个数{{企业侧招标个数}} 个（{{企业侧招标次数占比}}）</a:t>
              </a:r>
              <a:endParaRPr lang="zh-CN" altLang="en-US" sz="800">
                <a:solidFill>
                  <a:sysClr val="windowText" lastClr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endParaRPr>
            </a:p>
          </p:txBody>
        </p:sp>
      </p:grpSp>
      <p:grpSp>
        <p:nvGrpSpPr>
          <p:cNvPr id="175" name="组合 174"/>
          <p:cNvGrpSpPr/>
          <p:nvPr/>
        </p:nvGrpSpPr>
        <p:grpSpPr>
          <a:xfrm>
            <a:off x="3163570" y="3927475"/>
            <a:ext cx="1395730" cy="1664335"/>
            <a:chOff x="7380" y="3282"/>
            <a:chExt cx="2198" cy="2621"/>
          </a:xfrm>
        </p:grpSpPr>
        <p:sp>
          <p:nvSpPr>
            <p:cNvPr id="176" name="文本框 175"/>
            <p:cNvSpPr txBox="1"/>
            <p:nvPr/>
          </p:nvSpPr>
          <p:spPr>
            <a:xfrm>
              <a:off x="7382" y="3282"/>
              <a:ext cx="2194" cy="298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 algn="ctr"/>
              <a:r>
                <a:rPr lang="zh-CN" altLang="en-US" sz="1000" b="1">
                  <a:solidFill>
                    <a:srgbClr val="70AD47">
                      <a:lumMod val="50000"/>
                    </a:srgbClr>
                  </a:solidFill>
                  <a:latin typeface="仿宋_GB2312" panose="02010609030101010101" charset="-122"/>
                  <a:ea typeface="仿宋_GB2312" panose="02010609030101010101" charset="-122"/>
                </a:rPr>
                <a:t>政府侧客户态势</a:t>
              </a:r>
              <a:endParaRPr lang="zh-CN" altLang="en-US" sz="1000" b="1">
                <a:solidFill>
                  <a:srgbClr val="70AD47">
                    <a:lumMod val="50000"/>
                  </a:srgbClr>
                </a:solidFill>
                <a:latin typeface="仿宋_GB2312" panose="02010609030101010101" charset="-122"/>
                <a:ea typeface="仿宋_GB2312" panose="02010609030101010101" charset="-122"/>
              </a:endParaRPr>
            </a:p>
          </p:txBody>
        </p:sp>
        <p:sp>
          <p:nvSpPr>
            <p:cNvPr id="177" name="文本框 176"/>
            <p:cNvSpPr txBox="1"/>
            <p:nvPr/>
          </p:nvSpPr>
          <p:spPr>
            <a:xfrm>
              <a:off x="7383" y="3822"/>
              <a:ext cx="2195" cy="998"/>
            </a:xfrm>
            <a:prstGeom prst="rect">
              <a:avLst/>
            </a:prstGeom>
            <a:noFill/>
          </p:spPr>
          <p:txBody>
            <a:bodyPr wrap="square" anchor="ctr" anchorCtr="0">
              <a:noAutofit/>
            </a:bodyPr>
            <a:lstStyle/>
            <a:p>
              <a:pPr algn="ctr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00">
                  <a:solidFill>
                    <a:sysClr val="windowText" lastClr="000000"/>
                  </a:solidFill>
                  <a:latin typeface="仿宋_GB2312" panose="02010609030101010101" charset="-122"/>
                  <a:ea typeface="仿宋_GB2312" panose="02010609030101010101" charset="-122"/>
                  <a:cs typeface="仿宋_GB2312" panose="02010609030101010101" charset="-122"/>
                </a:rPr>
                <a:t>招标规模{{政府侧招标规模万元}} 万（{{政府侧招标金额占比}}）</a:t>
              </a:r>
              <a:endParaRPr lang="zh-CN" altLang="en-US" sz="800">
                <a:solidFill>
                  <a:sysClr val="windowText" lastClr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endParaRPr>
            </a:p>
          </p:txBody>
        </p:sp>
        <p:sp>
          <p:nvSpPr>
            <p:cNvPr id="178" name="文本框 177"/>
            <p:cNvSpPr txBox="1"/>
            <p:nvPr/>
          </p:nvSpPr>
          <p:spPr>
            <a:xfrm>
              <a:off x="7380" y="5062"/>
              <a:ext cx="2196" cy="841"/>
            </a:xfrm>
            <a:prstGeom prst="rect">
              <a:avLst/>
            </a:prstGeom>
            <a:noFill/>
          </p:spPr>
          <p:txBody>
            <a:bodyPr wrap="square" anchor="ctr" anchorCtr="0">
              <a:noAutofit/>
            </a:bodyPr>
            <a:lstStyle/>
            <a:p>
              <a:pPr algn="ctr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00">
                  <a:solidFill>
                    <a:sysClr val="windowText" lastClr="000000"/>
                  </a:solidFill>
                  <a:latin typeface="仿宋_GB2312" panose="02010609030101010101" charset="-122"/>
                  <a:ea typeface="仿宋_GB2312" panose="02010609030101010101" charset="-122"/>
                  <a:cs typeface="仿宋_GB2312" panose="02010609030101010101" charset="-122"/>
                </a:rPr>
                <a:t>招标个数{{政府侧招标个数}} 个（{{政府侧招标次数占比}}）</a:t>
              </a:r>
              <a:endParaRPr lang="zh-CN" altLang="en-US" sz="800">
                <a:solidFill>
                  <a:sysClr val="windowText" lastClr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endParaRPr>
            </a:p>
          </p:txBody>
        </p:sp>
      </p:grpSp>
      <p:cxnSp>
        <p:nvCxnSpPr>
          <p:cNvPr id="179" name="直接连接符 178"/>
          <p:cNvCxnSpPr/>
          <p:nvPr/>
        </p:nvCxnSpPr>
        <p:spPr>
          <a:xfrm flipV="1">
            <a:off x="4558030" y="3893185"/>
            <a:ext cx="0" cy="1718310"/>
          </a:xfrm>
          <a:prstGeom prst="line">
            <a:avLst/>
          </a:prstGeom>
          <a:noFill/>
          <a:ln w="19050" cap="flat" cmpd="sng" algn="ctr">
            <a:solidFill>
              <a:srgbClr val="A5A5A5">
                <a:lumMod val="40000"/>
                <a:lumOff val="60000"/>
              </a:srgbClr>
            </a:solidFill>
            <a:prstDash val="solid"/>
            <a:miter lim="800000"/>
          </a:ln>
          <a:effectLst/>
        </p:spPr>
      </p:cxnSp>
      <p:cxnSp>
        <p:nvCxnSpPr>
          <p:cNvPr id="204" name="直接连接符 203"/>
          <p:cNvCxnSpPr/>
          <p:nvPr/>
        </p:nvCxnSpPr>
        <p:spPr>
          <a:xfrm flipV="1">
            <a:off x="10630853" y="1891665"/>
            <a:ext cx="0" cy="840740"/>
          </a:xfrm>
          <a:prstGeom prst="line">
            <a:avLst/>
          </a:prstGeom>
          <a:noFill/>
          <a:ln w="19050" cap="flat" cmpd="sng" algn="ctr">
            <a:solidFill>
              <a:srgbClr val="A5A5A5">
                <a:lumMod val="40000"/>
                <a:lumOff val="60000"/>
              </a:srgbClr>
            </a:solidFill>
            <a:prstDash val="solid"/>
            <a:miter lim="800000"/>
          </a:ln>
          <a:effectLst/>
        </p:spPr>
      </p:cxnSp>
      <p:sp>
        <p:nvSpPr>
          <p:cNvPr id="205" name="文本框 204"/>
          <p:cNvSpPr txBox="1"/>
          <p:nvPr/>
        </p:nvSpPr>
        <p:spPr>
          <a:xfrm>
            <a:off x="9344978" y="2064385"/>
            <a:ext cx="1106805" cy="432435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lstStyle/>
          <a:p>
            <a:pPr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000">
                <a:solidFill>
                  <a:sysClr val="windowText" lastClr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139</a:t>
            </a:r>
            <a:r>
              <a:rPr lang="zh-CN" altLang="en-US" sz="1000">
                <a:solidFill>
                  <a:sysClr val="windowText" lastClr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重点</a:t>
            </a:r>
            <a:r>
              <a:rPr lang="zh-CN" altLang="en-US" sz="1000">
                <a:solidFill>
                  <a:sysClr val="windowText" lastClr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客户招标规模{{规模万元}} 万</a:t>
            </a:r>
            <a:endParaRPr lang="zh-CN" altLang="en-US" sz="800">
              <a:solidFill>
                <a:sysClr val="windowText" lastClr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sp>
        <p:nvSpPr>
          <p:cNvPr id="206" name="文本框 205"/>
          <p:cNvSpPr txBox="1"/>
          <p:nvPr/>
        </p:nvSpPr>
        <p:spPr>
          <a:xfrm>
            <a:off x="10806113" y="2064385"/>
            <a:ext cx="1106805" cy="432435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lstStyle/>
          <a:p>
            <a:pPr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000">
                <a:solidFill>
                  <a:sysClr val="windowText" lastClr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139</a:t>
            </a:r>
            <a:r>
              <a:rPr lang="zh-CN" altLang="en-US" sz="1000">
                <a:solidFill>
                  <a:sysClr val="windowText" lastClr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重点客户招标次数{{</a:t>
            </a:r>
            <a:r>
              <a:rPr lang="zh-CN" altLang="en-US" sz="1000">
                <a:solidFill>
                  <a:sysClr val="windowText" lastClr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招标个数</a:t>
            </a:r>
            <a:r>
              <a:rPr lang="zh-CN" altLang="en-US" sz="1000">
                <a:solidFill>
                  <a:sysClr val="windowText" lastClr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}}</a:t>
            </a:r>
            <a:r>
              <a:rPr lang="zh-CN" altLang="en-US" sz="1000">
                <a:solidFill>
                  <a:sysClr val="windowText" lastClr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个</a:t>
            </a:r>
            <a:endParaRPr lang="zh-CN" altLang="en-US" sz="1000">
              <a:solidFill>
                <a:sysClr val="windowText" lastClr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183630" y="3764915"/>
            <a:ext cx="2844800" cy="1919605"/>
            <a:chOff x="213" y="2653"/>
            <a:chExt cx="4460" cy="3023"/>
          </a:xfrm>
        </p:grpSpPr>
        <p:sp>
          <p:nvSpPr>
            <p:cNvPr id="34" name="圆角矩形 33"/>
            <p:cNvSpPr/>
            <p:nvPr/>
          </p:nvSpPr>
          <p:spPr>
            <a:xfrm>
              <a:off x="213" y="2778"/>
              <a:ext cx="4460" cy="2898"/>
            </a:xfrm>
            <a:prstGeom prst="roundRect">
              <a:avLst>
                <a:gd name="adj" fmla="val 5411"/>
              </a:avLst>
            </a:prstGeom>
            <a:solidFill>
              <a:schemeClr val="bg1">
                <a:alpha val="10000"/>
              </a:schemeClr>
            </a:solidFill>
            <a:ln w="12700" cap="flat" cmpd="sng" algn="ctr">
              <a:solidFill>
                <a:srgbClr val="0070C0">
                  <a:alpha val="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p>
              <a:pPr algn="ctr"/>
              <a:endParaRPr lang="zh-CN" altLang="en-US" sz="1200">
                <a:solidFill>
                  <a:schemeClr val="accent1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</a:endParaRPr>
            </a:p>
          </p:txBody>
        </p:sp>
        <p:sp>
          <p:nvSpPr>
            <p:cNvPr id="57" name="圆角矩形 56"/>
            <p:cNvSpPr/>
            <p:nvPr/>
          </p:nvSpPr>
          <p:spPr>
            <a:xfrm>
              <a:off x="213" y="2653"/>
              <a:ext cx="4460" cy="281"/>
            </a:xfrm>
            <a:prstGeom prst="roundRect">
              <a:avLst>
                <a:gd name="adj" fmla="val 5411"/>
              </a:avLst>
            </a:prstGeom>
            <a:solidFill>
              <a:srgbClr val="FFE5D9"/>
            </a:solidFill>
            <a:ln w="12700" cap="flat" cmpd="sng" algn="ctr">
              <a:solidFill>
                <a:srgbClr val="FFF2EE">
                  <a:alpha val="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p>
              <a:pPr algn="ctr"/>
              <a:r>
                <a:rPr lang="zh-CN" altLang="en-US" sz="1000">
                  <a:solidFill>
                    <a:schemeClr val="accent2">
                      <a:lumMod val="75000"/>
                    </a:schemeClr>
                  </a:solidFill>
                  <a:latin typeface="仿宋_GB2312" panose="02010609030101010101" charset="-122"/>
                  <a:ea typeface="仿宋_GB2312" panose="02010609030101010101" charset="-122"/>
                </a:rPr>
                <a:t>存量项目经营</a:t>
              </a:r>
              <a:endParaRPr lang="zh-CN" altLang="en-US" sz="1000">
                <a:solidFill>
                  <a:schemeClr val="accent2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</a:endParaRPr>
            </a:p>
          </p:txBody>
        </p:sp>
      </p:grpSp>
      <p:sp>
        <p:nvSpPr>
          <p:cNvPr id="59" name="圆角矩形 58"/>
          <p:cNvSpPr/>
          <p:nvPr/>
        </p:nvSpPr>
        <p:spPr>
          <a:xfrm>
            <a:off x="6242685" y="5135880"/>
            <a:ext cx="767715" cy="374015"/>
          </a:xfrm>
          <a:prstGeom prst="roundRect">
            <a:avLst>
              <a:gd name="adj" fmla="val 19756"/>
            </a:avLst>
          </a:prstGeom>
          <a:solidFill>
            <a:srgbClr val="FFE3D9">
              <a:alpha val="40000"/>
            </a:srgbClr>
          </a:solidFill>
          <a:ln w="12700" cap="flat" cmpd="sng" algn="ctr">
            <a:solidFill>
              <a:srgbClr val="FFF2EE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r>
              <a:rPr lang="zh-CN" altLang="en-US" sz="1000">
                <a:solidFill>
                  <a:schemeClr val="accent2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提前介入</a:t>
            </a:r>
            <a:endParaRPr lang="zh-CN" altLang="en-US" sz="1000">
              <a:solidFill>
                <a:schemeClr val="accent2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微软雅黑" charset="0"/>
            </a:endParaRPr>
          </a:p>
        </p:txBody>
      </p:sp>
      <p:sp>
        <p:nvSpPr>
          <p:cNvPr id="68" name="圆角矩形 67"/>
          <p:cNvSpPr/>
          <p:nvPr/>
        </p:nvSpPr>
        <p:spPr>
          <a:xfrm>
            <a:off x="7200265" y="5135880"/>
            <a:ext cx="767715" cy="374015"/>
          </a:xfrm>
          <a:prstGeom prst="roundRect">
            <a:avLst>
              <a:gd name="adj" fmla="val 19756"/>
            </a:avLst>
          </a:prstGeom>
          <a:solidFill>
            <a:srgbClr val="FFE3D9">
              <a:alpha val="40000"/>
            </a:srgbClr>
          </a:solidFill>
          <a:ln w="12700" cap="flat" cmpd="sng" algn="ctr">
            <a:solidFill>
              <a:srgbClr val="FFF2EE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r>
              <a:rPr lang="zh-CN" altLang="en-US" sz="1000">
                <a:solidFill>
                  <a:schemeClr val="accent2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提前沟通</a:t>
            </a:r>
            <a:endParaRPr lang="zh-CN" altLang="en-US" sz="1000">
              <a:solidFill>
                <a:schemeClr val="accent2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微软雅黑" charset="0"/>
            </a:endParaRPr>
          </a:p>
        </p:txBody>
      </p:sp>
      <p:sp>
        <p:nvSpPr>
          <p:cNvPr id="70" name="圆角矩形 69"/>
          <p:cNvSpPr/>
          <p:nvPr/>
        </p:nvSpPr>
        <p:spPr>
          <a:xfrm>
            <a:off x="8157845" y="5135880"/>
            <a:ext cx="767715" cy="374015"/>
          </a:xfrm>
          <a:prstGeom prst="roundRect">
            <a:avLst>
              <a:gd name="adj" fmla="val 19756"/>
            </a:avLst>
          </a:prstGeom>
          <a:solidFill>
            <a:srgbClr val="FFE3D9">
              <a:alpha val="40000"/>
            </a:srgbClr>
          </a:solidFill>
          <a:ln w="12700" cap="flat" cmpd="sng" algn="ctr">
            <a:solidFill>
              <a:srgbClr val="FFF2EE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r>
              <a:rPr lang="zh-CN" altLang="en-US" sz="1000">
                <a:solidFill>
                  <a:schemeClr val="accent2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提前确认</a:t>
            </a:r>
            <a:endParaRPr lang="zh-CN" altLang="en-US" sz="1000">
              <a:solidFill>
                <a:schemeClr val="accent2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微软雅黑" charset="0"/>
            </a:endParaRPr>
          </a:p>
        </p:txBody>
      </p:sp>
      <p:sp>
        <p:nvSpPr>
          <p:cNvPr id="72" name="右箭头 71"/>
          <p:cNvSpPr/>
          <p:nvPr/>
        </p:nvSpPr>
        <p:spPr>
          <a:xfrm>
            <a:off x="7055485" y="5268595"/>
            <a:ext cx="99695" cy="10922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75" name="右箭头 74"/>
          <p:cNvSpPr/>
          <p:nvPr/>
        </p:nvSpPr>
        <p:spPr>
          <a:xfrm>
            <a:off x="8013065" y="5268595"/>
            <a:ext cx="99695" cy="10922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76" name="圆角矩形 75"/>
          <p:cNvSpPr/>
          <p:nvPr/>
        </p:nvSpPr>
        <p:spPr>
          <a:xfrm>
            <a:off x="6242685" y="4720590"/>
            <a:ext cx="2682875" cy="275590"/>
          </a:xfrm>
          <a:prstGeom prst="roundRect">
            <a:avLst>
              <a:gd name="adj" fmla="val 19756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E3D9">
                    <a:alpha val="40000"/>
                  </a:srgbClr>
                </a:solidFill>
              </a14:hiddenFill>
            </a:ext>
          </a:extLst>
        </p:spPr>
        <p:txBody>
          <a:bodyPr rtlCol="0" anchor="ctr"/>
          <a:p>
            <a:pPr algn="ctr"/>
            <a:r>
              <a:rPr lang="zh-CN" altLang="en-US" sz="1000">
                <a:solidFill>
                  <a:schemeClr val="accent2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锚方向、锁项目、早介入</a:t>
            </a:r>
            <a:endParaRPr lang="zh-CN" altLang="en-US" sz="1000">
              <a:solidFill>
                <a:schemeClr val="accent2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微软雅黑" charset="0"/>
            </a:endParaRPr>
          </a:p>
        </p:txBody>
      </p:sp>
      <p:sp>
        <p:nvSpPr>
          <p:cNvPr id="77" name="右大括号 76"/>
          <p:cNvSpPr/>
          <p:nvPr/>
        </p:nvSpPr>
        <p:spPr>
          <a:xfrm rot="5400000">
            <a:off x="7530465" y="3282950"/>
            <a:ext cx="109220" cy="2683510"/>
          </a:xfrm>
          <a:prstGeom prst="rightBrace">
            <a:avLst>
              <a:gd name="adj1" fmla="val 210854"/>
              <a:gd name="adj2" fmla="val 50000"/>
            </a:avLst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6243955" y="4342130"/>
            <a:ext cx="766445" cy="18034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900">
                <a:solidFill>
                  <a:schemeClr val="accent2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</a:rPr>
              <a:t>存量项目</a:t>
            </a:r>
            <a:endParaRPr lang="zh-CN" altLang="en-US" sz="900">
              <a:solidFill>
                <a:schemeClr val="accent2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pic>
        <p:nvPicPr>
          <p:cNvPr id="82" name="图片 81" descr="内容确认"/>
          <p:cNvPicPr>
            <a:picLocks noChangeAspect="1"/>
          </p:cNvPicPr>
          <p:nvPr>
            <p:custDataLst>
              <p:tags r:id="rId57"/>
            </p:custDataLst>
          </p:nvPr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rcRect/>
          <a:stretch>
            <a:fillRect/>
          </a:stretch>
        </p:blipFill>
        <p:spPr>
          <a:xfrm>
            <a:off x="6470015" y="4064000"/>
            <a:ext cx="314325" cy="245110"/>
          </a:xfrm>
          <a:prstGeom prst="rect">
            <a:avLst/>
          </a:prstGeom>
        </p:spPr>
      </p:pic>
      <p:sp>
        <p:nvSpPr>
          <p:cNvPr id="83" name="文本框 82"/>
          <p:cNvSpPr txBox="1"/>
          <p:nvPr/>
        </p:nvSpPr>
        <p:spPr>
          <a:xfrm>
            <a:off x="7189470" y="4342130"/>
            <a:ext cx="778510" cy="18034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900">
                <a:solidFill>
                  <a:schemeClr val="accent2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</a:rPr>
              <a:t>新增</a:t>
            </a:r>
            <a:r>
              <a:rPr lang="zh-CN" altLang="en-US" sz="900">
                <a:solidFill>
                  <a:schemeClr val="accent2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</a:rPr>
              <a:t>大金额项目</a:t>
            </a:r>
            <a:endParaRPr lang="zh-CN" altLang="en-US" sz="900">
              <a:solidFill>
                <a:schemeClr val="accent2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8090535" y="4342130"/>
            <a:ext cx="885825" cy="18034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900">
                <a:solidFill>
                  <a:schemeClr val="accent2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</a:rPr>
              <a:t>新增平台</a:t>
            </a:r>
            <a:r>
              <a:rPr lang="zh-CN" altLang="en-US" sz="900">
                <a:solidFill>
                  <a:schemeClr val="accent2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</a:rPr>
              <a:t>卡位项目</a:t>
            </a:r>
            <a:endParaRPr lang="zh-CN" altLang="en-US" sz="900">
              <a:solidFill>
                <a:schemeClr val="accent2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pic>
        <p:nvPicPr>
          <p:cNvPr id="85" name="图片 84" descr="云"/>
          <p:cNvPicPr>
            <a:picLocks noChangeAspect="1"/>
          </p:cNvPicPr>
          <p:nvPr>
            <p:custDataLst>
              <p:tags r:id="rId60"/>
            </p:custDataLst>
          </p:nvPr>
        </p:nvPicPr>
        <p:blipFill>
          <a:blip r:embed="rId61">
            <a:extLst>
              <a:ext uri="{96DAC541-7B7A-43D3-8B79-37D633B846F1}">
                <asvg:svgBlip xmlns:asvg="http://schemas.microsoft.com/office/drawing/2016/SVG/main" r:embed="rId62"/>
              </a:ext>
            </a:extLst>
          </a:blip>
          <a:srcRect/>
          <a:stretch>
            <a:fillRect/>
          </a:stretch>
        </p:blipFill>
        <p:spPr>
          <a:xfrm>
            <a:off x="7456170" y="4064000"/>
            <a:ext cx="245110" cy="245110"/>
          </a:xfrm>
          <a:prstGeom prst="rect">
            <a:avLst/>
          </a:prstGeom>
        </p:spPr>
      </p:pic>
      <p:pic>
        <p:nvPicPr>
          <p:cNvPr id="86" name="图片 85" descr="监控"/>
          <p:cNvPicPr>
            <a:picLocks noChangeAspect="1"/>
          </p:cNvPicPr>
          <p:nvPr>
            <p:custDataLst>
              <p:tags r:id="rId63"/>
            </p:custDataLst>
          </p:nvPr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rcRect/>
          <a:stretch>
            <a:fillRect/>
          </a:stretch>
        </p:blipFill>
        <p:spPr>
          <a:xfrm>
            <a:off x="8410893" y="4064000"/>
            <a:ext cx="245110" cy="245110"/>
          </a:xfrm>
          <a:prstGeom prst="rect">
            <a:avLst/>
          </a:prstGeom>
        </p:spPr>
      </p:pic>
    </p:spTree>
    <p:custDataLst>
      <p:tags r:id="rId66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0" y="591820"/>
            <a:ext cx="12192635" cy="6266815"/>
          </a:xfrm>
          <a:prstGeom prst="roundRect">
            <a:avLst>
              <a:gd name="adj" fmla="val 0"/>
            </a:avLst>
          </a:prstGeom>
          <a:solidFill>
            <a:srgbClr val="5B9BD5">
              <a:lumMod val="40000"/>
              <a:lumOff val="60000"/>
              <a:alpha val="50000"/>
            </a:srgbClr>
          </a:solidFill>
          <a:ln w="12700" cap="flat" cmpd="sng" algn="ctr">
            <a:solidFill>
              <a:srgbClr val="B1D8EE"/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132080" y="694690"/>
            <a:ext cx="11857990" cy="6004560"/>
          </a:xfrm>
          <a:prstGeom prst="roundRect">
            <a:avLst>
              <a:gd name="adj" fmla="val 3084"/>
            </a:avLst>
          </a:prstGeom>
          <a:solidFill>
            <a:schemeClr val="bg1"/>
          </a:solidFill>
          <a:ln w="12700" cap="flat" cmpd="sng" algn="ctr">
            <a:solidFill>
              <a:srgbClr val="0070C0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 sz="1200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0" y="0"/>
            <a:ext cx="12192635" cy="591820"/>
          </a:xfrm>
          <a:prstGeom prst="roundRect">
            <a:avLst>
              <a:gd name="adj" fmla="val 5411"/>
            </a:avLst>
          </a:prstGeom>
          <a:solidFill>
            <a:srgbClr val="5B9BD5">
              <a:lumMod val="40000"/>
              <a:lumOff val="60000"/>
            </a:srgbClr>
          </a:solidFill>
          <a:ln w="12700" cap="flat" cmpd="sng" algn="ctr">
            <a:solidFill>
              <a:srgbClr val="B1D8EE"/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graphicFrame>
        <p:nvGraphicFramePr>
          <p:cNvPr id="4" name="图表 1"/>
          <p:cNvGraphicFramePr/>
          <p:nvPr/>
        </p:nvGraphicFramePr>
        <p:xfrm>
          <a:off x="4526915" y="837565"/>
          <a:ext cx="7378065" cy="27832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4526280" y="3704590"/>
          <a:ext cx="7378700" cy="2905760"/>
        </p:xfrm>
        <a:graphic>
          <a:graphicData uri="http://schemas.openxmlformats.org/drawingml/2006/table">
            <a:tbl>
              <a:tblPr/>
              <a:tblGrid>
                <a:gridCol w="1475740"/>
                <a:gridCol w="1475740"/>
                <a:gridCol w="1475740"/>
                <a:gridCol w="1475740"/>
                <a:gridCol w="1475740"/>
              </a:tblGrid>
              <a:tr h="264160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b="1" i="0">
                          <a:solidFill>
                            <a:schemeClr val="bg1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2026</a:t>
                      </a:r>
                      <a:r>
                        <a:rPr lang="zh-CN" altLang="en-US" sz="1000" b="1" i="0">
                          <a:solidFill>
                            <a:schemeClr val="bg1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年</a:t>
                      </a:r>
                      <a:r>
                        <a:rPr lang="en-US" altLang="zh-CN" sz="1000" b="1" i="0">
                          <a:solidFill>
                            <a:schemeClr val="bg1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1-4</a:t>
                      </a:r>
                      <a:r>
                        <a:rPr lang="zh-CN" altLang="en-US" sz="1000" b="1" i="0">
                          <a:solidFill>
                            <a:schemeClr val="bg1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月</a:t>
                      </a:r>
                      <a:endParaRPr lang="zh-CN" altLang="en-US" sz="1000" b="1" i="0">
                        <a:solidFill>
                          <a:schemeClr val="bg1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>
                      <a:noFill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000" b="1" i="0">
                          <a:solidFill>
                            <a:schemeClr val="bg1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个数</a:t>
                      </a:r>
                      <a:endParaRPr lang="zh-CN" sz="1000" b="1" i="0">
                        <a:solidFill>
                          <a:schemeClr val="bg1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000" b="1" i="0">
                          <a:solidFill>
                            <a:schemeClr val="bg1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金额（亿元）</a:t>
                      </a:r>
                      <a:endParaRPr lang="zh-CN" sz="1000" b="1" i="0">
                        <a:solidFill>
                          <a:schemeClr val="bg1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000" b="1" i="0">
                          <a:solidFill>
                            <a:schemeClr val="bg1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个数增幅</a:t>
                      </a:r>
                      <a:endParaRPr lang="zh-CN" sz="1000" b="1" i="0">
                        <a:solidFill>
                          <a:schemeClr val="bg1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000" b="1" i="0">
                          <a:solidFill>
                            <a:schemeClr val="bg1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金额增幅</a:t>
                      </a:r>
                      <a:endParaRPr lang="zh-CN" sz="1000" b="1" i="0">
                        <a:solidFill>
                          <a:schemeClr val="bg1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  <a:tr h="264160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党政</a:t>
                      </a:r>
                      <a:endParaRPr 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>
                      <a:noFill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891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52.67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-19%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78%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4160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金融</a:t>
                      </a:r>
                      <a:endParaRPr 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>
                      <a:noFill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697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11.40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36%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36%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4160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工业能源</a:t>
                      </a:r>
                      <a:endParaRPr 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>
                      <a:noFill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505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11.21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52%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581%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4160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交通</a:t>
                      </a:r>
                      <a:endParaRPr 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>
                      <a:noFill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310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13.55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29%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105%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4160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教育</a:t>
                      </a:r>
                      <a:endParaRPr 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>
                      <a:noFill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265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14.24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-31%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82%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4160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医卫</a:t>
                      </a:r>
                      <a:endParaRPr 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>
                      <a:noFill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265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11.45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-37%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74%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4160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融合创新</a:t>
                      </a:r>
                      <a:endParaRPr 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>
                      <a:noFill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248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17.86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170%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670%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4160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农业文旅</a:t>
                      </a:r>
                      <a:endParaRPr 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>
                      <a:noFill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225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25.99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20%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357%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4160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商客</a:t>
                      </a:r>
                      <a:endParaRPr 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>
                      <a:noFill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195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15.61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-8%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315%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4160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互联网</a:t>
                      </a:r>
                      <a:endParaRPr lang="zh-CN" sz="9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>
                      <a:noFill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111</a:t>
                      </a:r>
                      <a:endParaRPr lang="en-US" altLang="zh-CN" sz="9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4.21</a:t>
                      </a:r>
                      <a:endParaRPr lang="en-US" altLang="zh-CN" sz="9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11%</a:t>
                      </a:r>
                      <a:endParaRPr lang="en-US" altLang="zh-CN" sz="9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9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86%</a:t>
                      </a:r>
                      <a:endParaRPr lang="en-US" altLang="zh-CN" sz="9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1">
                          <a:lumMod val="75000"/>
                        </a:schemeClr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359093" y="0"/>
            <a:ext cx="11474450" cy="59118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>
                <a:solidFill>
                  <a:srgbClr val="002060"/>
                </a:solidFill>
                <a:latin typeface="仿宋_GB2312" panose="02010609030101010101" charset="-122"/>
                <a:ea typeface="仿宋_GB2312" panose="02010609030101010101" charset="-122"/>
              </a:rPr>
              <a:t>因势而谋</a:t>
            </a:r>
            <a:endParaRPr lang="zh-CN" altLang="en-US" sz="2800">
              <a:latin typeface="仿宋_GB2312" panose="02010609030101010101" charset="-122"/>
              <a:ea typeface="仿宋_GB2312" panose="02010609030101010101" charset="-122"/>
            </a:endParaRPr>
          </a:p>
          <a:p>
            <a:pPr algn="ctr"/>
            <a:r>
              <a:rPr lang="zh-CN" altLang="en-US" sz="1600">
                <a:latin typeface="仿宋_GB2312" panose="02010609030101010101" charset="-122"/>
                <a:ea typeface="仿宋_GB2312" panose="02010609030101010101" charset="-122"/>
              </a:rPr>
              <a:t>看政策</a:t>
            </a:r>
            <a:r>
              <a:rPr lang="en-US" altLang="zh-CN" sz="1600">
                <a:latin typeface="仿宋_GB2312" panose="02010609030101010101" charset="-122"/>
                <a:ea typeface="仿宋_GB2312" panose="02010609030101010101" charset="-122"/>
              </a:rPr>
              <a:t>、</a:t>
            </a:r>
            <a:r>
              <a:rPr lang="zh-CN" altLang="en-US" sz="1600">
                <a:latin typeface="仿宋_GB2312" panose="02010609030101010101" charset="-122"/>
                <a:ea typeface="仿宋_GB2312" panose="02010609030101010101" charset="-122"/>
              </a:rPr>
              <a:t>看行业</a:t>
            </a:r>
            <a:r>
              <a:rPr lang="en-US" altLang="zh-CN" sz="1600">
                <a:latin typeface="仿宋_GB2312" panose="02010609030101010101" charset="-122"/>
                <a:ea typeface="仿宋_GB2312" panose="02010609030101010101" charset="-122"/>
              </a:rPr>
              <a:t>、</a:t>
            </a:r>
            <a:r>
              <a:rPr lang="zh-CN" altLang="en-US" sz="1600">
                <a:latin typeface="仿宋_GB2312" panose="02010609030101010101" charset="-122"/>
                <a:ea typeface="仿宋_GB2312" panose="02010609030101010101" charset="-122"/>
              </a:rPr>
              <a:t>看趋势</a:t>
            </a:r>
            <a:endParaRPr lang="zh-CN" altLang="en-US" sz="1600"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0810" y="838200"/>
            <a:ext cx="4164965" cy="5861050"/>
          </a:xfrm>
          <a:prstGeom prst="rect">
            <a:avLst/>
          </a:prstGeom>
        </p:spPr>
        <p:txBody>
          <a:bodyPr wrap="square" anchor="ctr" anchorCtr="0">
            <a:noAutofit/>
          </a:bodyPr>
          <a:p>
            <a:pPr marL="0" indent="3048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{{P2行业总览：根据金额Top3、合计占比和整体增长特征生成一句总览}}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{{P2行业分析1：按累计金额排序第1行业，介绍行业情况，</a:t>
            </a: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总结只用一句话说明个数同比、金额同比和特征}}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{{P2行业分析2：按累计金额排序第2行业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，介绍行业情况，总结</a:t>
            </a: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只用一句话说明个数同比、金额同比和特征}}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{{P2行业分析3：按累计金额排序第3行业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，介绍行业情况，总结</a:t>
            </a: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只用一句话说明个数同比、金额同比和特征}}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{{P2行业分析4：按累计金额排序第4行业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，介绍行业情况，总结</a:t>
            </a: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只用一句话说明个数同比、金额同比和特征}}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{{P2行业分析5：按累计金额排序第5行业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，介绍行业情况，总结</a:t>
            </a: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只用一句话说明个数同比、金额同比和特征}}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{{P2行业分析6：按累计金额排序第6行业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，介绍行业情况，总结</a:t>
            </a: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只用一句话说明个数同比、金额同比和特征}}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{{P2行业分析7：按累计金额排序第7行业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，介绍行业情况，总结</a:t>
            </a: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只用一句话说明个数同比、金额同比和特征}}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{{P2行业分析8：按累计金额排序第8行业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，介绍行业情况，总结</a:t>
            </a: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只用一句话说明个数同比、金额同比和特征}}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{{P2行业分析9：按累计金额排序第9行业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，介绍行业情况，总结</a:t>
            </a: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只用一句话说明个数同比、金额同比和特征}}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{{P2行业分析10：按累计金额排序第10行业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，介绍行业情况，总结</a:t>
            </a: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只用一句话说明个数同比、金额同比和特征}}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0" y="0"/>
            <a:ext cx="1435735" cy="69532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en-US" altLang="zh-CN" sz="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65000">
                      <a:schemeClr val="accent1"/>
                    </a:gs>
                  </a:gsLst>
                  <a:lin ang="16200000" scaled="0"/>
                </a:gradFill>
                <a:latin typeface="微软雅黑" charset="0"/>
                <a:ea typeface="微软雅黑" charset="0"/>
                <a:sym typeface="+mn-ea"/>
              </a:rPr>
              <a:t>01</a:t>
            </a:r>
            <a:endParaRPr lang="en-US" altLang="zh-CN" sz="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5000">
                    <a:schemeClr val="accent1"/>
                  </a:gs>
                </a:gsLst>
                <a:lin ang="16200000" scaled="0"/>
              </a:gradFill>
              <a:latin typeface="微软雅黑" charset="0"/>
              <a:ea typeface="微软雅黑" charset="0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0" y="591820"/>
            <a:ext cx="12192635" cy="6266815"/>
          </a:xfrm>
          <a:prstGeom prst="roundRect">
            <a:avLst>
              <a:gd name="adj" fmla="val 0"/>
            </a:avLst>
          </a:prstGeom>
          <a:solidFill>
            <a:schemeClr val="accent4">
              <a:lumMod val="40000"/>
              <a:lumOff val="60000"/>
              <a:alpha val="50000"/>
            </a:schemeClr>
          </a:solidFill>
          <a:ln w="12700" cap="flat" cmpd="sng" algn="ctr">
            <a:solidFill>
              <a:srgbClr val="C0E7B2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132080" y="694690"/>
            <a:ext cx="11857990" cy="6004560"/>
          </a:xfrm>
          <a:prstGeom prst="roundRect">
            <a:avLst>
              <a:gd name="adj" fmla="val 3084"/>
            </a:avLst>
          </a:prstGeom>
          <a:solidFill>
            <a:schemeClr val="bg1"/>
          </a:solidFill>
          <a:ln w="12700" cap="flat" cmpd="sng" algn="ctr">
            <a:solidFill>
              <a:srgbClr val="0070C0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 sz="1200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0" y="0"/>
            <a:ext cx="12192635" cy="591820"/>
          </a:xfrm>
          <a:prstGeom prst="roundRect">
            <a:avLst>
              <a:gd name="adj" fmla="val 5411"/>
            </a:avLst>
          </a:prstGeom>
          <a:solidFill>
            <a:schemeClr val="accent4">
              <a:lumMod val="40000"/>
              <a:lumOff val="60000"/>
            </a:schemeClr>
          </a:solidFill>
          <a:ln w="12700" cap="flat" cmpd="sng" algn="ctr">
            <a:solidFill>
              <a:srgbClr val="C0E7B2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70180" y="0"/>
            <a:ext cx="11861800" cy="59118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zh-CN" altLang="en-US">
                <a:solidFill>
                  <a:schemeClr val="accent4">
                    <a:lumMod val="50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因地制宜</a:t>
            </a:r>
            <a:endParaRPr lang="zh-CN" altLang="en-US">
              <a:solidFill>
                <a:schemeClr val="accent4">
                  <a:lumMod val="50000"/>
                </a:schemeClr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  <a:p>
            <a:pPr lvl="0" algn="ctr">
              <a:buClrTx/>
              <a:buSzTx/>
              <a:buFontTx/>
            </a:pPr>
            <a:r>
              <a:rPr lang="zh-CN" altLang="en-US" sz="160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看区域、看客户、看市场</a:t>
            </a:r>
            <a:endParaRPr lang="zh-CN" altLang="en-US" sz="1600"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</p:txBody>
      </p:sp>
      <p:graphicFrame>
        <p:nvGraphicFramePr>
          <p:cNvPr id="3" name="图表 3"/>
          <p:cNvGraphicFramePr/>
          <p:nvPr/>
        </p:nvGraphicFramePr>
        <p:xfrm>
          <a:off x="5398135" y="694690"/>
          <a:ext cx="6428740" cy="2663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5396230" y="3462655"/>
          <a:ext cx="6435725" cy="3111500"/>
        </p:xfrm>
        <a:graphic>
          <a:graphicData uri="http://schemas.openxmlformats.org/drawingml/2006/table">
            <a:tbl>
              <a:tblPr/>
              <a:tblGrid>
                <a:gridCol w="1287145"/>
                <a:gridCol w="1287145"/>
                <a:gridCol w="1287145"/>
                <a:gridCol w="1287145"/>
                <a:gridCol w="1287145"/>
              </a:tblGrid>
              <a:tr h="193675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chemeClr val="bg1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2026年1-4月</a:t>
                      </a:r>
                      <a:endParaRPr lang="zh-CN" altLang="en-US" sz="1000" b="0" i="0">
                        <a:solidFill>
                          <a:schemeClr val="bg1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>
                      <a:noFill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000" i="0">
                          <a:solidFill>
                            <a:schemeClr val="bg1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个数</a:t>
                      </a:r>
                      <a:endParaRPr lang="zh-CN" sz="1000" b="0" i="0">
                        <a:solidFill>
                          <a:schemeClr val="bg1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000" i="0">
                          <a:solidFill>
                            <a:schemeClr val="bg1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金额（亿元）</a:t>
                      </a:r>
                      <a:endParaRPr lang="zh-CN" sz="1000" b="0" i="0">
                        <a:solidFill>
                          <a:schemeClr val="bg1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000" i="0">
                          <a:solidFill>
                            <a:schemeClr val="bg1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个数增幅</a:t>
                      </a:r>
                      <a:endParaRPr lang="zh-CN" sz="1000" b="0" i="0">
                        <a:solidFill>
                          <a:schemeClr val="bg1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000" i="0">
                          <a:solidFill>
                            <a:schemeClr val="bg1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金额增幅</a:t>
                      </a:r>
                      <a:endParaRPr lang="zh-CN" sz="1000" b="0" i="0">
                        <a:solidFill>
                          <a:schemeClr val="bg1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50000"/>
                      </a:schemeClr>
                    </a:solidFill>
                  </a:tcPr>
                </a:tc>
              </a:tr>
              <a:tr h="193675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战客</a:t>
                      </a:r>
                      <a:endParaRPr 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>
                      <a:noFill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1234</a:t>
                      </a:r>
                      <a:endParaRPr lang="en-US" alt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54.17</a:t>
                      </a:r>
                      <a:endParaRPr lang="en-US" alt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+25.03%</a:t>
                      </a:r>
                      <a:endParaRPr lang="en-US" alt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+110.08%</a:t>
                      </a:r>
                      <a:endParaRPr lang="en-US" alt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3675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浦东</a:t>
                      </a:r>
                      <a:endParaRPr 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>
                      <a:noFill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705</a:t>
                      </a:r>
                      <a:endParaRPr lang="en-US" alt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36.23</a:t>
                      </a:r>
                      <a:endParaRPr lang="en-US" alt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+23.68%</a:t>
                      </a:r>
                      <a:endParaRPr lang="en-US" alt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+165.26%</a:t>
                      </a:r>
                      <a:endParaRPr lang="en-US" alt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93675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闵行</a:t>
                      </a:r>
                      <a:endParaRPr 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>
                      <a:noFill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262</a:t>
                      </a:r>
                      <a:endParaRPr lang="en-US" alt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12.50</a:t>
                      </a:r>
                      <a:endParaRPr lang="en-US" alt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+7.82%</a:t>
                      </a:r>
                      <a:endParaRPr lang="en-US" alt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+158.80%</a:t>
                      </a:r>
                      <a:endParaRPr lang="en-US" alt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3675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其他</a:t>
                      </a:r>
                      <a:endParaRPr 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>
                      <a:noFill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89</a:t>
                      </a:r>
                      <a:endParaRPr lang="en-US" alt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11.70</a:t>
                      </a:r>
                      <a:endParaRPr lang="en-US" alt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-43.67%</a:t>
                      </a:r>
                      <a:endParaRPr lang="en-US" alt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+827.40%</a:t>
                      </a:r>
                      <a:endParaRPr lang="en-US" alt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93675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南区</a:t>
                      </a:r>
                      <a:endParaRPr 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>
                      <a:noFill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302</a:t>
                      </a:r>
                      <a:endParaRPr lang="en-US" alt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10.68</a:t>
                      </a:r>
                      <a:endParaRPr lang="en-US" alt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-25.25%</a:t>
                      </a:r>
                      <a:endParaRPr lang="en-US" alt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+55.29%</a:t>
                      </a:r>
                      <a:endParaRPr lang="en-US" alt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3675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松江</a:t>
                      </a:r>
                      <a:endParaRPr 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>
                      <a:noFill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189</a:t>
                      </a:r>
                      <a:endParaRPr lang="en-US" alt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9.50</a:t>
                      </a:r>
                      <a:endParaRPr lang="en-US" alt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+37.96%</a:t>
                      </a:r>
                      <a:endParaRPr lang="en-US" alt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+466.38%</a:t>
                      </a:r>
                      <a:endParaRPr lang="en-US" alt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93675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奉贤</a:t>
                      </a:r>
                      <a:endParaRPr 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>
                      <a:noFill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87</a:t>
                      </a:r>
                      <a:endParaRPr lang="en-US" alt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9.17</a:t>
                      </a:r>
                      <a:endParaRPr lang="en-US" alt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+6.10%</a:t>
                      </a:r>
                      <a:endParaRPr lang="en-US" alt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+330.39%</a:t>
                      </a:r>
                      <a:endParaRPr lang="en-US" alt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3675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北区</a:t>
                      </a:r>
                      <a:endParaRPr 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>
                      <a:noFill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197</a:t>
                      </a:r>
                      <a:endParaRPr lang="en-US" alt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8.69</a:t>
                      </a:r>
                      <a:endParaRPr lang="en-US" alt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-18.60%</a:t>
                      </a:r>
                      <a:endParaRPr lang="en-US" alt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+38.55%</a:t>
                      </a:r>
                      <a:endParaRPr lang="en-US" alt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93675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西区</a:t>
                      </a:r>
                      <a:endParaRPr 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>
                      <a:noFill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275</a:t>
                      </a:r>
                      <a:endParaRPr lang="en-US" alt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6.38</a:t>
                      </a:r>
                      <a:endParaRPr lang="en-US" alt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-16.16%</a:t>
                      </a:r>
                      <a:endParaRPr lang="en-US" alt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+42.73%</a:t>
                      </a:r>
                      <a:endParaRPr lang="en-US" alt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3675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崇明</a:t>
                      </a:r>
                      <a:endParaRPr 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>
                      <a:noFill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120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6.24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+144.90%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+238.84%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93675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青浦</a:t>
                      </a:r>
                      <a:endParaRPr 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>
                      <a:noFill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90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6.13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-11.76%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+205.79%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3675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宝山</a:t>
                      </a:r>
                      <a:endParaRPr 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>
                      <a:noFill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141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4.97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+45.36%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+171.92%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93675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金山</a:t>
                      </a:r>
                      <a:endParaRPr 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>
                      <a:noFill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41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3.13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-59.80%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+400.05%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嘉定</a:t>
                      </a:r>
                      <a:endParaRPr 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>
                      <a:noFill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77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2.02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-15.38%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+37.95%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93675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互拓</a:t>
                      </a:r>
                      <a:endParaRPr 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>
                      <a:noFill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6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0.03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/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/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chemeClr val="accent4">
                          <a:lumMod val="50000"/>
                        </a:schemeClr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132080" y="694690"/>
            <a:ext cx="5080000" cy="6008370"/>
          </a:xfrm>
          <a:prstGeom prst="rect">
            <a:avLst/>
          </a:prstGeom>
        </p:spPr>
        <p:txBody>
          <a:bodyPr anchor="ctr" anchorCtr="0">
            <a:noAutofit/>
          </a:bodyPr>
          <a:p>
            <a:pPr marL="0" indent="304800" algn="just" defTabSz="2667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{{P3区域总览：根据金额Top3、合计占比和整体区域集中度生成一句总览}}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各区域招标态势如下：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{{P3区域分析1：按累计金额排序第1属地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，介绍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属地情况，总结</a:t>
            </a: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只用一句话说明个数同比、金额同比和区域特征}}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{{P3区域分析2：按累计金额排序第2属地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，介绍属地情况，总结</a:t>
            </a: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只用一句话说明个数同比、金额同比和区域特征}}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{{P3区域分析3：按累计金额排序第3属地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，介绍属地情况，总结</a:t>
            </a: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只用一句话说明个数同比、金额同比和区域特征}}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{{P3区域分析4：按累计金额排序第4属地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，介绍属地情况，总结</a:t>
            </a: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只用一句话说明个数同比、金额同比和区域特征}}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{{P3区域分析5：按累计金额排序第5属地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，介绍属地情况，总结</a:t>
            </a: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只用一句话说明个数同比、金额同比和区域特征}}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{{P3区域分析6：按累计金额排序第6属地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，介绍属地情况，总结</a:t>
            </a: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只用一句话说明个数同比、金额同比和区域特征}}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{{P3区域分析7：按累计金额排序第7属地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，介绍属地情况，总结</a:t>
            </a: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只用一句话说明个数同比、金额同比和区域特征}}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{{P3区域分析8：按累计金额排序第8属地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，介绍属地情况，总结</a:t>
            </a: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只用一句话说明个数同比、金额同比和区域特征}}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{{P3区域分析9：按累计金额排序第9属地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，介绍属地情况，总结</a:t>
            </a: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只用一句话说明个数同比、金额同比和区域特征}}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{{P3区域分析10：按累计金额排序第10属地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，介绍属地情况，总结</a:t>
            </a: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只用一句话说明个数同比、金额同比和区域特征}}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{{P3区域分析11：按累计金额排序第11属地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，介绍属地情况，总结</a:t>
            </a: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只用一句话说明个数同比、金额同比和区域特征}}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{{P3区域分析12：按累计金额排序第12属地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，介绍属地情况，总结</a:t>
            </a: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只用一句话说明个数同比、金额同比和区域特征}}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{{P3区域分析13：按累计金额排序第13属地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，介绍属地情况，总结</a:t>
            </a: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只用一句话说明个数同比、金额同比和区域特征}}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{{P3区域分析14：按累计金额排序第14属地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，介绍属地情况，总结</a:t>
            </a: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只用一句话说明个数同比、金额同比和区域特征}}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{{P3区域分析15：按累计金额排序第15属地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，介绍属地情况，总结</a:t>
            </a: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只用一句话说明个数同比、金额同比和区域特征}}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0" y="0"/>
            <a:ext cx="1435735" cy="69532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en-US" altLang="zh-CN" sz="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65000">
                      <a:schemeClr val="accent4">
                        <a:lumMod val="75000"/>
                      </a:schemeClr>
                    </a:gs>
                  </a:gsLst>
                  <a:lin ang="16200000" scaled="0"/>
                </a:gradFill>
                <a:latin typeface="微软雅黑" charset="0"/>
                <a:ea typeface="微软雅黑" charset="0"/>
                <a:sym typeface="+mn-ea"/>
              </a:rPr>
              <a:t>02</a:t>
            </a:r>
            <a:endParaRPr lang="en-US" altLang="zh-CN" sz="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5000">
                    <a:schemeClr val="accent4">
                      <a:lumMod val="75000"/>
                    </a:schemeClr>
                  </a:gs>
                </a:gsLst>
                <a:lin ang="16200000" scaled="0"/>
              </a:gradFill>
              <a:latin typeface="微软雅黑" charset="0"/>
              <a:ea typeface="微软雅黑" charset="0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0" y="591820"/>
            <a:ext cx="12192635" cy="6266815"/>
          </a:xfrm>
          <a:prstGeom prst="roundRect">
            <a:avLst>
              <a:gd name="adj" fmla="val 0"/>
            </a:avLst>
          </a:prstGeom>
          <a:solidFill>
            <a:schemeClr val="accent2">
              <a:lumMod val="40000"/>
              <a:lumOff val="60000"/>
              <a:alpha val="50000"/>
            </a:schemeClr>
          </a:solidFill>
          <a:ln w="12700" cap="flat" cmpd="sng" algn="ctr">
            <a:solidFill>
              <a:srgbClr val="FFCAAB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66675" y="3117215"/>
            <a:ext cx="5964555" cy="3619500"/>
          </a:xfrm>
          <a:prstGeom prst="roundRect">
            <a:avLst>
              <a:gd name="adj" fmla="val 3084"/>
            </a:avLst>
          </a:prstGeom>
          <a:solidFill>
            <a:schemeClr val="bg1"/>
          </a:solidFill>
          <a:ln w="12700" cap="flat" cmpd="sng" algn="ctr">
            <a:solidFill>
              <a:srgbClr val="0070C0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 sz="1200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0" y="0"/>
            <a:ext cx="12192635" cy="591820"/>
          </a:xfrm>
          <a:prstGeom prst="roundRect">
            <a:avLst>
              <a:gd name="adj" fmla="val 5411"/>
            </a:avLst>
          </a:prstGeom>
          <a:solidFill>
            <a:schemeClr val="accent2">
              <a:lumMod val="40000"/>
              <a:lumOff val="60000"/>
            </a:schemeClr>
          </a:solidFill>
          <a:ln w="12700" cap="flat" cmpd="sng" algn="ctr">
            <a:solidFill>
              <a:srgbClr val="FFCAAB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70180" y="0"/>
            <a:ext cx="11862435" cy="59118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zh-CN" altLang="en-US">
                <a:solidFill>
                  <a:schemeClr val="accent2">
                    <a:lumMod val="50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因时而动</a:t>
            </a:r>
            <a:endParaRPr lang="zh-CN" altLang="en-US">
              <a:solidFill>
                <a:schemeClr val="accent2">
                  <a:lumMod val="50000"/>
                </a:schemeClr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  <a:p>
            <a:pPr lvl="0" algn="ctr">
              <a:buClrTx/>
              <a:buSzTx/>
              <a:buFontTx/>
            </a:pPr>
            <a:r>
              <a:rPr lang="zh-CN" altLang="en-US" sz="160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看节奏、看</a:t>
            </a:r>
            <a:r>
              <a:rPr lang="zh-CN" altLang="en-US" sz="160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窗口、看</a:t>
            </a:r>
            <a:r>
              <a:rPr lang="zh-CN" altLang="en-US" sz="160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项目</a:t>
            </a:r>
            <a:endParaRPr lang="zh-CN" altLang="en-US" sz="1600"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6136640" y="3115945"/>
            <a:ext cx="5964555" cy="3621405"/>
          </a:xfrm>
          <a:prstGeom prst="roundRect">
            <a:avLst>
              <a:gd name="adj" fmla="val 3084"/>
            </a:avLst>
          </a:prstGeom>
          <a:solidFill>
            <a:schemeClr val="bg1"/>
          </a:solidFill>
          <a:ln w="12700" cap="flat" cmpd="sng" algn="ctr">
            <a:solidFill>
              <a:srgbClr val="0070C0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 sz="1200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6233160" y="5042535"/>
          <a:ext cx="5686425" cy="1551940"/>
        </p:xfrm>
        <a:graphic>
          <a:graphicData uri="http://schemas.openxmlformats.org/drawingml/2006/table">
            <a:tbl>
              <a:tblPr/>
              <a:tblGrid>
                <a:gridCol w="1137285"/>
                <a:gridCol w="1137285"/>
                <a:gridCol w="1137285"/>
                <a:gridCol w="1137285"/>
                <a:gridCol w="1137285"/>
              </a:tblGrid>
              <a:tr h="387985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000" b="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行业</a:t>
                      </a:r>
                      <a:endParaRPr lang="zh-CN" altLang="en-US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个数</a:t>
                      </a:r>
                      <a:endParaRPr 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金额（亿元）</a:t>
                      </a:r>
                      <a:endParaRPr 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个数环比</a:t>
                      </a:r>
                      <a:endParaRPr 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金额环比</a:t>
                      </a:r>
                      <a:endParaRPr 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7985"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交通</a:t>
                      </a:r>
                      <a:endParaRPr 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61</a:t>
                      </a:r>
                      <a:endParaRPr 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22.44</a:t>
                      </a:r>
                      <a:endParaRPr 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-29.07%</a:t>
                      </a:r>
                      <a:endParaRPr 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+241.57%</a:t>
                      </a:r>
                      <a:endParaRPr 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7985"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党政</a:t>
                      </a:r>
                      <a:endParaRPr 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258</a:t>
                      </a:r>
                      <a:endParaRPr 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10.66</a:t>
                      </a:r>
                      <a:endParaRPr 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-5.15%</a:t>
                      </a:r>
                      <a:endParaRPr 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-4.92%</a:t>
                      </a:r>
                      <a:endParaRPr 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7985"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工业能源</a:t>
                      </a:r>
                      <a:endParaRPr 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122</a:t>
                      </a:r>
                      <a:endParaRPr 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9.34</a:t>
                      </a:r>
                      <a:endParaRPr 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-15.28%</a:t>
                      </a:r>
                      <a:endParaRPr 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+153.5%</a:t>
                      </a:r>
                      <a:endParaRPr 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4" name="圆角矩形 13"/>
          <p:cNvSpPr/>
          <p:nvPr/>
        </p:nvSpPr>
        <p:spPr>
          <a:xfrm>
            <a:off x="6137910" y="3004820"/>
            <a:ext cx="5963285" cy="294005"/>
          </a:xfrm>
          <a:prstGeom prst="roundRect">
            <a:avLst>
              <a:gd name="adj" fmla="val 5411"/>
            </a:avLst>
          </a:prstGeom>
          <a:solidFill>
            <a:srgbClr val="FFF2EE"/>
          </a:solidFill>
          <a:ln w="12700" cap="flat" cmpd="sng" algn="ctr">
            <a:solidFill>
              <a:srgbClr val="0070C0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r>
              <a:rPr lang="en-US" altLang="zh-CN" sz="1200">
                <a:solidFill>
                  <a:schemeClr val="accent2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{{P4统计月份：如2026年4月}}月度行业情况</a:t>
            </a:r>
            <a:endParaRPr lang="en-US" altLang="zh-CN" sz="1200">
              <a:solidFill>
                <a:schemeClr val="accent2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graphicFrame>
        <p:nvGraphicFramePr>
          <p:cNvPr id="9" name="表格 8"/>
          <p:cNvGraphicFramePr/>
          <p:nvPr>
            <p:custDataLst>
              <p:tags r:id="rId2"/>
            </p:custDataLst>
          </p:nvPr>
        </p:nvGraphicFramePr>
        <p:xfrm>
          <a:off x="173990" y="5042535"/>
          <a:ext cx="5756275" cy="1551940"/>
        </p:xfrm>
        <a:graphic>
          <a:graphicData uri="http://schemas.openxmlformats.org/drawingml/2006/table">
            <a:tbl>
              <a:tblPr/>
              <a:tblGrid>
                <a:gridCol w="1151255"/>
                <a:gridCol w="1151255"/>
                <a:gridCol w="1151255"/>
                <a:gridCol w="1151255"/>
                <a:gridCol w="1151255"/>
              </a:tblGrid>
              <a:tr h="387985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000" b="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区域</a:t>
                      </a:r>
                      <a:endParaRPr lang="zh-CN" altLang="en-US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个数</a:t>
                      </a:r>
                      <a:endParaRPr 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金额（亿元）</a:t>
                      </a:r>
                      <a:endParaRPr 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个数环比</a:t>
                      </a:r>
                      <a:endParaRPr 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金额环比</a:t>
                      </a:r>
                      <a:endParaRPr lang="zh-CN" sz="1000" b="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7985"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战客</a:t>
                      </a:r>
                      <a:endParaRPr 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298</a:t>
                      </a:r>
                      <a:endParaRPr 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20.83</a:t>
                      </a:r>
                      <a:endParaRPr 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-19.02%</a:t>
                      </a:r>
                      <a:endParaRPr 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-6.26%</a:t>
                      </a:r>
                      <a:endParaRPr 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7985"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浦东</a:t>
                      </a:r>
                      <a:endParaRPr 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272</a:t>
                      </a:r>
                      <a:endParaRPr 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13.58</a:t>
                      </a:r>
                      <a:endParaRPr 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+8.37%</a:t>
                      </a:r>
                      <a:endParaRPr 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+29.44%</a:t>
                      </a:r>
                      <a:endParaRPr 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7985"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崇明</a:t>
                      </a:r>
                      <a:endParaRPr 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37</a:t>
                      </a:r>
                      <a:endParaRPr 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8.93</a:t>
                      </a:r>
                      <a:endParaRPr 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-30.19%</a:t>
                      </a:r>
                      <a:endParaRPr 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algn="ctr" fontAlgn="ctr">
                        <a:buClrTx/>
                        <a:buSzTx/>
                        <a:buFontTx/>
                      </a:pPr>
                      <a:r>
                        <a:rPr lang="zh-CN" sz="100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+375.77%</a:t>
                      </a:r>
                      <a:endParaRPr 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圆角矩形 5"/>
          <p:cNvSpPr/>
          <p:nvPr/>
        </p:nvSpPr>
        <p:spPr>
          <a:xfrm>
            <a:off x="67945" y="3004820"/>
            <a:ext cx="5964555" cy="294005"/>
          </a:xfrm>
          <a:prstGeom prst="roundRect">
            <a:avLst>
              <a:gd name="adj" fmla="val 5411"/>
            </a:avLst>
          </a:prstGeom>
          <a:solidFill>
            <a:srgbClr val="FFF2EE"/>
          </a:solidFill>
          <a:ln w="12700" cap="flat" cmpd="sng" algn="ctr">
            <a:solidFill>
              <a:srgbClr val="0070C0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r>
              <a:rPr lang="en-US" altLang="zh-CN" sz="1200">
                <a:solidFill>
                  <a:schemeClr val="accent2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{{P4统计月份：如2026年4月}}月度区域情况</a:t>
            </a:r>
            <a:endParaRPr lang="en-US" altLang="zh-CN" sz="1200">
              <a:solidFill>
                <a:schemeClr val="accent2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0" y="0"/>
            <a:ext cx="1435735" cy="69532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en-US" altLang="zh-CN" sz="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65000">
                      <a:schemeClr val="accent2">
                        <a:lumMod val="75000"/>
                      </a:schemeClr>
                    </a:gs>
                  </a:gsLst>
                  <a:lin ang="16200000" scaled="0"/>
                </a:gradFill>
                <a:latin typeface="微软雅黑" charset="0"/>
                <a:ea typeface="微软雅黑" charset="0"/>
                <a:sym typeface="+mn-ea"/>
              </a:rPr>
              <a:t>03</a:t>
            </a:r>
            <a:endParaRPr lang="en-US" altLang="zh-CN" sz="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5000">
                    <a:schemeClr val="accent2">
                      <a:lumMod val="75000"/>
                    </a:schemeClr>
                  </a:gs>
                </a:gsLst>
                <a:lin ang="16200000" scaled="0"/>
              </a:gradFill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67945" y="837565"/>
            <a:ext cx="12033250" cy="2040255"/>
          </a:xfrm>
          <a:prstGeom prst="roundRect">
            <a:avLst>
              <a:gd name="adj" fmla="val 3084"/>
            </a:avLst>
          </a:prstGeom>
          <a:solidFill>
            <a:schemeClr val="bg1"/>
          </a:solidFill>
          <a:ln w="12700" cap="flat" cmpd="sng" algn="ctr">
            <a:solidFill>
              <a:srgbClr val="0070C0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 sz="1200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3"/>
            </p:custDataLst>
          </p:nvPr>
        </p:nvGraphicFramePr>
        <p:xfrm>
          <a:off x="173990" y="1795780"/>
          <a:ext cx="11746230" cy="944880"/>
        </p:xfrm>
        <a:graphic>
          <a:graphicData uri="http://schemas.openxmlformats.org/drawingml/2006/table">
            <a:tbl>
              <a:tblPr/>
              <a:tblGrid>
                <a:gridCol w="2392045"/>
                <a:gridCol w="3200400"/>
                <a:gridCol w="2969895"/>
                <a:gridCol w="3183890"/>
              </a:tblGrid>
              <a:tr h="47244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 b="1" i="0">
                          <a:solidFill>
                            <a:srgbClr val="333333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招标次数</a:t>
                      </a:r>
                      <a:endParaRPr lang="zh-CN" sz="1100" b="1" i="0">
                        <a:solidFill>
                          <a:srgbClr val="333333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0F4FA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 b="1" i="0">
                          <a:solidFill>
                            <a:srgbClr val="333333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招标预算金额（亿元）</a:t>
                      </a:r>
                      <a:endParaRPr lang="zh-CN" sz="1100" b="1" i="0">
                        <a:solidFill>
                          <a:srgbClr val="333333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0F4FA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 b="1" i="0">
                          <a:solidFill>
                            <a:srgbClr val="333333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招标次数环比（%）</a:t>
                      </a:r>
                      <a:endParaRPr lang="zh-CN" altLang="en-US" sz="1100" b="1" i="0">
                        <a:solidFill>
                          <a:srgbClr val="333333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0F4FA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 b="1" i="0">
                          <a:solidFill>
                            <a:srgbClr val="333333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招标金额环比（%）</a:t>
                      </a:r>
                      <a:endParaRPr lang="zh-CN" altLang="en-US" sz="1100" b="1" i="0">
                        <a:solidFill>
                          <a:srgbClr val="333333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0F4FA"/>
                    </a:solidFill>
                  </a:tcPr>
                </a:tc>
              </a:tr>
              <a:tr h="47244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 i="0">
                          <a:solidFill>
                            <a:srgbClr val="333333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1215</a:t>
                      </a:r>
                      <a:endParaRPr lang="en-US" altLang="zh-CN" sz="1100" i="0">
                        <a:solidFill>
                          <a:srgbClr val="333333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 i="0">
                          <a:solidFill>
                            <a:srgbClr val="333333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68.15</a:t>
                      </a:r>
                      <a:endParaRPr lang="en-US" altLang="zh-CN" sz="1100" i="0">
                        <a:solidFill>
                          <a:srgbClr val="333333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 i="0">
                          <a:solidFill>
                            <a:srgbClr val="333333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+20.06</a:t>
                      </a:r>
                      <a:endParaRPr lang="en-US" altLang="zh-CN" sz="1100" i="0">
                        <a:solidFill>
                          <a:srgbClr val="333333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 i="0">
                          <a:solidFill>
                            <a:srgbClr val="333333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+51.81</a:t>
                      </a:r>
                      <a:endParaRPr lang="en-US" altLang="zh-CN" sz="1100" i="0">
                        <a:solidFill>
                          <a:srgbClr val="333333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</a:tr>
            </a:tbl>
          </a:graphicData>
        </a:graphic>
      </p:graphicFrame>
      <p:sp>
        <p:nvSpPr>
          <p:cNvPr id="5" name="圆角矩形 4"/>
          <p:cNvSpPr/>
          <p:nvPr/>
        </p:nvSpPr>
        <p:spPr>
          <a:xfrm>
            <a:off x="66675" y="695325"/>
            <a:ext cx="12034520" cy="294005"/>
          </a:xfrm>
          <a:prstGeom prst="roundRect">
            <a:avLst>
              <a:gd name="adj" fmla="val 5411"/>
            </a:avLst>
          </a:prstGeom>
          <a:solidFill>
            <a:srgbClr val="FFF2EE"/>
          </a:solidFill>
          <a:ln w="12700" cap="flat" cmpd="sng" algn="ctr">
            <a:solidFill>
              <a:srgbClr val="0070C0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r>
              <a:rPr lang="en-US" altLang="zh-CN" sz="1200">
                <a:solidFill>
                  <a:schemeClr val="accent2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{{P4统计月份：如2026年4月}}月度整体情况</a:t>
            </a:r>
            <a:endParaRPr lang="en-US" altLang="zh-CN" sz="1200">
              <a:solidFill>
                <a:schemeClr val="accent2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3990" y="1033145"/>
            <a:ext cx="11746230" cy="6959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304800" algn="just" defTabSz="2667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{{P4整体月度分析：说明单月次数、金额、次数环比、金额环比和量价特征}}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233160" y="3298825"/>
            <a:ext cx="5760085" cy="1743075"/>
          </a:xfrm>
          <a:prstGeom prst="rect">
            <a:avLst/>
          </a:prstGeom>
        </p:spPr>
        <p:txBody>
          <a:bodyPr wrap="square" anchor="ctr" anchorCtr="0">
            <a:noAutofit/>
          </a:bodyPr>
          <a:p>
            <a:pPr marL="0" indent="304800" algn="just" defTabSz="2667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{{P4行业总览：按月度金额Top3说明金额、合计占比和行业集中度}}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{{P4行业分析1：按月度金额排序第1行业，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介绍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行业情况，说明并总结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个数环比、金额环比和特征}}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{{P4行业分析2：按月度金额排序第2行业，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介绍行业情况，说明并总结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个数环比、金额环比和特征}}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{{P4行业分析3：按月度金额排序第3行业，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介绍行业情况，说明并总结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个数环比、金额环比和特征}}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73990" y="3298825"/>
            <a:ext cx="5760085" cy="1743075"/>
          </a:xfrm>
          <a:prstGeom prst="rect">
            <a:avLst/>
          </a:prstGeom>
        </p:spPr>
        <p:txBody>
          <a:bodyPr wrap="square" anchor="ctr" anchorCtr="0">
            <a:noAutofit/>
          </a:bodyPr>
          <a:p>
            <a:pPr lvl="0" indent="304800" algn="just" defTabSz="2667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altLang="zh-CN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{{P4区域总览：按月度金额Top3说明金额、合计占比和区域集中度}}</a:t>
            </a:r>
            <a:endParaRPr lang="en-US" altLang="zh-CN" sz="12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lvl="0" indent="304800" algn="just" defTabSz="2667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altLang="zh-CN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{{P4区域分析1：按月度金额排序第1属地，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介绍属地情况，说明并总结</a:t>
            </a:r>
            <a:r>
              <a:rPr lang="en-US" altLang="zh-CN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个数环比、金额环比和特征}}</a:t>
            </a:r>
            <a:endParaRPr lang="en-US" altLang="zh-CN" sz="12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lvl="0" indent="304800" algn="just" defTabSz="2667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altLang="zh-CN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{{P4区域分析2：按月度金额排序第2属地，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介绍属地情况，说明并总结</a:t>
            </a:r>
            <a:r>
              <a:rPr lang="en-US" altLang="zh-CN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个数环比、金额环比和特征}}</a:t>
            </a:r>
            <a:endParaRPr lang="en-US" altLang="zh-CN" sz="12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lvl="0" indent="304800" algn="just" defTabSz="2667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altLang="zh-CN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{{P4区域分析3：按月度金额排序第3属地，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介绍属地情况，说明并总结</a:t>
            </a:r>
            <a:r>
              <a:rPr lang="en-US" altLang="zh-CN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个数环比、金额环比和特征}}</a:t>
            </a:r>
            <a:endParaRPr lang="en-US" altLang="zh-CN" sz="12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0" y="591820"/>
            <a:ext cx="12192635" cy="6266815"/>
          </a:xfrm>
          <a:prstGeom prst="roundRect">
            <a:avLst>
              <a:gd name="adj" fmla="val 0"/>
            </a:avLst>
          </a:prstGeom>
          <a:solidFill>
            <a:srgbClr val="E9D4EC">
              <a:alpha val="50000"/>
            </a:srgbClr>
          </a:solidFill>
          <a:ln w="12700" cap="flat" cmpd="sng" algn="ctr">
            <a:solidFill>
              <a:srgbClr val="EED2EC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5245" y="832485"/>
            <a:ext cx="11977370" cy="2954655"/>
          </a:xfrm>
          <a:prstGeom prst="roundRect">
            <a:avLst>
              <a:gd name="adj" fmla="val 3084"/>
            </a:avLst>
          </a:prstGeom>
          <a:solidFill>
            <a:schemeClr val="bg1"/>
          </a:solidFill>
          <a:ln w="12700" cap="flat" cmpd="sng" algn="ctr">
            <a:solidFill>
              <a:srgbClr val="0070C0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 sz="1200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078220" y="3975100"/>
            <a:ext cx="5955030" cy="2719070"/>
          </a:xfrm>
          <a:prstGeom prst="roundRect">
            <a:avLst>
              <a:gd name="adj" fmla="val 3084"/>
            </a:avLst>
          </a:prstGeom>
          <a:solidFill>
            <a:schemeClr val="bg1"/>
          </a:solidFill>
          <a:ln w="12700" cap="flat" cmpd="sng" algn="ctr">
            <a:solidFill>
              <a:srgbClr val="0070C0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 sz="1200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55880" y="3987165"/>
            <a:ext cx="5955030" cy="2719070"/>
          </a:xfrm>
          <a:prstGeom prst="roundRect">
            <a:avLst>
              <a:gd name="adj" fmla="val 3084"/>
            </a:avLst>
          </a:prstGeom>
          <a:solidFill>
            <a:schemeClr val="bg1"/>
          </a:solidFill>
          <a:ln w="12700" cap="flat" cmpd="sng" algn="ctr">
            <a:solidFill>
              <a:srgbClr val="0070C0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 sz="1200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0" y="0"/>
            <a:ext cx="12192635" cy="591820"/>
          </a:xfrm>
          <a:prstGeom prst="roundRect">
            <a:avLst>
              <a:gd name="adj" fmla="val 5411"/>
            </a:avLst>
          </a:prstGeom>
          <a:solidFill>
            <a:srgbClr val="E9D4EC"/>
          </a:solidFill>
          <a:ln w="12700" cap="flat" cmpd="sng" algn="ctr">
            <a:solidFill>
              <a:srgbClr val="EED2EC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70180" y="0"/>
            <a:ext cx="11863070" cy="59118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zh-CN" altLang="en-US">
                <a:solidFill>
                  <a:srgbClr val="7030A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因人施策</a:t>
            </a:r>
            <a:endParaRPr lang="zh-CN" altLang="en-US">
              <a:solidFill>
                <a:srgbClr val="7030A0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  <a:p>
            <a:pPr lvl="0" algn="ctr">
              <a:buClrTx/>
              <a:buSzTx/>
              <a:buFontTx/>
            </a:pPr>
            <a:r>
              <a:rPr lang="zh-CN" altLang="en-US" sz="160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看客户、看关键人、看生态</a:t>
            </a:r>
            <a:endParaRPr lang="zh-CN" altLang="en-US" sz="1600"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70180" y="4264025"/>
          <a:ext cx="5728335" cy="4526280"/>
        </p:xfrm>
        <a:graphic>
          <a:graphicData uri="http://schemas.openxmlformats.org/drawingml/2006/table">
            <a:tbl>
              <a:tblPr/>
              <a:tblGrid>
                <a:gridCol w="3077210"/>
                <a:gridCol w="944880"/>
                <a:gridCol w="1706245"/>
              </a:tblGrid>
              <a:tr h="41148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200" b="1" i="0">
                          <a:solidFill>
                            <a:schemeClr val="bg1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招标单位</a:t>
                      </a:r>
                      <a:endParaRPr lang="zh-CN" sz="1200" b="1" i="0">
                        <a:solidFill>
                          <a:schemeClr val="bg1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B>
                    <a:solidFill>
                      <a:srgbClr val="7030A0">
                        <a:alpha val="75000"/>
                      </a:srgb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200" b="1" i="0">
                          <a:solidFill>
                            <a:schemeClr val="bg1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招标次数</a:t>
                      </a:r>
                      <a:endParaRPr lang="zh-CN" sz="1200" b="1" i="0">
                        <a:solidFill>
                          <a:schemeClr val="bg1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B>
                    <a:solidFill>
                      <a:srgbClr val="7030A0">
                        <a:alpha val="75000"/>
                      </a:srgb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200" b="1" i="0">
                          <a:solidFill>
                            <a:schemeClr val="bg1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招标预算金额（万元）</a:t>
                      </a:r>
                      <a:endParaRPr lang="zh-CN" sz="1200" b="1" i="0">
                        <a:solidFill>
                          <a:schemeClr val="bg1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B>
                    <a:solidFill>
                      <a:srgbClr val="7030A0">
                        <a:alpha val="75000"/>
                      </a:srgbClr>
                    </a:solidFill>
                  </a:tcPr>
                </a:tc>
              </a:tr>
              <a:tr h="381000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上海市大数据中心</a:t>
                      </a:r>
                      <a:endParaRPr 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98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98185.766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</a:tr>
              <a:tr h="381000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复旦大学附属中山医院</a:t>
                      </a:r>
                      <a:endParaRPr 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B>
                    <a:solidFill>
                      <a:srgbClr val="EED2EC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5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B>
                    <a:solidFill>
                      <a:srgbClr val="EED2EC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35635.5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B>
                    <a:solidFill>
                      <a:srgbClr val="EED2EC"/>
                    </a:solidFill>
                  </a:tcPr>
                </a:tc>
              </a:tr>
              <a:tr h="381000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上海市浦东新区教育局</a:t>
                      </a:r>
                      <a:endParaRPr 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5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27911.08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</a:tr>
              <a:tr h="381000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上海市宝山区杨行镇人民政府</a:t>
                      </a:r>
                      <a:endParaRPr 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B>
                    <a:solidFill>
                      <a:srgbClr val="EED2EC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7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B>
                    <a:solidFill>
                      <a:srgbClr val="EED2EC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21329.312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B>
                    <a:solidFill>
                      <a:srgbClr val="EED2EC"/>
                    </a:solidFill>
                  </a:tcPr>
                </a:tc>
              </a:tr>
              <a:tr h="381000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上海市松江区水利建设项目管理服务中心</a:t>
                      </a:r>
                      <a:endParaRPr 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1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21045.89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DDDD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030A0"/>
                      </a:solidFill>
                      <a:prstDash val="sysDash"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6199505" y="4264025"/>
          <a:ext cx="5727700" cy="2317115"/>
        </p:xfrm>
        <a:graphic>
          <a:graphicData uri="http://schemas.openxmlformats.org/drawingml/2006/table">
            <a:tbl>
              <a:tblPr/>
              <a:tblGrid>
                <a:gridCol w="2961005"/>
                <a:gridCol w="1005205"/>
                <a:gridCol w="1761490"/>
              </a:tblGrid>
              <a:tr h="41148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200" b="1" i="0">
                          <a:solidFill>
                            <a:schemeClr val="bg1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招标单位</a:t>
                      </a:r>
                      <a:endParaRPr lang="zh-CN" sz="1200" b="1" i="0">
                        <a:solidFill>
                          <a:schemeClr val="bg1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>
                      <a:noFill/>
                    </a:lnL>
                    <a:lnR w="12700">
                      <a:solidFill>
                        <a:srgbClr val="7030A0"/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>
                        <a:alpha val="75000"/>
                      </a:srgb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200" b="1" i="0">
                          <a:solidFill>
                            <a:schemeClr val="bg1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招标次数</a:t>
                      </a:r>
                      <a:endParaRPr lang="zh-CN" sz="1200" b="1" i="0">
                        <a:solidFill>
                          <a:schemeClr val="bg1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 w="12700">
                      <a:solidFill>
                        <a:srgbClr val="7030A0"/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>
                        <a:alpha val="75000"/>
                      </a:srgb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200" b="1" i="0">
                          <a:solidFill>
                            <a:schemeClr val="bg1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招标预算金额（万元）</a:t>
                      </a:r>
                      <a:endParaRPr lang="zh-CN" sz="1200" b="1" i="0">
                        <a:solidFill>
                          <a:schemeClr val="bg1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>
                        <a:alpha val="75000"/>
                      </a:srgbClr>
                    </a:solidFill>
                  </a:tcPr>
                </a:tc>
              </a:tr>
              <a:tr h="381000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上海临港新片区建设发展有限公司</a:t>
                      </a:r>
                      <a:endParaRPr 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>
                      <a:noFill/>
                    </a:lnL>
                    <a:lnR w="12700">
                      <a:solidFill>
                        <a:srgbClr val="7030A0"/>
                      </a:solidFill>
                      <a:prstDash val="sysDash"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7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 w="12700">
                      <a:solidFill>
                        <a:srgbClr val="7030A0"/>
                      </a:solidFill>
                      <a:prstDash val="sysDash"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36537.45579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  <a:tr h="381635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山铁数字科技</a:t>
                      </a: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(</a:t>
                      </a:r>
                      <a:r>
                        <a:rPr lang="zh-CN" altLang="en-US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上海</a:t>
                      </a: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)</a:t>
                      </a:r>
                      <a:r>
                        <a:rPr lang="zh-CN" altLang="en-US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有限公司</a:t>
                      </a:r>
                      <a:endParaRPr lang="zh-CN" altLang="en-US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>
                      <a:noFill/>
                    </a:lnL>
                    <a:lnR w="12700">
                      <a:solidFill>
                        <a:srgbClr val="7030A0"/>
                      </a:solidFill>
                      <a:prstDash val="sysDash"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2EC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3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 w="12700">
                      <a:solidFill>
                        <a:srgbClr val="7030A0"/>
                      </a:solidFill>
                      <a:prstDash val="sysDash"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2EC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30295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2EC"/>
                    </a:solidFill>
                  </a:tcPr>
                </a:tc>
              </a:tr>
              <a:tr h="381000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上海浦东发展</a:t>
                      </a: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(</a:t>
                      </a:r>
                      <a:r>
                        <a:rPr lang="zh-CN" altLang="en-US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集团</a:t>
                      </a: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)</a:t>
                      </a:r>
                      <a:r>
                        <a:rPr lang="zh-CN" altLang="en-US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有限公司</a:t>
                      </a:r>
                      <a:endParaRPr lang="zh-CN" altLang="en-US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>
                      <a:noFill/>
                    </a:lnL>
                    <a:lnR w="12700">
                      <a:solidFill>
                        <a:srgbClr val="7030A0"/>
                      </a:solidFill>
                      <a:prstDash val="sysDash"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1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 w="12700">
                      <a:solidFill>
                        <a:srgbClr val="7030A0"/>
                      </a:solidFill>
                      <a:prstDash val="sysDash"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28088.18629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  <a:tr h="381000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上海陈家镇建设发展有限公司</a:t>
                      </a:r>
                      <a:endParaRPr 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>
                      <a:noFill/>
                    </a:lnL>
                    <a:lnR w="12700">
                      <a:solidFill>
                        <a:srgbClr val="7030A0"/>
                      </a:solidFill>
                      <a:prstDash val="sysDash"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2EC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5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 w="12700">
                      <a:solidFill>
                        <a:srgbClr val="7030A0"/>
                      </a:solidFill>
                      <a:prstDash val="sysDash"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2EC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23787.40152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2EC"/>
                    </a:solidFill>
                  </a:tcPr>
                </a:tc>
              </a:tr>
              <a:tr h="381000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上海机场（集团）有限公司</a:t>
                      </a:r>
                      <a:endParaRPr 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>
                      <a:noFill/>
                    </a:lnL>
                    <a:lnR w="12700">
                      <a:solidFill>
                        <a:srgbClr val="7030A0"/>
                      </a:solidFill>
                      <a:prstDash val="sysDash"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1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 w="12700">
                      <a:solidFill>
                        <a:srgbClr val="7030A0"/>
                      </a:solidFill>
                      <a:prstDash val="sysDash"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22713.9281</a:t>
                      </a:r>
                      <a:endParaRPr lang="en-US" altLang="zh-CN" sz="10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</a:tbl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0" y="0"/>
            <a:ext cx="1435735" cy="69532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en-US" altLang="zh-CN" sz="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65000">
                      <a:srgbClr val="7030A0"/>
                    </a:gs>
                  </a:gsLst>
                  <a:lin ang="16200000" scaled="0"/>
                </a:gradFill>
                <a:latin typeface="微软雅黑" charset="0"/>
                <a:ea typeface="微软雅黑" charset="0"/>
                <a:sym typeface="+mn-ea"/>
              </a:rPr>
              <a:t>04</a:t>
            </a:r>
            <a:endParaRPr lang="en-US" altLang="zh-CN" sz="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5000">
                    <a:srgbClr val="7030A0"/>
                  </a:gs>
                </a:gsLst>
                <a:lin ang="16200000" scaled="0"/>
              </a:gradFill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5880" y="3878580"/>
            <a:ext cx="5954395" cy="294005"/>
          </a:xfrm>
          <a:prstGeom prst="roundRect">
            <a:avLst>
              <a:gd name="adj" fmla="val 5411"/>
            </a:avLst>
          </a:prstGeom>
          <a:solidFill>
            <a:srgbClr val="EED2EC"/>
          </a:solidFill>
          <a:ln w="12700" cap="flat" cmpd="sng" algn="ctr">
            <a:solidFill>
              <a:srgbClr val="0070C0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r>
              <a:rPr lang="en-US" altLang="zh-CN" sz="1200">
                <a:solidFill>
                  <a:srgbClr val="7030A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{{P5统计周期：如2026年1-4月}}政府侧招标Top10客户</a:t>
            </a:r>
            <a:endParaRPr lang="zh-CN" altLang="en-US" sz="1200">
              <a:solidFill>
                <a:srgbClr val="7030A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6078220" y="3878580"/>
            <a:ext cx="5954395" cy="294005"/>
          </a:xfrm>
          <a:prstGeom prst="roundRect">
            <a:avLst>
              <a:gd name="adj" fmla="val 5411"/>
            </a:avLst>
          </a:prstGeom>
          <a:solidFill>
            <a:srgbClr val="EED2EC"/>
          </a:solidFill>
          <a:ln w="12700" cap="flat" cmpd="sng" algn="ctr">
            <a:solidFill>
              <a:srgbClr val="0070C0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r>
              <a:rPr lang="zh-CN" altLang="en-US" sz="1200">
                <a:solidFill>
                  <a:srgbClr val="7030A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{{P5统计周期：如2026年1-4月}}企业侧招标Top10客户</a:t>
            </a:r>
            <a:endParaRPr lang="zh-CN" altLang="en-US" sz="1200">
              <a:solidFill>
                <a:srgbClr val="7030A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6515" y="695325"/>
            <a:ext cx="11976100" cy="294005"/>
          </a:xfrm>
          <a:prstGeom prst="roundRect">
            <a:avLst>
              <a:gd name="adj" fmla="val 5411"/>
            </a:avLst>
          </a:prstGeom>
          <a:solidFill>
            <a:srgbClr val="EED2EC"/>
          </a:solidFill>
          <a:ln w="12700" cap="flat" cmpd="sng" algn="ctr">
            <a:solidFill>
              <a:srgbClr val="0070C0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r>
              <a:rPr lang="zh-CN" altLang="en-US" sz="1200">
                <a:solidFill>
                  <a:srgbClr val="7030A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{{P5统计周期：如2026年4月}}139客户招标及</a:t>
            </a:r>
            <a:r>
              <a:rPr lang="zh-CN" altLang="en-US" sz="1200">
                <a:solidFill>
                  <a:srgbClr val="7030A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重点项目</a:t>
            </a:r>
            <a:endParaRPr lang="zh-CN" altLang="en-US" sz="1200">
              <a:solidFill>
                <a:srgbClr val="7030A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3"/>
            </p:custDataLst>
          </p:nvPr>
        </p:nvGraphicFramePr>
        <p:xfrm>
          <a:off x="2715895" y="1063625"/>
          <a:ext cx="9211310" cy="2615565"/>
        </p:xfrm>
        <a:graphic>
          <a:graphicData uri="http://schemas.openxmlformats.org/drawingml/2006/table">
            <a:tbl>
              <a:tblPr/>
              <a:tblGrid>
                <a:gridCol w="1938655"/>
                <a:gridCol w="6038215"/>
                <a:gridCol w="1234440"/>
              </a:tblGrid>
              <a:tr h="427990">
                <a:tc gridSpan="3"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200" b="1" i="0">
                          <a:solidFill>
                            <a:schemeClr val="bg1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月度</a:t>
                      </a:r>
                      <a:r>
                        <a:rPr lang="en-US" altLang="zh-CN" sz="1200" b="1" i="0">
                          <a:solidFill>
                            <a:schemeClr val="bg1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139</a:t>
                      </a:r>
                      <a:r>
                        <a:rPr lang="zh-CN" altLang="en-US" sz="1200" b="1" i="0">
                          <a:solidFill>
                            <a:schemeClr val="bg1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客户招标重点</a:t>
                      </a:r>
                      <a:r>
                        <a:rPr lang="zh-CN" altLang="en-US" sz="1200" b="1" i="0">
                          <a:solidFill>
                            <a:schemeClr val="bg1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项目</a:t>
                      </a:r>
                      <a:endParaRPr lang="zh-CN" altLang="en-US" sz="1200" b="1" i="0">
                        <a:solidFill>
                          <a:schemeClr val="bg1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>
                        <a:alpha val="75000"/>
                      </a:srgbClr>
                    </a:solidFill>
                  </a:tcPr>
                </a:tc>
                <a:tc hMerge="1"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 w="12700">
                      <a:solidFill>
                        <a:srgbClr val="7030A0"/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>
                        <a:alpha val="75000"/>
                      </a:srgbClr>
                    </a:solidFill>
                  </a:tcPr>
                </a:tc>
                <a:tc hMerge="1"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>
                        <a:alpha val="75000"/>
                      </a:srgbClr>
                    </a:solidFill>
                  </a:tcPr>
                </a:tc>
              </a:tr>
              <a:tr h="36449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800" b="1" i="0">
                          <a:solidFill>
                            <a:schemeClr val="bg1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招标单位</a:t>
                      </a:r>
                      <a:endParaRPr lang="zh-CN" sz="800" b="1" i="0">
                        <a:solidFill>
                          <a:schemeClr val="bg1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>
                      <a:noFill/>
                    </a:lnL>
                    <a:lnR w="12700">
                      <a:solidFill>
                        <a:srgbClr val="7030A0"/>
                      </a:solidFill>
                      <a:prstDash val="sysDash"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>
                        <a:alpha val="75000"/>
                      </a:srgb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800" b="1" i="0">
                          <a:solidFill>
                            <a:schemeClr val="bg1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项目名称</a:t>
                      </a:r>
                      <a:endParaRPr lang="zh-CN" sz="800" b="1" i="0">
                        <a:solidFill>
                          <a:schemeClr val="bg1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 w="12700">
                      <a:solidFill>
                        <a:srgbClr val="7030A0"/>
                      </a:solidFill>
                      <a:prstDash val="sysDash"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>
                        <a:alpha val="75000"/>
                      </a:srgb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800" b="1" i="0">
                          <a:solidFill>
                            <a:schemeClr val="bg1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招标预算金额（万元）</a:t>
                      </a:r>
                      <a:endParaRPr lang="zh-CN" sz="800" b="1" i="0">
                        <a:solidFill>
                          <a:schemeClr val="bg1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>
                        <a:alpha val="75000"/>
                      </a:srgbClr>
                    </a:solidFill>
                  </a:tcPr>
                </a:tc>
              </a:tr>
              <a:tr h="364490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8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上海临港新片区建设发展有限公司</a:t>
                      </a:r>
                      <a:endParaRPr lang="zh-CN" sz="8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>
                      <a:noFill/>
                    </a:lnL>
                    <a:lnR w="12700">
                      <a:solidFill>
                        <a:srgbClr val="7030A0"/>
                      </a:solidFill>
                      <a:prstDash val="sysDash"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8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7</a:t>
                      </a:r>
                      <a:endParaRPr lang="en-US" altLang="zh-CN" sz="8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 w="12700">
                      <a:solidFill>
                        <a:srgbClr val="7030A0"/>
                      </a:solidFill>
                      <a:prstDash val="sysDash"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8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36537.45579</a:t>
                      </a:r>
                      <a:endParaRPr lang="en-US" altLang="zh-CN" sz="8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  <a:tr h="365125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8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山铁数字科技</a:t>
                      </a:r>
                      <a:r>
                        <a:rPr lang="en-US" altLang="zh-CN" sz="8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(</a:t>
                      </a:r>
                      <a:r>
                        <a:rPr lang="zh-CN" altLang="en-US" sz="8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上海</a:t>
                      </a:r>
                      <a:r>
                        <a:rPr lang="en-US" altLang="zh-CN" sz="8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)</a:t>
                      </a:r>
                      <a:r>
                        <a:rPr lang="zh-CN" altLang="en-US" sz="8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有限公司</a:t>
                      </a:r>
                      <a:endParaRPr lang="zh-CN" altLang="en-US" sz="8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>
                      <a:noFill/>
                    </a:lnL>
                    <a:lnR w="12700">
                      <a:solidFill>
                        <a:srgbClr val="7030A0"/>
                      </a:solidFill>
                      <a:prstDash val="sysDash"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2EC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8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3</a:t>
                      </a:r>
                      <a:endParaRPr lang="en-US" altLang="zh-CN" sz="8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 w="12700">
                      <a:solidFill>
                        <a:srgbClr val="7030A0"/>
                      </a:solidFill>
                      <a:prstDash val="sysDash"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2EC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8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30295</a:t>
                      </a:r>
                      <a:endParaRPr lang="en-US" altLang="zh-CN" sz="8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2EC"/>
                    </a:solidFill>
                  </a:tcPr>
                </a:tc>
              </a:tr>
              <a:tr h="364490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8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上海浦东发展</a:t>
                      </a:r>
                      <a:r>
                        <a:rPr lang="en-US" altLang="zh-CN" sz="8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(</a:t>
                      </a:r>
                      <a:r>
                        <a:rPr lang="zh-CN" altLang="en-US" sz="8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集团</a:t>
                      </a:r>
                      <a:r>
                        <a:rPr lang="en-US" altLang="zh-CN" sz="8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)</a:t>
                      </a:r>
                      <a:r>
                        <a:rPr lang="zh-CN" altLang="en-US" sz="8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  <a:cs typeface="仿宋_GB2312" panose="02010609030101010101" charset="-122"/>
                        </a:rPr>
                        <a:t>有限公司</a:t>
                      </a:r>
                      <a:endParaRPr lang="zh-CN" altLang="en-US" sz="8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  <a:cs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>
                      <a:noFill/>
                    </a:lnL>
                    <a:lnR w="12700">
                      <a:solidFill>
                        <a:srgbClr val="7030A0"/>
                      </a:solidFill>
                      <a:prstDash val="sysDash"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8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1</a:t>
                      </a:r>
                      <a:endParaRPr lang="en-US" altLang="zh-CN" sz="8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 w="12700">
                      <a:solidFill>
                        <a:srgbClr val="7030A0"/>
                      </a:solidFill>
                      <a:prstDash val="sysDash"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8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28088.18629</a:t>
                      </a:r>
                      <a:endParaRPr lang="en-US" altLang="zh-CN" sz="8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  <a:tr h="364490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8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上海陈家镇建设发展有限公司</a:t>
                      </a:r>
                      <a:endParaRPr lang="zh-CN" sz="8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>
                      <a:noFill/>
                    </a:lnL>
                    <a:lnR w="12700">
                      <a:solidFill>
                        <a:srgbClr val="7030A0"/>
                      </a:solidFill>
                      <a:prstDash val="sysDash"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2EC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8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5</a:t>
                      </a:r>
                      <a:endParaRPr lang="en-US" altLang="zh-CN" sz="8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 w="12700">
                      <a:solidFill>
                        <a:srgbClr val="7030A0"/>
                      </a:solidFill>
                      <a:prstDash val="sysDash"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2EC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8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23787.40152</a:t>
                      </a:r>
                      <a:endParaRPr lang="en-US" altLang="zh-CN" sz="8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 w="12700">
                      <a:solidFill>
                        <a:srgbClr val="7030A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D2EC"/>
                    </a:solidFill>
                  </a:tcPr>
                </a:tc>
              </a:tr>
              <a:tr h="364490"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8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上海机场（集团）有限公司</a:t>
                      </a:r>
                      <a:endParaRPr lang="zh-CN" sz="8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>
                      <a:noFill/>
                    </a:lnL>
                    <a:lnR w="12700">
                      <a:solidFill>
                        <a:srgbClr val="7030A0"/>
                      </a:solidFill>
                      <a:prstDash val="sysDash"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8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1</a:t>
                      </a:r>
                      <a:endParaRPr lang="en-US" altLang="zh-CN" sz="8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 w="12700">
                      <a:solidFill>
                        <a:srgbClr val="7030A0"/>
                      </a:solidFill>
                      <a:prstDash val="sysDash"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marL="0" indent="0" algn="ctr" font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800" i="0">
                          <a:solidFill>
                            <a:srgbClr val="000000"/>
                          </a:solidFill>
                          <a:latin typeface="仿宋_GB2312" panose="02010609030101010101" charset="-122"/>
                          <a:ea typeface="仿宋_GB2312" panose="02010609030101010101" charset="-122"/>
                        </a:rPr>
                        <a:t>22713.9281</a:t>
                      </a:r>
                      <a:endParaRPr lang="en-US" altLang="zh-CN" sz="800" i="0">
                        <a:solidFill>
                          <a:srgbClr val="000000"/>
                        </a:solidFill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101600" marR="101600" marT="114300" marB="114300" anchor="ctr" anchorCtr="0">
                    <a:lnL w="12700">
                      <a:solidFill>
                        <a:srgbClr val="7030A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7030A0"/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170180" y="1093470"/>
            <a:ext cx="2186305" cy="25139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just" defTabSz="26670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{{P5 139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客户月度招标</a:t>
            </a:r>
            <a:r>
              <a:rPr lang="en-US" altLang="zh-CN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总览：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简要描述</a:t>
            </a:r>
            <a:r>
              <a:rPr lang="en-US" altLang="zh-CN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139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客户招标次数、招标预算金额</a:t>
            </a:r>
            <a:r>
              <a:rPr lang="en-US" altLang="zh-CN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}}</a:t>
            </a:r>
            <a:endParaRPr lang="en-US" altLang="zh-CN" sz="12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indent="0" algn="just" defTabSz="26670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indent="0" algn="just" defTabSz="26670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indent="0" algn="just" defTabSz="26670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139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客户招标重点项目如左表，</a:t>
            </a:r>
            <a:r>
              <a:rPr lang="en-US" altLang="zh-CN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根据项目名称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简要概括重点项目共性内容</a:t>
            </a:r>
            <a:r>
              <a:rPr lang="en-US" altLang="zh-CN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}}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。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0" algn="just" defTabSz="26670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文本框 153"/>
          <p:cNvSpPr txBox="1"/>
          <p:nvPr/>
        </p:nvSpPr>
        <p:spPr>
          <a:xfrm>
            <a:off x="83820" y="48260"/>
            <a:ext cx="12026900" cy="77533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>
              <a:lnSpc>
                <a:spcPct val="150000"/>
              </a:lnSpc>
            </a:pPr>
            <a:r>
              <a:rPr lang="zh-CN" altLang="en-US" sz="2000"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第二部份、上海运营商市场</a:t>
            </a:r>
            <a:r>
              <a:rPr lang="zh-CN" altLang="en-US" sz="2000">
                <a:latin typeface="仿宋_GB2312" panose="02010609030101010101" charset="-122"/>
                <a:ea typeface="仿宋_GB2312" panose="02010609030101010101" charset="-122"/>
                <a:cs typeface="微软雅黑" charset="0"/>
              </a:rPr>
              <a:t>中标情况</a:t>
            </a:r>
            <a:endParaRPr lang="zh-CN" altLang="en-US" sz="2000">
              <a:latin typeface="仿宋_GB2312" panose="02010609030101010101" charset="-122"/>
              <a:ea typeface="仿宋_GB2312" panose="02010609030101010101" charset="-122"/>
              <a:cs typeface="微软雅黑" charset="0"/>
            </a:endParaRPr>
          </a:p>
        </p:txBody>
      </p:sp>
      <p:pic>
        <p:nvPicPr>
          <p:cNvPr id="6" name="图片 5" descr="/Users/kun/Library/Containers/com.kingsoft.wpsoffice.mac/Data/tmp/photoeditapp/20260604153520/temp.pngtemp"/>
          <p:cNvPicPr>
            <a:picLocks noChangeAspect="1"/>
          </p:cNvPicPr>
          <p:nvPr/>
        </p:nvPicPr>
        <p:blipFill>
          <a:blip r:embed="rId7"/>
          <a:srcRect b="4811"/>
          <a:stretch>
            <a:fillRect/>
          </a:stretch>
        </p:blipFill>
        <p:spPr>
          <a:xfrm>
            <a:off x="84455" y="48260"/>
            <a:ext cx="2442845" cy="942340"/>
          </a:xfrm>
          <a:prstGeom prst="rect">
            <a:avLst/>
          </a:prstGeom>
        </p:spPr>
      </p:pic>
      <p:pic>
        <p:nvPicPr>
          <p:cNvPr id="7" name="图片 6" descr="/Users/kun/Library/Containers/com.kingsoft.wpsoffice.mac/Data/tmp/photoeditapp/20260604153651/temp.pngtemp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94925" y="48895"/>
            <a:ext cx="1906905" cy="94170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538730" y="828040"/>
            <a:ext cx="7656195" cy="178435"/>
          </a:xfrm>
          <a:prstGeom prst="rect">
            <a:avLst/>
          </a:prstGeom>
          <a:gradFill>
            <a:gsLst>
              <a:gs pos="0">
                <a:schemeClr val="bg1"/>
              </a:gs>
              <a:gs pos="85000">
                <a:schemeClr val="accent1">
                  <a:lumMod val="60000"/>
                  <a:lumOff val="40000"/>
                </a:schemeClr>
              </a:gs>
              <a:gs pos="15000">
                <a:schemeClr val="accent1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800">
                <a:solidFill>
                  <a:sysClr val="window" lastClr="FFFFFF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洞察中标格局</a:t>
            </a:r>
            <a:r>
              <a:rPr lang="en-US" altLang="zh-CN" sz="800">
                <a:solidFill>
                  <a:sysClr val="window" lastClr="FFFFFF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·</a:t>
            </a:r>
            <a:r>
              <a:rPr lang="zh-CN" altLang="en-US" sz="800">
                <a:solidFill>
                  <a:sysClr val="window" lastClr="FFFFFF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把握竞争态势</a:t>
            </a:r>
            <a:r>
              <a:rPr lang="en-US" altLang="zh-CN" sz="800">
                <a:solidFill>
                  <a:sysClr val="window" lastClr="FFFFFF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·</a:t>
            </a:r>
            <a:r>
              <a:rPr lang="zh-CN" altLang="en-US" sz="800">
                <a:solidFill>
                  <a:sysClr val="window" lastClr="FFFFFF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锁定突破方向</a:t>
            </a:r>
            <a:endParaRPr lang="zh-CN" altLang="en-US" sz="800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63830" y="1331595"/>
            <a:ext cx="3046095" cy="531177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63830" y="1073150"/>
            <a:ext cx="3047365" cy="349885"/>
          </a:xfrm>
          <a:prstGeom prst="roundRect">
            <a:avLst>
              <a:gd name="adj" fmla="val 5411"/>
            </a:avLst>
          </a:prstGeom>
          <a:solidFill>
            <a:schemeClr val="accent1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3830" y="1425575"/>
            <a:ext cx="3047365" cy="33528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r>
              <a:rPr lang="en-US" altLang="zh-CN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{{P6累计统计周期：如2026年1-4月}}，上海运营商市场累计中标</a:t>
            </a:r>
            <a:endParaRPr lang="zh-CN" altLang="en-US" sz="12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graphicFrame>
        <p:nvGraphicFramePr>
          <p:cNvPr id="26" name="图表 9"/>
          <p:cNvGraphicFramePr/>
          <p:nvPr/>
        </p:nvGraphicFramePr>
        <p:xfrm>
          <a:off x="316865" y="2649220"/>
          <a:ext cx="2818765" cy="1314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27" name="图表 9"/>
          <p:cNvGraphicFramePr/>
          <p:nvPr/>
        </p:nvGraphicFramePr>
        <p:xfrm>
          <a:off x="316230" y="4027170"/>
          <a:ext cx="2818765" cy="1314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8" name="圆角矩形 27"/>
          <p:cNvSpPr/>
          <p:nvPr/>
        </p:nvSpPr>
        <p:spPr>
          <a:xfrm>
            <a:off x="276225" y="5374005"/>
            <a:ext cx="2820670" cy="1199515"/>
          </a:xfrm>
          <a:prstGeom prst="roundRect">
            <a:avLst>
              <a:gd name="adj" fmla="val 4616"/>
            </a:avLst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 sz="1200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3355340" y="1334135"/>
            <a:ext cx="3046730" cy="531177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3355340" y="1075690"/>
            <a:ext cx="3048000" cy="349885"/>
          </a:xfrm>
          <a:prstGeom prst="roundRect">
            <a:avLst>
              <a:gd name="adj" fmla="val 5411"/>
            </a:avLst>
          </a:prstGeom>
          <a:solidFill>
            <a:schemeClr val="accent1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355340" y="1427480"/>
            <a:ext cx="3047365" cy="33528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r>
              <a:rPr lang="en-US" altLang="zh-CN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{{P6月度统计周期：如2026年4月}}，上海运营商市场单月中标</a:t>
            </a:r>
            <a:endParaRPr lang="zh-CN" altLang="en-US" sz="12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3469640" y="1762125"/>
            <a:ext cx="1344930" cy="854710"/>
          </a:xfrm>
          <a:prstGeom prst="roundRect">
            <a:avLst>
              <a:gd name="adj" fmla="val 5572"/>
            </a:avLst>
          </a:prstGeom>
          <a:solidFill>
            <a:schemeClr val="bg1"/>
          </a:solidFill>
          <a:ln w="1270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4941570" y="1764665"/>
            <a:ext cx="1344930" cy="854710"/>
          </a:xfrm>
          <a:prstGeom prst="roundRect">
            <a:avLst>
              <a:gd name="adj" fmla="val 5572"/>
            </a:avLst>
          </a:prstGeom>
          <a:solidFill>
            <a:schemeClr val="bg1"/>
          </a:solidFill>
          <a:ln w="1270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315585" y="1764665"/>
            <a:ext cx="971550" cy="4673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10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中标金额</a:t>
            </a:r>
            <a:endParaRPr lang="zh-CN" altLang="en-US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r>
              <a:rPr lang="en-US" altLang="zh-CN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{{P6单月中标金额亿}}</a:t>
            </a:r>
            <a:endParaRPr lang="en-US" altLang="zh-CN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941570" y="2237105"/>
            <a:ext cx="1346200" cy="3784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lang="zh-CN" altLang="en-US" sz="10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环比</a:t>
            </a:r>
            <a:endParaRPr lang="zh-CN" altLang="en-US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algn="ctr"/>
            <a:r>
              <a:rPr lang="en-US" altLang="zh-CN" sz="10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{{P6单月金额环比}}</a:t>
            </a:r>
            <a:endParaRPr lang="en-US" altLang="zh-CN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842385" y="1768475"/>
            <a:ext cx="971550" cy="4673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10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中标项目数</a:t>
            </a:r>
            <a:endParaRPr lang="zh-CN" altLang="en-US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r>
              <a:rPr lang="en-US" altLang="zh-CN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{{P6单月中标项目数}}</a:t>
            </a:r>
            <a:endParaRPr lang="en-US" altLang="zh-CN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468370" y="2236470"/>
            <a:ext cx="1346200" cy="3829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lang="zh-CN" altLang="en-US" sz="10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环比</a:t>
            </a:r>
            <a:endParaRPr lang="zh-CN" altLang="en-US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algn="ctr"/>
            <a:r>
              <a:rPr lang="en-US" altLang="zh-CN" sz="10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{{P6单月项目数环比}}</a:t>
            </a:r>
            <a:endParaRPr lang="en-US" altLang="zh-CN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pic>
        <p:nvPicPr>
          <p:cNvPr id="40" name="图片 39" descr="项目需求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507740" y="1834833"/>
            <a:ext cx="334645" cy="334645"/>
          </a:xfrm>
          <a:prstGeom prst="rect">
            <a:avLst/>
          </a:prstGeom>
        </p:spPr>
      </p:pic>
      <p:pic>
        <p:nvPicPr>
          <p:cNvPr id="41" name="图片 40" descr="金钱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>
            <a:fillRect/>
          </a:stretch>
        </p:blipFill>
        <p:spPr>
          <a:xfrm>
            <a:off x="4980940" y="1834833"/>
            <a:ext cx="334645" cy="334645"/>
          </a:xfrm>
          <a:prstGeom prst="rect">
            <a:avLst/>
          </a:prstGeom>
        </p:spPr>
      </p:pic>
      <p:graphicFrame>
        <p:nvGraphicFramePr>
          <p:cNvPr id="42" name="图表 9"/>
          <p:cNvGraphicFramePr/>
          <p:nvPr/>
        </p:nvGraphicFramePr>
        <p:xfrm>
          <a:off x="3508375" y="2651125"/>
          <a:ext cx="2818765" cy="1314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6" name="图表 9"/>
          <p:cNvGraphicFramePr/>
          <p:nvPr/>
        </p:nvGraphicFramePr>
        <p:xfrm>
          <a:off x="3507740" y="4029075"/>
          <a:ext cx="2818765" cy="1314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7" name="圆角矩形 46"/>
          <p:cNvSpPr/>
          <p:nvPr/>
        </p:nvSpPr>
        <p:spPr>
          <a:xfrm>
            <a:off x="3467735" y="5375910"/>
            <a:ext cx="2820670" cy="1199515"/>
          </a:xfrm>
          <a:prstGeom prst="roundRect">
            <a:avLst>
              <a:gd name="adj" fmla="val 4616"/>
            </a:avLst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 sz="1200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63830" y="1092835"/>
            <a:ext cx="3046095" cy="34099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400">
                <a:solidFill>
                  <a:schemeClr val="bg1"/>
                </a:solidFill>
                <a:latin typeface="仿宋_GB2312" panose="02010609030101010101" charset="-122"/>
                <a:ea typeface="仿宋_GB2312" panose="02010609030101010101" charset="-122"/>
              </a:rPr>
              <a:t>运营商市场累计</a:t>
            </a:r>
            <a:r>
              <a:rPr lang="zh-CN" altLang="en-US" sz="1400">
                <a:solidFill>
                  <a:schemeClr val="bg1"/>
                </a:solidFill>
                <a:latin typeface="仿宋_GB2312" panose="02010609030101010101" charset="-122"/>
                <a:ea typeface="仿宋_GB2312" panose="02010609030101010101" charset="-122"/>
              </a:rPr>
              <a:t>情况</a:t>
            </a:r>
            <a:endParaRPr lang="zh-CN" altLang="en-US" sz="1400">
              <a:solidFill>
                <a:schemeClr val="bg1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357245" y="1092835"/>
            <a:ext cx="3046095" cy="34099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400">
                <a:solidFill>
                  <a:schemeClr val="bg1"/>
                </a:solidFill>
                <a:latin typeface="仿宋_GB2312" panose="02010609030101010101" charset="-122"/>
                <a:ea typeface="仿宋_GB2312" panose="02010609030101010101" charset="-122"/>
              </a:rPr>
              <a:t>运营商市场月度情况</a:t>
            </a:r>
            <a:endParaRPr lang="zh-CN" altLang="en-US" sz="1400">
              <a:solidFill>
                <a:schemeClr val="bg1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52" name="圆角矩形 51"/>
          <p:cNvSpPr/>
          <p:nvPr/>
        </p:nvSpPr>
        <p:spPr>
          <a:xfrm>
            <a:off x="6548120" y="1334135"/>
            <a:ext cx="5464175" cy="531177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sp>
        <p:nvSpPr>
          <p:cNvPr id="53" name="圆角矩形 52"/>
          <p:cNvSpPr/>
          <p:nvPr/>
        </p:nvSpPr>
        <p:spPr>
          <a:xfrm>
            <a:off x="6546850" y="1064895"/>
            <a:ext cx="5466080" cy="349885"/>
          </a:xfrm>
          <a:prstGeom prst="roundRect">
            <a:avLst>
              <a:gd name="adj" fmla="val 5411"/>
            </a:avLst>
          </a:prstGeom>
          <a:solidFill>
            <a:schemeClr val="accent1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548755" y="1082040"/>
            <a:ext cx="5466080" cy="34099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400">
                <a:solidFill>
                  <a:schemeClr val="bg1"/>
                </a:solidFill>
                <a:latin typeface="仿宋_GB2312" panose="02010609030101010101" charset="-122"/>
                <a:ea typeface="仿宋_GB2312" panose="02010609030101010101" charset="-122"/>
              </a:rPr>
              <a:t>运营商市场</a:t>
            </a:r>
            <a:r>
              <a:rPr lang="zh-CN" altLang="en-US" sz="1400">
                <a:solidFill>
                  <a:schemeClr val="bg1"/>
                </a:solidFill>
                <a:latin typeface="仿宋_GB2312" panose="02010609030101010101" charset="-122"/>
                <a:ea typeface="仿宋_GB2312" panose="02010609030101010101" charset="-122"/>
              </a:rPr>
              <a:t>整体行业及</a:t>
            </a:r>
            <a:r>
              <a:rPr lang="zh-CN" altLang="en-US" sz="1400">
                <a:solidFill>
                  <a:schemeClr val="bg1"/>
                </a:solidFill>
                <a:latin typeface="仿宋_GB2312" panose="02010609030101010101" charset="-122"/>
                <a:ea typeface="仿宋_GB2312" panose="02010609030101010101" charset="-122"/>
              </a:rPr>
              <a:t>区域情况</a:t>
            </a:r>
            <a:endParaRPr lang="zh-CN" altLang="en-US" sz="1400">
              <a:solidFill>
                <a:schemeClr val="bg1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graphicFrame>
        <p:nvGraphicFramePr>
          <p:cNvPr id="55" name="图表 10"/>
          <p:cNvGraphicFramePr/>
          <p:nvPr/>
        </p:nvGraphicFramePr>
        <p:xfrm>
          <a:off x="6614160" y="1506220"/>
          <a:ext cx="5303520" cy="14820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57" name="图表 17"/>
          <p:cNvGraphicFramePr/>
          <p:nvPr/>
        </p:nvGraphicFramePr>
        <p:xfrm>
          <a:off x="6614160" y="4077335"/>
          <a:ext cx="5303520" cy="14820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8" name="圆角矩形 57"/>
          <p:cNvSpPr/>
          <p:nvPr/>
        </p:nvSpPr>
        <p:spPr>
          <a:xfrm>
            <a:off x="6614160" y="3061335"/>
            <a:ext cx="5304790" cy="942975"/>
          </a:xfrm>
          <a:prstGeom prst="roundRect">
            <a:avLst>
              <a:gd name="adj" fmla="val 4616"/>
            </a:avLst>
          </a:prstGeom>
          <a:solidFill>
            <a:schemeClr val="accent4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 sz="1200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6614160" y="5632450"/>
            <a:ext cx="5304155" cy="942975"/>
          </a:xfrm>
          <a:prstGeom prst="roundRect">
            <a:avLst>
              <a:gd name="adj" fmla="val 4616"/>
            </a:avLst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 sz="1200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278765" y="1754505"/>
            <a:ext cx="1344930" cy="854710"/>
          </a:xfrm>
          <a:prstGeom prst="roundRect">
            <a:avLst>
              <a:gd name="adj" fmla="val 5572"/>
            </a:avLst>
          </a:prstGeom>
          <a:solidFill>
            <a:schemeClr val="bg1"/>
          </a:solidFill>
          <a:ln w="1270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sp>
        <p:nvSpPr>
          <p:cNvPr id="61" name="圆角矩形 60"/>
          <p:cNvSpPr/>
          <p:nvPr/>
        </p:nvSpPr>
        <p:spPr>
          <a:xfrm>
            <a:off x="1750695" y="1757045"/>
            <a:ext cx="1344930" cy="854710"/>
          </a:xfrm>
          <a:prstGeom prst="roundRect">
            <a:avLst>
              <a:gd name="adj" fmla="val 5572"/>
            </a:avLst>
          </a:prstGeom>
          <a:solidFill>
            <a:schemeClr val="bg1"/>
          </a:solidFill>
          <a:ln w="1270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2124710" y="1757045"/>
            <a:ext cx="971550" cy="4673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10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中标金额</a:t>
            </a:r>
            <a:endParaRPr lang="zh-CN" altLang="en-US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r>
              <a:rPr lang="en-US" altLang="zh-CN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{{P6累计中标金额亿}}</a:t>
            </a:r>
            <a:endParaRPr lang="en-US" altLang="zh-CN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1750695" y="2229485"/>
            <a:ext cx="1346200" cy="3784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lang="zh-CN" altLang="en-US" sz="10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同比</a:t>
            </a:r>
            <a:endParaRPr lang="zh-CN" altLang="en-US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algn="ctr"/>
            <a:r>
              <a:rPr lang="en-US" altLang="zh-CN" sz="10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{{P6累计金额同比}}</a:t>
            </a:r>
            <a:endParaRPr lang="en-US" altLang="zh-CN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651510" y="1760855"/>
            <a:ext cx="971550" cy="4673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10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中标项目数</a:t>
            </a:r>
            <a:endParaRPr lang="zh-CN" altLang="en-US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r>
              <a:rPr lang="en-US" altLang="zh-CN" sz="14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{{P6累计中标项目数}}</a:t>
            </a:r>
            <a:endParaRPr lang="en-US" altLang="zh-CN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277495" y="2228850"/>
            <a:ext cx="1346200" cy="3829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lang="zh-CN" altLang="en-US" sz="10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同比</a:t>
            </a:r>
            <a:endParaRPr lang="zh-CN" altLang="en-US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algn="ctr"/>
            <a:r>
              <a:rPr lang="en-US" altLang="zh-CN" sz="10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{{P6累计项目数同比}}</a:t>
            </a:r>
            <a:endParaRPr lang="en-US" altLang="zh-CN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pic>
        <p:nvPicPr>
          <p:cNvPr id="66" name="图片 65" descr="项目需求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16865" y="1827213"/>
            <a:ext cx="334645" cy="334645"/>
          </a:xfrm>
          <a:prstGeom prst="rect">
            <a:avLst/>
          </a:prstGeom>
        </p:spPr>
      </p:pic>
      <p:pic>
        <p:nvPicPr>
          <p:cNvPr id="67" name="图片 66" descr="金钱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>
            <a:fillRect/>
          </a:stretch>
        </p:blipFill>
        <p:spPr>
          <a:xfrm>
            <a:off x="1790065" y="1827213"/>
            <a:ext cx="334645" cy="334645"/>
          </a:xfrm>
          <a:prstGeom prst="rect">
            <a:avLst/>
          </a:prstGeom>
        </p:spPr>
      </p:pic>
      <p:sp>
        <p:nvSpPr>
          <p:cNvPr id="68" name="文本框 67"/>
          <p:cNvSpPr txBox="1"/>
          <p:nvPr/>
        </p:nvSpPr>
        <p:spPr>
          <a:xfrm>
            <a:off x="6614160" y="3257550"/>
            <a:ext cx="5304155" cy="74676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l">
              <a:buClrTx/>
              <a:buSzTx/>
              <a:buFontTx/>
            </a:pPr>
            <a:r>
              <a:rPr lang="en-US" altLang="zh-CN" sz="10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{{P6行业总览：按累计中标金额Top3说明行业规模和集中度}}</a:t>
            </a:r>
            <a:endParaRPr lang="en-US" altLang="zh-CN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sz="10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{{P6行业分析1：按累计中标金额排序第1行业说明运营商竞争格局}}</a:t>
            </a:r>
            <a:endParaRPr lang="en-US" altLang="zh-CN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sz="10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{{P6行业分析2：按累计中标金额排序第2行业说明运营商竞争格局}}</a:t>
            </a:r>
            <a:endParaRPr lang="en-US" altLang="zh-CN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sz="10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{{P6行业分析3：按累计中标金额排序第3行业说明运营商竞争格局}}</a:t>
            </a:r>
            <a:endParaRPr lang="en-US" altLang="zh-CN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pic>
        <p:nvPicPr>
          <p:cNvPr id="69" name="图片 68" descr="增长箭头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>
            <a:fillRect/>
          </a:stretch>
        </p:blipFill>
        <p:spPr>
          <a:xfrm>
            <a:off x="6686550" y="3078480"/>
            <a:ext cx="162560" cy="162560"/>
          </a:xfrm>
          <a:prstGeom prst="rect">
            <a:avLst/>
          </a:prstGeom>
        </p:spPr>
      </p:pic>
      <p:sp>
        <p:nvSpPr>
          <p:cNvPr id="70" name="文本框 69"/>
          <p:cNvSpPr txBox="1"/>
          <p:nvPr/>
        </p:nvSpPr>
        <p:spPr>
          <a:xfrm>
            <a:off x="6779895" y="3061335"/>
            <a:ext cx="5138420" cy="19685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200">
                <a:solidFill>
                  <a:schemeClr val="accent4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行业规模</a:t>
            </a:r>
            <a:endParaRPr lang="zh-CN" altLang="en-US" sz="1200">
              <a:solidFill>
                <a:schemeClr val="accent4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6614795" y="5825490"/>
            <a:ext cx="5304155" cy="74676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l">
              <a:buClrTx/>
              <a:buSzTx/>
              <a:buFontTx/>
            </a:pPr>
            <a:r>
              <a:rPr lang="en-US" altLang="zh-CN" sz="10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{{P6区域总览：按累计中标金额Top3说明区域机会和集中度}}</a:t>
            </a:r>
            <a:endParaRPr lang="en-US" altLang="zh-CN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sz="10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{{P6区域分析1：按累计中标金额排序第1属地说明运营商竞争格局}}</a:t>
            </a:r>
            <a:endParaRPr lang="en-US" altLang="zh-CN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sz="10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{{P6区域分析2：按累计中标金额排序第2属地说明运营商竞争格局}}</a:t>
            </a:r>
            <a:endParaRPr lang="en-US" altLang="zh-CN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sz="10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{{P6区域分析3：按累计中标金额排序第3属地说明运营商竞争格局}}</a:t>
            </a:r>
            <a:endParaRPr lang="en-US" altLang="zh-CN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pic>
        <p:nvPicPr>
          <p:cNvPr id="72" name="图片 71" descr="战略定位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/>
          <a:stretch>
            <a:fillRect/>
          </a:stretch>
        </p:blipFill>
        <p:spPr>
          <a:xfrm>
            <a:off x="6687185" y="5646420"/>
            <a:ext cx="162560" cy="162560"/>
          </a:xfrm>
          <a:prstGeom prst="rect">
            <a:avLst/>
          </a:prstGeom>
        </p:spPr>
      </p:pic>
      <p:sp>
        <p:nvSpPr>
          <p:cNvPr id="73" name="文本框 72"/>
          <p:cNvSpPr txBox="1"/>
          <p:nvPr/>
        </p:nvSpPr>
        <p:spPr>
          <a:xfrm>
            <a:off x="6780530" y="5629275"/>
            <a:ext cx="5138420" cy="19685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200">
                <a:solidFill>
                  <a:schemeClr val="accent2">
                    <a:lumMod val="75000"/>
                  </a:schemeClr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区域机会</a:t>
            </a:r>
            <a:endParaRPr lang="zh-CN" altLang="en-US" sz="1200">
              <a:solidFill>
                <a:schemeClr val="accent2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6225" y="5373370"/>
            <a:ext cx="2818765" cy="119888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l">
              <a:buClrTx/>
              <a:buSzTx/>
              <a:buFontTx/>
            </a:pPr>
            <a:r>
              <a:rPr lang="en-US" altLang="zh-CN" sz="10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{{P6累计总览：说明累计金额、项目数同比和整体特征}}</a:t>
            </a:r>
            <a:endParaRPr lang="en-US" altLang="zh-CN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sz="1000" b="1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{{P6累计移动分析：</a:t>
            </a:r>
            <a:r>
              <a:rPr lang="zh-CN" altLang="en-US" sz="1000" b="1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简要说明总结</a:t>
            </a:r>
            <a:r>
              <a:rPr lang="en-US" altLang="zh-CN" sz="1000" b="1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移动特征}}</a:t>
            </a:r>
            <a:endParaRPr lang="en-US" altLang="zh-CN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sz="1000" b="1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{{P6累计电信分析：</a:t>
            </a:r>
            <a:r>
              <a:rPr lang="zh-CN" altLang="en-US" sz="1000" b="1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简要说明总结</a:t>
            </a:r>
            <a:r>
              <a:rPr lang="en-US" altLang="zh-CN" sz="1000" b="1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电信特征}}</a:t>
            </a:r>
            <a:endParaRPr lang="en-US" altLang="zh-CN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sz="1000" b="1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{{P6累计联通分析：</a:t>
            </a:r>
            <a:r>
              <a:rPr lang="zh-CN" altLang="en-US" sz="1000" b="1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简要说明总结</a:t>
            </a:r>
            <a:r>
              <a:rPr lang="en-US" altLang="zh-CN" sz="1000" b="1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联通特征}}</a:t>
            </a:r>
            <a:endParaRPr lang="en-US" altLang="zh-CN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67735" y="5367655"/>
            <a:ext cx="2818765" cy="12065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l">
              <a:buClrTx/>
              <a:buSzTx/>
              <a:buFontTx/>
            </a:pPr>
            <a:r>
              <a:rPr lang="en-US" altLang="zh-CN" sz="10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{{P6月度总览：说明单月金额、项目数环比和整体特征}}</a:t>
            </a:r>
            <a:endParaRPr lang="en-US" altLang="zh-CN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sz="1000" b="1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{{P6月度移动分析：</a:t>
            </a:r>
            <a:r>
              <a:rPr lang="zh-CN" altLang="en-US" sz="1000" b="1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简要说明</a:t>
            </a:r>
            <a:r>
              <a:rPr lang="zh-CN" altLang="en-US" sz="1000" b="1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总结</a:t>
            </a:r>
            <a:r>
              <a:rPr lang="en-US" altLang="zh-CN" sz="1000" b="1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移动特征}}</a:t>
            </a:r>
            <a:endParaRPr lang="en-US" altLang="zh-CN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sz="1000" b="1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{{P6月度电信分析：</a:t>
            </a:r>
            <a:r>
              <a:rPr lang="zh-CN" altLang="en-US" sz="1000" b="1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简要说明总结</a:t>
            </a:r>
            <a:r>
              <a:rPr lang="en-US" altLang="zh-CN" sz="1000" b="1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电信特征}}</a:t>
            </a:r>
            <a:endParaRPr lang="en-US" altLang="zh-CN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sz="1000" b="1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{{P6月度联通分析：</a:t>
            </a:r>
            <a:r>
              <a:rPr lang="zh-CN" altLang="en-US" sz="1000" b="1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简要说明总结</a:t>
            </a:r>
            <a:r>
              <a:rPr lang="en-US" altLang="zh-CN" sz="1000" b="1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联通特征}}</a:t>
            </a:r>
            <a:endParaRPr lang="en-US" altLang="zh-CN" sz="100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</p:spTree>
    <p:custDataLst>
      <p:tags r:id="rId23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0" y="0"/>
            <a:ext cx="12192635" cy="591820"/>
          </a:xfrm>
          <a:prstGeom prst="roundRect">
            <a:avLst>
              <a:gd name="adj" fmla="val 5411"/>
            </a:avLst>
          </a:prstGeom>
          <a:solidFill>
            <a:srgbClr val="ADC8EA"/>
          </a:solidFill>
          <a:ln w="12700" cap="flat" cmpd="sng" algn="ctr">
            <a:solidFill>
              <a:srgbClr val="9FC9EA"/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0" y="591820"/>
            <a:ext cx="12192635" cy="6266815"/>
          </a:xfrm>
          <a:prstGeom prst="roundRect">
            <a:avLst>
              <a:gd name="adj" fmla="val 0"/>
            </a:avLst>
          </a:prstGeom>
          <a:solidFill>
            <a:srgbClr val="9FC9EA">
              <a:alpha val="30000"/>
            </a:srgbClr>
          </a:solidFill>
          <a:ln w="12700" cap="flat" cmpd="sng" algn="ctr">
            <a:solidFill>
              <a:srgbClr val="B1D8EE"/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59093" y="0"/>
            <a:ext cx="11474450" cy="59118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>
                <a:solidFill>
                  <a:srgbClr val="002060"/>
                </a:solidFill>
                <a:latin typeface="仿宋_GB2312" panose="02010609030101010101" charset="-122"/>
                <a:ea typeface="仿宋_GB2312" panose="02010609030101010101" charset="-122"/>
              </a:rPr>
              <a:t>行业中标分析</a:t>
            </a:r>
            <a:endParaRPr lang="zh-CN" altLang="en-US" sz="1600"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0" y="0"/>
            <a:ext cx="1435735" cy="69532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en-US" altLang="zh-CN" sz="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65000">
                      <a:schemeClr val="accent1"/>
                    </a:gs>
                  </a:gsLst>
                  <a:lin ang="16200000" scaled="0"/>
                </a:gradFill>
                <a:latin typeface="微软雅黑" charset="0"/>
                <a:ea typeface="微软雅黑" charset="0"/>
                <a:sym typeface="+mn-ea"/>
              </a:rPr>
              <a:t>01</a:t>
            </a:r>
            <a:endParaRPr lang="en-US" altLang="zh-CN" sz="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5000">
                    <a:schemeClr val="accent1"/>
                  </a:gs>
                </a:gsLst>
                <a:lin ang="16200000" scaled="0"/>
              </a:gradFill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132080" y="694690"/>
            <a:ext cx="11857990" cy="6004560"/>
          </a:xfrm>
          <a:prstGeom prst="roundRect">
            <a:avLst>
              <a:gd name="adj" fmla="val 3084"/>
            </a:avLst>
          </a:prstGeom>
          <a:solidFill>
            <a:schemeClr val="bg1"/>
          </a:solidFill>
          <a:ln w="12700" cap="flat" cmpd="sng" algn="ctr">
            <a:solidFill>
              <a:srgbClr val="0070C0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 sz="1200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0985" y="790575"/>
            <a:ext cx="5134610" cy="2471420"/>
          </a:xfrm>
          <a:prstGeom prst="rect">
            <a:avLst/>
          </a:prstGeom>
        </p:spPr>
        <p:txBody>
          <a:bodyPr wrap="square" anchor="ctr" anchorCtr="0">
            <a:noAutofit/>
          </a:bodyPr>
          <a:p>
            <a:pPr marL="0" indent="3048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{{P7行业总览：按累计中标金额Top3说明行业集中度和竞争分化}}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{{P7行业分析1：按累计中标金额排序第1行业，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介绍行业情况，说明并总结</a:t>
            </a: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三家运营商个数份额和金额份额特征}}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{{P7行业分析2：按累计中标金额排序第2行业，介绍行业情况，说明</a:t>
            </a: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并总结三家运营商个数份额和金额份额特征}}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{{P7行业分析3：按累计中标金额排序第3行业，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介绍行业情况，说明并总结</a:t>
            </a: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三家运营商个数份额和金额份额特征}}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graphicFrame>
        <p:nvGraphicFramePr>
          <p:cNvPr id="9" name="表格 8"/>
          <p:cNvGraphicFramePr/>
          <p:nvPr>
            <p:custDataLst>
              <p:tags r:id="rId3"/>
            </p:custDataLst>
          </p:nvPr>
        </p:nvGraphicFramePr>
        <p:xfrm>
          <a:off x="5776595" y="789940"/>
          <a:ext cx="6057265" cy="2471420"/>
        </p:xfrm>
        <a:graphic>
          <a:graphicData uri="http://schemas.openxmlformats.org/drawingml/2006/table">
            <a:tbl>
              <a:tblPr/>
              <a:tblGrid>
                <a:gridCol w="869950"/>
                <a:gridCol w="883285"/>
                <a:gridCol w="882015"/>
                <a:gridCol w="882015"/>
                <a:gridCol w="847090"/>
                <a:gridCol w="846455"/>
                <a:gridCol w="846455"/>
              </a:tblGrid>
              <a:tr h="412115">
                <a:tc>
                  <a:txBody>
                    <a:bodyPr/>
                    <a:p>
                      <a:pPr algn="ctr" fontAlgn="ctr"/>
                      <a:r>
                        <a:rPr lang="zh-CN" altLang="en-US" sz="1200" b="1" i="0">
                          <a:solidFill>
                            <a:schemeClr val="bg1"/>
                          </a:solidFill>
                          <a:latin typeface="楷体_GB2312"/>
                          <a:ea typeface="楷体_GB2312"/>
                        </a:rPr>
                        <a:t>行业</a:t>
                      </a:r>
                      <a:endParaRPr lang="zh-CN" altLang="en-US" sz="1200" b="1" i="0">
                        <a:solidFill>
                          <a:schemeClr val="bg1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>
                      <a:noFill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1" i="0">
                          <a:solidFill>
                            <a:schemeClr val="bg1"/>
                          </a:solidFill>
                          <a:latin typeface="楷体_GB2312"/>
                          <a:ea typeface="楷体_GB2312"/>
                        </a:rPr>
                        <a:t>电信</a:t>
                      </a:r>
                      <a:endParaRPr lang="zh-CN" altLang="en-US" sz="1200" b="1" i="0">
                        <a:solidFill>
                          <a:schemeClr val="bg1"/>
                        </a:solidFill>
                        <a:latin typeface="楷体_GB2312"/>
                        <a:ea typeface="楷体_GB2312"/>
                      </a:endParaRPr>
                    </a:p>
                    <a:p>
                      <a:pPr algn="ctr" fontAlgn="ctr"/>
                      <a:r>
                        <a:rPr lang="zh-CN" altLang="en-US" sz="1200" b="1" i="0">
                          <a:solidFill>
                            <a:schemeClr val="bg1"/>
                          </a:solidFill>
                          <a:latin typeface="楷体_GB2312"/>
                          <a:ea typeface="楷体_GB2312"/>
                        </a:rPr>
                        <a:t>个数份额</a:t>
                      </a:r>
                      <a:endParaRPr lang="zh-CN" altLang="en-US" sz="1200" b="1" i="0">
                        <a:solidFill>
                          <a:schemeClr val="bg1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1" i="0">
                          <a:solidFill>
                            <a:schemeClr val="bg1"/>
                          </a:solidFill>
                          <a:latin typeface="楷体_GB2312"/>
                          <a:ea typeface="楷体_GB2312"/>
                        </a:rPr>
                        <a:t>移动</a:t>
                      </a:r>
                      <a:endParaRPr lang="zh-CN" altLang="en-US" sz="1200" b="1" i="0">
                        <a:solidFill>
                          <a:schemeClr val="bg1"/>
                        </a:solidFill>
                        <a:latin typeface="楷体_GB2312"/>
                        <a:ea typeface="楷体_GB2312"/>
                      </a:endParaRPr>
                    </a:p>
                    <a:p>
                      <a:pPr algn="ctr" fontAlgn="ctr"/>
                      <a:r>
                        <a:rPr lang="zh-CN" altLang="en-US" sz="1200" b="1" i="0">
                          <a:solidFill>
                            <a:schemeClr val="bg1"/>
                          </a:solidFill>
                          <a:latin typeface="楷体_GB2312"/>
                          <a:ea typeface="楷体_GB2312"/>
                        </a:rPr>
                        <a:t>个数份额</a:t>
                      </a:r>
                      <a:endParaRPr lang="zh-CN" altLang="en-US" sz="1200" b="1" i="0">
                        <a:solidFill>
                          <a:schemeClr val="bg1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1" i="0">
                          <a:solidFill>
                            <a:schemeClr val="bg1"/>
                          </a:solidFill>
                          <a:latin typeface="楷体_GB2312"/>
                          <a:ea typeface="楷体_GB2312"/>
                        </a:rPr>
                        <a:t>联通</a:t>
                      </a:r>
                      <a:endParaRPr lang="zh-CN" altLang="en-US" sz="1200" b="1" i="0">
                        <a:solidFill>
                          <a:schemeClr val="bg1"/>
                        </a:solidFill>
                        <a:latin typeface="楷体_GB2312"/>
                        <a:ea typeface="楷体_GB2312"/>
                      </a:endParaRPr>
                    </a:p>
                    <a:p>
                      <a:pPr algn="ctr" fontAlgn="ctr"/>
                      <a:r>
                        <a:rPr lang="zh-CN" altLang="en-US" sz="1200" b="1" i="0">
                          <a:solidFill>
                            <a:schemeClr val="bg1"/>
                          </a:solidFill>
                          <a:latin typeface="楷体_GB2312"/>
                          <a:ea typeface="楷体_GB2312"/>
                        </a:rPr>
                        <a:t>个数份额</a:t>
                      </a:r>
                      <a:endParaRPr lang="zh-CN" altLang="en-US" sz="1200" b="1" i="0">
                        <a:solidFill>
                          <a:schemeClr val="bg1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1" i="0">
                          <a:solidFill>
                            <a:schemeClr val="bg1"/>
                          </a:solidFill>
                          <a:latin typeface="楷体_GB2312"/>
                          <a:ea typeface="楷体_GB2312"/>
                        </a:rPr>
                        <a:t>电信</a:t>
                      </a:r>
                      <a:endParaRPr lang="zh-CN" altLang="en-US" sz="1200" b="1" i="0">
                        <a:solidFill>
                          <a:schemeClr val="bg1"/>
                        </a:solidFill>
                        <a:latin typeface="楷体_GB2312"/>
                        <a:ea typeface="楷体_GB2312"/>
                      </a:endParaRPr>
                    </a:p>
                    <a:p>
                      <a:pPr algn="ctr" fontAlgn="ctr"/>
                      <a:r>
                        <a:rPr lang="zh-CN" altLang="en-US" sz="1200" b="1" i="0">
                          <a:solidFill>
                            <a:schemeClr val="bg1"/>
                          </a:solidFill>
                          <a:latin typeface="楷体_GB2312"/>
                          <a:ea typeface="楷体_GB2312"/>
                        </a:rPr>
                        <a:t>金额份额</a:t>
                      </a:r>
                      <a:endParaRPr lang="zh-CN" altLang="en-US" sz="1200" b="1" i="0">
                        <a:solidFill>
                          <a:schemeClr val="bg1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1" i="0">
                          <a:solidFill>
                            <a:schemeClr val="bg1"/>
                          </a:solidFill>
                          <a:latin typeface="楷体_GB2312"/>
                          <a:ea typeface="楷体_GB2312"/>
                        </a:rPr>
                        <a:t>移动</a:t>
                      </a:r>
                      <a:endParaRPr lang="zh-CN" altLang="en-US" sz="1200" b="1" i="0">
                        <a:solidFill>
                          <a:schemeClr val="bg1"/>
                        </a:solidFill>
                        <a:latin typeface="楷体_GB2312"/>
                        <a:ea typeface="楷体_GB2312"/>
                      </a:endParaRPr>
                    </a:p>
                    <a:p>
                      <a:pPr algn="ctr" fontAlgn="ctr"/>
                      <a:r>
                        <a:rPr lang="zh-CN" altLang="en-US" sz="1200" b="1" i="0">
                          <a:solidFill>
                            <a:schemeClr val="bg1"/>
                          </a:solidFill>
                          <a:latin typeface="楷体_GB2312"/>
                          <a:ea typeface="楷体_GB2312"/>
                        </a:rPr>
                        <a:t>金额份额</a:t>
                      </a:r>
                      <a:endParaRPr lang="zh-CN" altLang="en-US" sz="1200" b="1" i="0">
                        <a:solidFill>
                          <a:schemeClr val="bg1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1200" b="1" i="0">
                          <a:solidFill>
                            <a:schemeClr val="bg1"/>
                          </a:solidFill>
                          <a:latin typeface="楷体_GB2312"/>
                          <a:ea typeface="楷体_GB2312"/>
                        </a:rPr>
                        <a:t>联通</a:t>
                      </a:r>
                      <a:endParaRPr lang="zh-CN" altLang="en-US" sz="1200" b="1" i="0">
                        <a:solidFill>
                          <a:schemeClr val="bg1"/>
                        </a:solidFill>
                        <a:latin typeface="楷体_GB2312"/>
                        <a:ea typeface="楷体_GB2312"/>
                      </a:endParaRPr>
                    </a:p>
                    <a:p>
                      <a:pPr algn="ctr" fontAlgn="ctr"/>
                      <a:r>
                        <a:rPr lang="zh-CN" altLang="en-US" sz="1200" b="1" i="0">
                          <a:solidFill>
                            <a:schemeClr val="bg1"/>
                          </a:solidFill>
                          <a:latin typeface="楷体_GB2312"/>
                          <a:ea typeface="楷体_GB2312"/>
                        </a:rPr>
                        <a:t>金额份额</a:t>
                      </a:r>
                      <a:endParaRPr lang="zh-CN" altLang="en-US" sz="1200" b="1" i="0">
                        <a:solidFill>
                          <a:schemeClr val="bg1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05740"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党政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>
                      <a:noFill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56%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17%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26%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52%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23%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25%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6375"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金融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>
                      <a:noFill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40%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34%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26%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29%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54%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17%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05740"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医卫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>
                      <a:noFill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63%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9%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28%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92%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4%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5740"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商客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>
                      <a:noFill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38%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42%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19%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54%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45%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05740"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交通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>
                      <a:noFill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38%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48%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14%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24%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61%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16%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5740"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教育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>
                      <a:noFill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38%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29%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33%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81%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14%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5%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06375"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农业文旅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>
                      <a:noFill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39%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33%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28%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33%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18%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50%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5740"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工业能源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>
                      <a:noFill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20%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33%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47%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46%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37%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16%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06375"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融合创新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>
                      <a:noFill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13%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38%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50%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18%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23%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60%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5740">
                <a:tc>
                  <a:txBody>
                    <a:bodyPr/>
                    <a:p>
                      <a:pPr algn="ctr" fontAlgn="ctr"/>
                      <a:r>
                        <a:rPr lang="zh-CN" altLang="en-US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互联网</a:t>
                      </a:r>
                      <a:endParaRPr lang="zh-CN" altLang="en-US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>
                      <a:noFill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29%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43%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29%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26%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55%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2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19%</a:t>
                      </a:r>
                      <a:endParaRPr lang="en-US" altLang="zh-CN" sz="12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图表 5"/>
          <p:cNvGraphicFramePr/>
          <p:nvPr/>
        </p:nvGraphicFramePr>
        <p:xfrm>
          <a:off x="260985" y="3422650"/>
          <a:ext cx="11650980" cy="14420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12" name="图表 5"/>
          <p:cNvGraphicFramePr/>
          <p:nvPr/>
        </p:nvGraphicFramePr>
        <p:xfrm>
          <a:off x="260985" y="5025390"/>
          <a:ext cx="11651615" cy="15506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custDataLst>
      <p:tags r:id="rId4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0" y="591820"/>
            <a:ext cx="12192635" cy="6266815"/>
          </a:xfrm>
          <a:prstGeom prst="roundRect">
            <a:avLst>
              <a:gd name="adj" fmla="val 0"/>
            </a:avLst>
          </a:prstGeom>
          <a:solidFill>
            <a:srgbClr val="9FC9EA">
              <a:alpha val="30000"/>
            </a:srgbClr>
          </a:solidFill>
          <a:ln w="12700" cap="flat" cmpd="sng" algn="ctr">
            <a:solidFill>
              <a:srgbClr val="B1D8EE"/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132080" y="694690"/>
            <a:ext cx="11857990" cy="6004560"/>
          </a:xfrm>
          <a:prstGeom prst="roundRect">
            <a:avLst>
              <a:gd name="adj" fmla="val 3084"/>
            </a:avLst>
          </a:prstGeom>
          <a:solidFill>
            <a:schemeClr val="bg1"/>
          </a:solidFill>
          <a:ln w="12700" cap="flat" cmpd="sng" algn="ctr">
            <a:solidFill>
              <a:srgbClr val="0070C0">
                <a:alpha val="5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 sz="1200">
              <a:solidFill>
                <a:schemeClr val="accent1">
                  <a:lumMod val="75000"/>
                </a:schemeClr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0985" y="790575"/>
            <a:ext cx="5245100" cy="2872105"/>
          </a:xfrm>
          <a:prstGeom prst="rect">
            <a:avLst/>
          </a:prstGeom>
        </p:spPr>
        <p:txBody>
          <a:bodyPr wrap="square" anchor="ctr" anchorCtr="0">
            <a:noAutofit/>
          </a:bodyPr>
          <a:p>
            <a:pPr marL="0" indent="3048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{{P8区域总览：按累计中标金额Top3说明区域集中度和运营商竞争分化}}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{{P8区域分析1：按累计中标金额排序第1属地，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介绍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属地情况，说明并总结</a:t>
            </a: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三家运营商个数份额和金额份额特征}}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{{P8区域分析2：按累计中标金额排序第2属地，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介绍属地情况，说明并总结</a:t>
            </a: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三家运营商个数份额和金额份额特征}}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{{P8区域分析3：按累计中标金额排序第3属地，</a:t>
            </a:r>
            <a:r>
              <a:rPr lang="zh-CN" altLang="en-US" sz="120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介绍属地情况，说明并总结</a:t>
            </a:r>
            <a:r>
              <a:rPr lang="zh-CN" altLang="en-US" sz="1200" b="0">
                <a:solidFill>
                  <a:srgbClr val="000000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三家运营商个数份额和金额份额特征}}</a:t>
            </a: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marL="0" indent="3048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200" b="0">
              <a:solidFill>
                <a:srgbClr val="000000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graphicFrame>
        <p:nvGraphicFramePr>
          <p:cNvPr id="9" name="表格 8"/>
          <p:cNvGraphicFramePr/>
          <p:nvPr>
            <p:custDataLst>
              <p:tags r:id="rId3"/>
            </p:custDataLst>
          </p:nvPr>
        </p:nvGraphicFramePr>
        <p:xfrm>
          <a:off x="5689600" y="789940"/>
          <a:ext cx="6144260" cy="2872740"/>
        </p:xfrm>
        <a:graphic>
          <a:graphicData uri="http://schemas.openxmlformats.org/drawingml/2006/table">
            <a:tbl>
              <a:tblPr/>
              <a:tblGrid>
                <a:gridCol w="700405"/>
                <a:gridCol w="926465"/>
                <a:gridCol w="925830"/>
                <a:gridCol w="925830"/>
                <a:gridCol w="888365"/>
                <a:gridCol w="889000"/>
                <a:gridCol w="888365"/>
              </a:tblGrid>
              <a:tr h="347980">
                <a:tc>
                  <a:txBody>
                    <a:bodyPr/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en-US" altLang="zh-CN" sz="1100" b="1" i="0">
                          <a:solidFill>
                            <a:schemeClr val="bg1"/>
                          </a:solidFill>
                          <a:latin typeface="楷体_GB2312"/>
                          <a:ea typeface="楷体_GB2312"/>
                        </a:rPr>
                        <a:t>属地</a:t>
                      </a:r>
                      <a:endParaRPr lang="en-US" altLang="zh-CN" sz="1100" b="1" i="0">
                        <a:solidFill>
                          <a:schemeClr val="bg1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>
                      <a:noFill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en-US" altLang="zh-CN" sz="1100" b="1" i="0">
                          <a:solidFill>
                            <a:schemeClr val="bg1"/>
                          </a:solidFill>
                          <a:latin typeface="楷体_GB2312"/>
                          <a:ea typeface="楷体_GB2312"/>
                        </a:rPr>
                        <a:t>电信</a:t>
                      </a:r>
                      <a:endParaRPr lang="en-US" altLang="zh-CN" sz="1100" b="1" i="0">
                        <a:solidFill>
                          <a:schemeClr val="bg1"/>
                        </a:solidFill>
                        <a:latin typeface="楷体_GB2312"/>
                        <a:ea typeface="楷体_GB2312"/>
                      </a:endParaRPr>
                    </a:p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en-US" altLang="zh-CN" sz="1100" b="1" i="0">
                          <a:solidFill>
                            <a:schemeClr val="bg1"/>
                          </a:solidFill>
                          <a:latin typeface="楷体_GB2312"/>
                          <a:ea typeface="楷体_GB2312"/>
                        </a:rPr>
                        <a:t>个数份额</a:t>
                      </a:r>
                      <a:endParaRPr lang="en-US" altLang="zh-CN" sz="1100" b="1" i="0">
                        <a:solidFill>
                          <a:schemeClr val="bg1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en-US" altLang="zh-CN" sz="1100" b="1" i="0">
                          <a:solidFill>
                            <a:schemeClr val="bg1"/>
                          </a:solidFill>
                          <a:latin typeface="楷体_GB2312"/>
                          <a:ea typeface="楷体_GB2312"/>
                        </a:rPr>
                        <a:t>移动</a:t>
                      </a:r>
                      <a:endParaRPr lang="en-US" altLang="zh-CN" sz="1100" b="1" i="0">
                        <a:solidFill>
                          <a:schemeClr val="bg1"/>
                        </a:solidFill>
                        <a:latin typeface="楷体_GB2312"/>
                        <a:ea typeface="楷体_GB2312"/>
                      </a:endParaRPr>
                    </a:p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en-US" altLang="zh-CN" sz="1100" b="1" i="0">
                          <a:solidFill>
                            <a:schemeClr val="bg1"/>
                          </a:solidFill>
                          <a:latin typeface="楷体_GB2312"/>
                          <a:ea typeface="楷体_GB2312"/>
                        </a:rPr>
                        <a:t>个数份额</a:t>
                      </a:r>
                      <a:endParaRPr lang="en-US" altLang="zh-CN" sz="1100" b="1" i="0">
                        <a:solidFill>
                          <a:schemeClr val="bg1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en-US" altLang="zh-CN" sz="1100" b="1" i="0">
                          <a:solidFill>
                            <a:schemeClr val="bg1"/>
                          </a:solidFill>
                          <a:latin typeface="楷体_GB2312"/>
                          <a:ea typeface="楷体_GB2312"/>
                        </a:rPr>
                        <a:t>联通</a:t>
                      </a:r>
                      <a:endParaRPr lang="en-US" altLang="zh-CN" sz="1100" b="1" i="0">
                        <a:solidFill>
                          <a:schemeClr val="bg1"/>
                        </a:solidFill>
                        <a:latin typeface="楷体_GB2312"/>
                        <a:ea typeface="楷体_GB2312"/>
                      </a:endParaRPr>
                    </a:p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en-US" altLang="zh-CN" sz="1100" b="1" i="0">
                          <a:solidFill>
                            <a:schemeClr val="bg1"/>
                          </a:solidFill>
                          <a:latin typeface="楷体_GB2312"/>
                          <a:ea typeface="楷体_GB2312"/>
                        </a:rPr>
                        <a:t>个数份额</a:t>
                      </a:r>
                      <a:endParaRPr lang="en-US" altLang="zh-CN" sz="1100" b="1" i="0">
                        <a:solidFill>
                          <a:schemeClr val="bg1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en-US" altLang="zh-CN" sz="1100" b="1" i="0">
                          <a:solidFill>
                            <a:schemeClr val="bg1"/>
                          </a:solidFill>
                          <a:latin typeface="楷体_GB2312"/>
                          <a:ea typeface="楷体_GB2312"/>
                        </a:rPr>
                        <a:t>电信</a:t>
                      </a:r>
                      <a:endParaRPr lang="en-US" altLang="zh-CN" sz="1100" b="1" i="0">
                        <a:solidFill>
                          <a:schemeClr val="bg1"/>
                        </a:solidFill>
                        <a:latin typeface="楷体_GB2312"/>
                        <a:ea typeface="楷体_GB2312"/>
                      </a:endParaRPr>
                    </a:p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en-US" altLang="zh-CN" sz="1100" b="1" i="0">
                          <a:solidFill>
                            <a:schemeClr val="bg1"/>
                          </a:solidFill>
                          <a:latin typeface="楷体_GB2312"/>
                          <a:ea typeface="楷体_GB2312"/>
                        </a:rPr>
                        <a:t>金额份额</a:t>
                      </a:r>
                      <a:endParaRPr lang="en-US" altLang="zh-CN" sz="1100" b="1" i="0">
                        <a:solidFill>
                          <a:schemeClr val="bg1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en-US" altLang="zh-CN" sz="1100" b="1" i="0">
                          <a:solidFill>
                            <a:schemeClr val="bg1"/>
                          </a:solidFill>
                          <a:latin typeface="楷体_GB2312"/>
                          <a:ea typeface="楷体_GB2312"/>
                        </a:rPr>
                        <a:t>移动</a:t>
                      </a:r>
                      <a:endParaRPr lang="en-US" altLang="zh-CN" sz="1100" b="1" i="0">
                        <a:solidFill>
                          <a:schemeClr val="bg1"/>
                        </a:solidFill>
                        <a:latin typeface="楷体_GB2312"/>
                        <a:ea typeface="楷体_GB2312"/>
                      </a:endParaRPr>
                    </a:p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en-US" altLang="zh-CN" sz="1100" b="1" i="0">
                          <a:solidFill>
                            <a:schemeClr val="bg1"/>
                          </a:solidFill>
                          <a:latin typeface="楷体_GB2312"/>
                          <a:ea typeface="楷体_GB2312"/>
                        </a:rPr>
                        <a:t>金额份额</a:t>
                      </a:r>
                      <a:endParaRPr lang="en-US" altLang="zh-CN" sz="1100" b="1" i="0">
                        <a:solidFill>
                          <a:schemeClr val="bg1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>
                      <a:noFill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en-US" altLang="zh-CN" sz="1100" b="1" i="0">
                          <a:solidFill>
                            <a:schemeClr val="bg1"/>
                          </a:solidFill>
                          <a:latin typeface="楷体_GB2312"/>
                          <a:ea typeface="楷体_GB2312"/>
                        </a:rPr>
                        <a:t>联通</a:t>
                      </a:r>
                      <a:endParaRPr lang="en-US" altLang="zh-CN" sz="1100" b="1" i="0">
                        <a:solidFill>
                          <a:schemeClr val="bg1"/>
                        </a:solidFill>
                        <a:latin typeface="楷体_GB2312"/>
                        <a:ea typeface="楷体_GB2312"/>
                      </a:endParaRPr>
                    </a:p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en-US" altLang="zh-CN" sz="1100" b="1" i="0">
                          <a:solidFill>
                            <a:schemeClr val="bg1"/>
                          </a:solidFill>
                          <a:latin typeface="楷体_GB2312"/>
                          <a:ea typeface="楷体_GB2312"/>
                        </a:rPr>
                        <a:t>金额份额</a:t>
                      </a:r>
                      <a:endParaRPr lang="en-US" altLang="zh-CN" sz="1100" b="1" i="0">
                        <a:solidFill>
                          <a:schemeClr val="bg1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</a:tr>
              <a:tr h="180340">
                <a:tc>
                  <a:txBody>
                    <a:bodyPr/>
                    <a:p>
                      <a:pPr algn="ctr" fontAlgn="ctr"/>
                      <a:r>
                        <a:rPr lang="zh-CN" altLang="en-US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战客</a:t>
                      </a:r>
                      <a:endParaRPr lang="zh-CN" altLang="en-US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>
                      <a:noFill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57%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13%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30%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64%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20%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16%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  <a:tr h="180340">
                <a:tc>
                  <a:txBody>
                    <a:bodyPr/>
                    <a:p>
                      <a:pPr algn="ctr" fontAlgn="ctr"/>
                      <a:r>
                        <a:rPr lang="zh-CN" altLang="en-US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松江</a:t>
                      </a:r>
                      <a:endParaRPr lang="zh-CN" altLang="en-US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>
                      <a:noFill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52%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32%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16%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31%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48%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21%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80340">
                <a:tc>
                  <a:txBody>
                    <a:bodyPr/>
                    <a:p>
                      <a:pPr algn="ctr" fontAlgn="ctr"/>
                      <a:r>
                        <a:rPr lang="zh-CN" altLang="en-US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浦东</a:t>
                      </a:r>
                      <a:endParaRPr lang="zh-CN" altLang="en-US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>
                      <a:noFill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23%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52%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26%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7%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89%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4%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  <a:tr h="180340">
                <a:tc>
                  <a:txBody>
                    <a:bodyPr/>
                    <a:p>
                      <a:pPr algn="ctr" fontAlgn="ctr"/>
                      <a:r>
                        <a:rPr lang="zh-CN" altLang="en-US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闵行</a:t>
                      </a:r>
                      <a:endParaRPr lang="zh-CN" altLang="en-US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>
                      <a:noFill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64%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14%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21%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70%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8%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22%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80340">
                <a:tc>
                  <a:txBody>
                    <a:bodyPr/>
                    <a:p>
                      <a:pPr algn="ctr" fontAlgn="ctr"/>
                      <a:r>
                        <a:rPr lang="zh-CN" altLang="en-US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其他</a:t>
                      </a:r>
                      <a:endParaRPr lang="zh-CN" altLang="en-US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>
                      <a:noFill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32%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32%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36%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19%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52%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29%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  <a:tr h="180340">
                <a:tc>
                  <a:txBody>
                    <a:bodyPr/>
                    <a:p>
                      <a:pPr algn="ctr" fontAlgn="ctr"/>
                      <a:r>
                        <a:rPr lang="zh-CN" altLang="en-US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南区</a:t>
                      </a:r>
                      <a:endParaRPr lang="zh-CN" altLang="en-US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>
                      <a:noFill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47%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21%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32%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83%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5%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12%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80340">
                <a:tc>
                  <a:txBody>
                    <a:bodyPr/>
                    <a:p>
                      <a:pPr algn="ctr" fontAlgn="ctr"/>
                      <a:r>
                        <a:rPr lang="zh-CN" altLang="en-US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青浦</a:t>
                      </a:r>
                      <a:endParaRPr lang="zh-CN" altLang="en-US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>
                      <a:noFill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33%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33%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33%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47%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32%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21%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  <a:tr h="180340">
                <a:tc>
                  <a:txBody>
                    <a:bodyPr/>
                    <a:p>
                      <a:pPr algn="ctr" fontAlgn="ctr"/>
                      <a:r>
                        <a:rPr lang="zh-CN" altLang="en-US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西区</a:t>
                      </a:r>
                      <a:endParaRPr lang="zh-CN" altLang="en-US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>
                      <a:noFill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69%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6%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25%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67%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5%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28%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80340">
                <a:tc>
                  <a:txBody>
                    <a:bodyPr/>
                    <a:p>
                      <a:pPr algn="ctr" fontAlgn="ctr"/>
                      <a:r>
                        <a:rPr lang="zh-CN" altLang="en-US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北区</a:t>
                      </a:r>
                      <a:endParaRPr lang="zh-CN" altLang="en-US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>
                      <a:noFill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50%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29%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21%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62%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28%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10%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  <a:tr h="180340">
                <a:tc>
                  <a:txBody>
                    <a:bodyPr/>
                    <a:p>
                      <a:pPr algn="ctr" fontAlgn="ctr"/>
                      <a:r>
                        <a:rPr lang="zh-CN" altLang="en-US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嘉定</a:t>
                      </a:r>
                      <a:endParaRPr lang="zh-CN" altLang="en-US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>
                      <a:noFill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69%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15%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15%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90%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5%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5%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80340">
                <a:tc>
                  <a:txBody>
                    <a:bodyPr/>
                    <a:p>
                      <a:pPr algn="ctr" fontAlgn="ctr"/>
                      <a:r>
                        <a:rPr lang="zh-CN" altLang="en-US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奉贤</a:t>
                      </a:r>
                      <a:endParaRPr lang="zh-CN" altLang="en-US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>
                      <a:noFill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42%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17%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42%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11%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86%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  <a:tr h="180340">
                <a:tc>
                  <a:txBody>
                    <a:bodyPr/>
                    <a:p>
                      <a:pPr algn="ctr" fontAlgn="ctr"/>
                      <a:r>
                        <a:rPr lang="zh-CN" altLang="en-US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崇明</a:t>
                      </a:r>
                      <a:endParaRPr lang="zh-CN" altLang="en-US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>
                      <a:noFill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33%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42%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25%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61%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18%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22%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80340">
                <a:tc>
                  <a:txBody>
                    <a:bodyPr/>
                    <a:p>
                      <a:pPr algn="ctr" fontAlgn="ctr"/>
                      <a:r>
                        <a:rPr lang="zh-CN" altLang="en-US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宝山</a:t>
                      </a:r>
                      <a:endParaRPr lang="zh-CN" altLang="en-US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>
                      <a:noFill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20%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60%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20%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50%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44%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6%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 w="12700">
                      <a:solidFill>
                        <a:srgbClr val="0070C0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FAFA"/>
                    </a:solidFill>
                  </a:tcPr>
                </a:tc>
              </a:tr>
              <a:tr h="180340">
                <a:tc>
                  <a:txBody>
                    <a:bodyPr/>
                    <a:p>
                      <a:pPr algn="ctr" fontAlgn="ctr"/>
                      <a:r>
                        <a:rPr lang="zh-CN" altLang="en-US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金山</a:t>
                      </a:r>
                      <a:endParaRPr lang="zh-CN" altLang="en-US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>
                      <a:noFill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0%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60%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40%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0%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78%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 w="12700">
                      <a:solidFill>
                        <a:srgbClr val="0070C0"/>
                      </a:solidFill>
                      <a:prstDash val="sysDash"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1100" b="0" i="0">
                          <a:solidFill>
                            <a:srgbClr val="000000"/>
                          </a:solidFill>
                          <a:latin typeface="楷体_GB2312"/>
                          <a:ea typeface="楷体_GB2312"/>
                        </a:rPr>
                        <a:t>22%</a:t>
                      </a:r>
                      <a:endParaRPr lang="en-US" altLang="zh-CN" sz="1100" b="0" i="0">
                        <a:solidFill>
                          <a:srgbClr val="000000"/>
                        </a:solidFill>
                        <a:latin typeface="楷体_GB2312"/>
                        <a:ea typeface="楷体_GB2312"/>
                      </a:endParaRPr>
                    </a:p>
                  </a:txBody>
                  <a:tcPr marL="13017" marR="13017" marT="13017" marB="0" anchor="ctr" anchorCtr="0">
                    <a:lnL w="12700">
                      <a:solidFill>
                        <a:srgbClr val="0070C0"/>
                      </a:solidFill>
                      <a:prstDash val="sysDash"/>
                    </a:lnL>
                    <a:lnR>
                      <a:noFill/>
                    </a:lnR>
                    <a:lnT w="12700">
                      <a:solidFill>
                        <a:srgbClr val="0070C0"/>
                      </a:solidFill>
                      <a:prstDash val="sysDash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圆角矩形 2"/>
          <p:cNvSpPr/>
          <p:nvPr/>
        </p:nvSpPr>
        <p:spPr>
          <a:xfrm>
            <a:off x="0" y="0"/>
            <a:ext cx="12192635" cy="591820"/>
          </a:xfrm>
          <a:prstGeom prst="roundRect">
            <a:avLst>
              <a:gd name="adj" fmla="val 5411"/>
            </a:avLst>
          </a:prstGeom>
          <a:solidFill>
            <a:srgbClr val="ADC8EA"/>
          </a:solidFill>
          <a:ln w="12700" cap="flat" cmpd="sng" algn="ctr">
            <a:solidFill>
              <a:srgbClr val="9FC9EA"/>
            </a:solidFill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>
              <a:solidFill>
                <a:sysClr val="window" lastClr="FFFFFF"/>
              </a:solidFill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59093" y="0"/>
            <a:ext cx="11474450" cy="59118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>
                <a:solidFill>
                  <a:srgbClr val="002060"/>
                </a:solidFill>
                <a:latin typeface="仿宋_GB2312" panose="02010609030101010101" charset="-122"/>
                <a:ea typeface="仿宋_GB2312" panose="02010609030101010101" charset="-122"/>
              </a:rPr>
              <a:t>区域中标分析</a:t>
            </a:r>
            <a:endParaRPr lang="zh-CN" altLang="en-US" sz="1600"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0" y="0"/>
            <a:ext cx="1435735" cy="69532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en-US" altLang="zh-CN" sz="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65000">
                      <a:schemeClr val="accent1"/>
                    </a:gs>
                  </a:gsLst>
                  <a:lin ang="16200000" scaled="0"/>
                </a:gradFill>
                <a:latin typeface="微软雅黑" charset="0"/>
                <a:ea typeface="微软雅黑" charset="0"/>
                <a:sym typeface="+mn-ea"/>
              </a:rPr>
              <a:t>02</a:t>
            </a:r>
            <a:endParaRPr lang="en-US" altLang="zh-CN" sz="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5000">
                    <a:schemeClr val="accent1"/>
                  </a:gs>
                </a:gsLst>
                <a:lin ang="16200000" scaled="0"/>
              </a:gradFill>
              <a:latin typeface="微软雅黑" charset="0"/>
              <a:ea typeface="微软雅黑" charset="0"/>
              <a:sym typeface="+mn-ea"/>
            </a:endParaRPr>
          </a:p>
        </p:txBody>
      </p:sp>
      <p:graphicFrame>
        <p:nvGraphicFramePr>
          <p:cNvPr id="4" name="图表 16"/>
          <p:cNvGraphicFramePr/>
          <p:nvPr/>
        </p:nvGraphicFramePr>
        <p:xfrm>
          <a:off x="260985" y="3758565"/>
          <a:ext cx="11572875" cy="1422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5" name="图表 16"/>
          <p:cNvGraphicFramePr/>
          <p:nvPr/>
        </p:nvGraphicFramePr>
        <p:xfrm>
          <a:off x="260985" y="5276850"/>
          <a:ext cx="11572875" cy="1422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custDataLst>
      <p:tags r:id="rId4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1.xml><?xml version="1.0" encoding="utf-8"?>
<p:tagLst xmlns:p="http://schemas.openxmlformats.org/presentationml/2006/main">
  <p:tag name="TABLE_ENDDRAG_ORIGIN_RECT" val="451*424"/>
  <p:tag name="TABLE_ENDDRAG_RECT" val="28*94*451*424"/>
</p:tagLst>
</file>

<file path=ppt/tags/tag102.xml><?xml version="1.0" encoding="utf-8"?>
<p:tagLst xmlns:p="http://schemas.openxmlformats.org/presentationml/2006/main">
  <p:tag name="TABLE_ENDDRAG_ORIGIN_RECT" val="451*182"/>
  <p:tag name="TABLE_ENDDRAG_RECT" val="488*159*451*182"/>
</p:tagLst>
</file>

<file path=ppt/tags/tag103.xml><?xml version="1.0" encoding="utf-8"?>
<p:tagLst xmlns:p="http://schemas.openxmlformats.org/presentationml/2006/main">
  <p:tag name="TABLE_ENDDRAG_ORIGIN_RECT" val="725*205"/>
  <p:tag name="TABLE_ENDDRAG_RECT" val="213*83*725*205"/>
</p:tagLst>
</file>

<file path=ppt/tags/tag10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5.xml><?xml version="1.0" encoding="utf-8"?>
<p:tagLst xmlns:p="http://schemas.openxmlformats.org/presentationml/2006/main">
  <p:tag name="KSO_DOCER_RESOURCE_TRACE_INFO" val="{&quot;id&quot;:&quot;4522504&quot;,&quot;origin&quot;:0,&quot;type&quot;:&quot;icons&quot;,&quot;user&quot;:&quot;1517966232&quot;}"/>
</p:tagLst>
</file>

<file path=ppt/tags/tag106.xml><?xml version="1.0" encoding="utf-8"?>
<p:tagLst xmlns:p="http://schemas.openxmlformats.org/presentationml/2006/main">
  <p:tag name="KSO_DOCER_RESOURCE_TRACE_INFO" val="{&quot;id&quot;:&quot;4522504&quot;,&quot;origin&quot;:0,&quot;type&quot;:&quot;icons&quot;,&quot;user&quot;:&quot;1517966232&quot;}"/>
</p:tagLst>
</file>

<file path=ppt/tags/tag107.xml><?xml version="1.0" encoding="utf-8"?>
<p:tagLst xmlns:p="http://schemas.openxmlformats.org/presentationml/2006/main">
  <p:tag name="KSO_DOCER_RESOURCE_TRACE_INFO" val="{&quot;id&quot;:&quot;4522504&quot;,&quot;origin&quot;:0,&quot;type&quot;:&quot;icons&quot;,&quot;user&quot;:&quot;1517966232&quot;}"/>
</p:tagLst>
</file>

<file path=ppt/tags/tag108.xml><?xml version="1.0" encoding="utf-8"?>
<p:tagLst xmlns:p="http://schemas.openxmlformats.org/presentationml/2006/main">
  <p:tag name="KSO_DOCER_RESOURCE_TRACE_INFO" val="{&quot;id&quot;:&quot;4522504&quot;,&quot;origin&quot;:0,&quot;type&quot;:&quot;icons&quot;,&quot;user&quot;:&quot;1517966232&quot;}"/>
</p:tagLst>
</file>

<file path=ppt/tags/tag109.xml><?xml version="1.0" encoding="utf-8"?>
<p:tagLst xmlns:p="http://schemas.openxmlformats.org/presentationml/2006/main">
  <p:tag name="KSO_DOCER_RESOURCE_TRACE_INFO" val="{&quot;id&quot;:&quot;4522504&quot;,&quot;origin&quot;:0,&quot;type&quot;:&quot;icons&quot;,&quot;user&quot;:&quot;1517966232&quot;}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DOCER_RESOURCE_TRACE_INFO" val="{&quot;id&quot;:&quot;4522504&quot;,&quot;origin&quot;:0,&quot;type&quot;:&quot;icons&quot;,&quot;user&quot;:&quot;1517966232&quot;}"/>
</p:tagLst>
</file>

<file path=ppt/tags/tag11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resource_record_key" val="{&quot;10&quot;:[21569564,20277862,3659150,21569559,3642957,50062422,4588277,50023787,4523943,21572623,50063197,4518795,20093124,50044788,50059547,4530809,4519705,4450793,4450878,20281189,21538076,21601050,50063430,50008477,4522504,4525709,4532504,50040939],&quot;65&quot;:[20205081]}"/>
</p:tagLst>
</file>

<file path=ppt/tags/tag112.xml><?xml version="1.0" encoding="utf-8"?>
<p:tagLst xmlns:p="http://schemas.openxmlformats.org/presentationml/2006/main">
  <p:tag name="TABLE_ENDDRAG_ORIGIN_RECT" val="490*194"/>
  <p:tag name="TABLE_ENDDRAG_RECT" val="441*62*490*194"/>
</p:tagLst>
</file>

<file path=ppt/tags/tag11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resource_record_key" val="{&quot;10&quot;:[21569564,20277862,3659150,21569559,3642957,50062422,4588277,50023787,4525709,4523943,21572623,50063197,4518795,20093124,50044788,50059547,4530809,4519705,4450793,4450878,20281189,21538076,21601050,50063430,50008477],&quot;65&quot;:[20205081]}"/>
</p:tagLst>
</file>

<file path=ppt/tags/tag114.xml><?xml version="1.0" encoding="utf-8"?>
<p:tagLst xmlns:p="http://schemas.openxmlformats.org/presentationml/2006/main">
  <p:tag name="TABLE_ENDDRAG_ORIGIN_RECT" val="514*207"/>
  <p:tag name="TABLE_ENDDRAG_RECT" val="416*62*514*207"/>
</p:tagLst>
</file>

<file path=ppt/tags/tag11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resource_record_key" val="{&quot;10&quot;:[21569564,20277862,3659150,21569559,3642957,50062422,4588277,50023787,4525709,4523943,21572623,50063197,4518795,20093124,50044788,50059547,4530809,4519705,4450793,4450878,20281189,21538076,21601050,50063430,50008477],&quot;65&quot;:[20205081]}"/>
</p:tagLst>
</file>

<file path=ppt/tags/tag116.xml><?xml version="1.0" encoding="utf-8"?>
<p:tagLst xmlns:p="http://schemas.openxmlformats.org/presentationml/2006/main">
  <p:tag name="TABLE_ENDDRAG_ORIGIN_RECT" val="439*412"/>
  <p:tag name="TABLE_ENDDRAG_RECT" val="23*97*439*412"/>
</p:tagLst>
</file>

<file path=ppt/tags/tag117.xml><?xml version="1.0" encoding="utf-8"?>
<p:tagLst xmlns:p="http://schemas.openxmlformats.org/presentationml/2006/main">
  <p:tag name="TABLE_ENDDRAG_ORIGIN_RECT" val="439*412"/>
  <p:tag name="TABLE_ENDDRAG_RECT" val="23*97*439*412"/>
</p:tagLst>
</file>

<file path=ppt/tags/tag11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resource_record_key" val="{&quot;10&quot;:[21569564,20277862,3659150,21569559,3642957,50062422,4588277,50023787,4525709,4523943,21572623,50063197,4518795,20093124,50044788,50059547,4530809,4519705,4450793,4450878,20281189,21538076,21601050,50063430,50008477],&quot;65&quot;:[20205081]}"/>
</p:tagLst>
</file>

<file path=ppt/tags/tag119.xml><?xml version="1.0" encoding="utf-8"?>
<p:tagLst xmlns:p="http://schemas.openxmlformats.org/presentationml/2006/main">
  <p:tag name="resource_record_key" val="{&quot;10&quot;:[21569564,20277862,3659150,21569559,3642957,50062422,4588277,50023787,4523943,21572623,50063197,4518795,20093124,50044788,50059547,4530809,4519705,4450793,4450878,20281189,21538076,21601050,50063430,50008477,4522504,4525709,4532504,50040939],&quot;65&quot;:[20205081]}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DOCER_RESOURCE_TRACE_INFO" val="{&quot;id&quot;:&quot;50059489&quot;,&quot;origin&quot;:0,&quot;type&quot;:&quot;icons&quot;,&quot;user&quot;:&quot;1517966232&quot;}"/>
</p:tagLst>
</file>

<file path=ppt/tags/tag64.xml><?xml version="1.0" encoding="utf-8"?>
<p:tagLst xmlns:p="http://schemas.openxmlformats.org/presentationml/2006/main">
  <p:tag name="KSO_DOCER_RESOURCE_TRACE_INFO" val="{&quot;id&quot;:&quot;19990173&quot;,&quot;origin&quot;:0,&quot;type&quot;:&quot;icons&quot;,&quot;user&quot;:&quot;1517966232&quot;}"/>
</p:tagLst>
</file>

<file path=ppt/tags/tag65.xml><?xml version="1.0" encoding="utf-8"?>
<p:tagLst xmlns:p="http://schemas.openxmlformats.org/presentationml/2006/main">
  <p:tag name="KSO_DOCER_RESOURCE_TRACE_INFO" val="{&quot;id&quot;:&quot;19990173&quot;,&quot;origin&quot;:0,&quot;type&quot;:&quot;icons&quot;,&quot;user&quot;:&quot;1517966232&quot;}"/>
</p:tagLst>
</file>

<file path=ppt/tags/tag66.xml><?xml version="1.0" encoding="utf-8"?>
<p:tagLst xmlns:p="http://schemas.openxmlformats.org/presentationml/2006/main">
  <p:tag name="KSO_DOCER_RESOURCE_TRACE_INFO" val="{&quot;id&quot;:&quot;19990173&quot;,&quot;origin&quot;:0,&quot;type&quot;:&quot;icons&quot;,&quot;user&quot;:&quot;1517966232&quot;}"/>
</p:tagLst>
</file>

<file path=ppt/tags/tag67.xml><?xml version="1.0" encoding="utf-8"?>
<p:tagLst xmlns:p="http://schemas.openxmlformats.org/presentationml/2006/main">
  <p:tag name="KSO_DOCER_RESOURCE_TRACE_INFO" val="{&quot;id&quot;:&quot;19990173&quot;,&quot;origin&quot;:0,&quot;type&quot;:&quot;icons&quot;,&quot;user&quot;:&quot;1517966232&quot;}"/>
</p:tagLst>
</file>

<file path=ppt/tags/tag68.xml><?xml version="1.0" encoding="utf-8"?>
<p:tagLst xmlns:p="http://schemas.openxmlformats.org/presentationml/2006/main">
  <p:tag name="KSO_DOCER_RESOURCE_TRACE_INFO" val="{&quot;id&quot;:&quot;19990173&quot;,&quot;origin&quot;:0,&quot;type&quot;:&quot;icons&quot;,&quot;user&quot;:&quot;1517966232&quot;}"/>
</p:tagLst>
</file>

<file path=ppt/tags/tag69.xml><?xml version="1.0" encoding="utf-8"?>
<p:tagLst xmlns:p="http://schemas.openxmlformats.org/presentationml/2006/main">
  <p:tag name="KSO_DOCER_RESOURCE_TRACE_INFO" val="{&quot;id&quot;:&quot;19990173&quot;,&quot;origin&quot;:0,&quot;type&quot;:&quot;icons&quot;,&quot;user&quot;:&quot;1517966232&quot;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0&quot;:[50059489,19990173,4587623,4584642,21600767,21600768,21600769],&quot;65&quot;:[20205081]}"/>
</p:tagLst>
</file>

<file path=ppt/tags/tag71.xml><?xml version="1.0" encoding="utf-8"?>
<p:tagLst xmlns:p="http://schemas.openxmlformats.org/presentationml/2006/main">
  <p:tag name="KSO_DOCER_RESOURCE_TRACE_INFO" val="{&quot;id&quot;:&quot;21569564&quot;,&quot;origin&quot;:0,&quot;type&quot;:&quot;icons&quot;,&quot;user&quot;:&quot;1517966232&quot;}"/>
</p:tagLst>
</file>

<file path=ppt/tags/tag72.xml><?xml version="1.0" encoding="utf-8"?>
<p:tagLst xmlns:p="http://schemas.openxmlformats.org/presentationml/2006/main">
  <p:tag name="KSO_DOCER_RESOURCE_TRACE_INFO" val="{&quot;id&quot;:&quot;20277862&quot;,&quot;origin&quot;:0,&quot;type&quot;:&quot;icons&quot;,&quot;user&quot;:&quot;1517966232&quot;}"/>
</p:tagLst>
</file>

<file path=ppt/tags/tag73.xml><?xml version="1.0" encoding="utf-8"?>
<p:tagLst xmlns:p="http://schemas.openxmlformats.org/presentationml/2006/main">
  <p:tag name="KSO_DOCER_RESOURCE_TRACE_INFO" val="{&quot;id&quot;:&quot;20277862&quot;,&quot;origin&quot;:0,&quot;type&quot;:&quot;icons&quot;,&quot;user&quot;:&quot;1517966232&quot;}"/>
</p:tagLst>
</file>

<file path=ppt/tags/tag74.xml><?xml version="1.0" encoding="utf-8"?>
<p:tagLst xmlns:p="http://schemas.openxmlformats.org/presentationml/2006/main">
  <p:tag name="KSO_DOCER_RESOURCE_TRACE_INFO" val="{&quot;id&quot;:&quot;20277862&quot;,&quot;origin&quot;:0,&quot;type&quot;:&quot;icons&quot;,&quot;user&quot;:&quot;1517966232&quot;}"/>
</p:tagLst>
</file>

<file path=ppt/tags/tag75.xml><?xml version="1.0" encoding="utf-8"?>
<p:tagLst xmlns:p="http://schemas.openxmlformats.org/presentationml/2006/main">
  <p:tag name="KSO_DOCER_RESOURCE_TRACE_INFO" val="{&quot;id&quot;:&quot;21569564&quot;,&quot;origin&quot;:0,&quot;type&quot;:&quot;icons&quot;,&quot;user&quot;:&quot;1517966232&quot;}"/>
</p:tagLst>
</file>

<file path=ppt/tags/tag76.xml><?xml version="1.0" encoding="utf-8"?>
<p:tagLst xmlns:p="http://schemas.openxmlformats.org/presentationml/2006/main">
  <p:tag name="KSO_DOCER_RESOURCE_TRACE_INFO" val="{&quot;id&quot;:&quot;21569564&quot;,&quot;origin&quot;:0,&quot;type&quot;:&quot;icons&quot;,&quot;user&quot;:&quot;1517966232&quot;}"/>
</p:tagLst>
</file>

<file path=ppt/tags/tag77.xml><?xml version="1.0" encoding="utf-8"?>
<p:tagLst xmlns:p="http://schemas.openxmlformats.org/presentationml/2006/main">
  <p:tag name="KSO_DOCER_RESOURCE_TRACE_INFO" val="{&quot;id&quot;:&quot;21569564&quot;,&quot;origin&quot;:0,&quot;type&quot;:&quot;icons&quot;,&quot;user&quot;:&quot;1517966232&quot;}"/>
</p:tagLst>
</file>

<file path=ppt/tags/tag78.xml><?xml version="1.0" encoding="utf-8"?>
<p:tagLst xmlns:p="http://schemas.openxmlformats.org/presentationml/2006/main">
  <p:tag name="KSO_DOCER_RESOURCE_TRACE_INFO" val="{&quot;id&quot;:&quot;21569564&quot;,&quot;origin&quot;:0,&quot;type&quot;:&quot;icons&quot;,&quot;user&quot;:&quot;1517966232&quot;}"/>
</p:tagLst>
</file>

<file path=ppt/tags/tag79.xml><?xml version="1.0" encoding="utf-8"?>
<p:tagLst xmlns:p="http://schemas.openxmlformats.org/presentationml/2006/main">
  <p:tag name="KSO_DOCER_RESOURCE_TRACE_INFO" val="{&quot;id&quot;:&quot;21569564&quot;,&quot;origin&quot;:0,&quot;type&quot;:&quot;icons&quot;,&quot;user&quot;:&quot;1517966232&quot;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DOCER_RESOURCE_TRACE_INFO" val="{&quot;id&quot;:&quot;21569564&quot;,&quot;origin&quot;:0,&quot;type&quot;:&quot;icons&quot;,&quot;user&quot;:&quot;1517966232&quot;}"/>
</p:tagLst>
</file>

<file path=ppt/tags/tag81.xml><?xml version="1.0" encoding="utf-8"?>
<p:tagLst xmlns:p="http://schemas.openxmlformats.org/presentationml/2006/main">
  <p:tag name="KSO_DOCER_RESOURCE_TRACE_INFO" val="{&quot;id&quot;:&quot;21569564&quot;,&quot;origin&quot;:0,&quot;type&quot;:&quot;icons&quot;,&quot;user&quot;:&quot;1517966232&quot;}"/>
</p:tagLst>
</file>

<file path=ppt/tags/tag82.xml><?xml version="1.0" encoding="utf-8"?>
<p:tagLst xmlns:p="http://schemas.openxmlformats.org/presentationml/2006/main">
  <p:tag name="KSO_DOCER_RESOURCE_TRACE_INFO" val="{&quot;id&quot;:&quot;21559307&quot;,&quot;origin&quot;:0,&quot;type&quot;:&quot;icons&quot;,&quot;user&quot;:&quot;1517966232&quot;}"/>
</p:tagLst>
</file>

<file path=ppt/tags/tag83.xml><?xml version="1.0" encoding="utf-8"?>
<p:tagLst xmlns:p="http://schemas.openxmlformats.org/presentationml/2006/main">
  <p:tag name="KSO_DOCER_RESOURCE_TRACE_INFO" val="{&quot;id&quot;:&quot;4531791&quot;,&quot;origin&quot;:0,&quot;type&quot;:&quot;icons&quot;,&quot;user&quot;:&quot;1517966232&quot;}"/>
</p:tagLst>
</file>

<file path=ppt/tags/tag84.xml><?xml version="1.0" encoding="utf-8"?>
<p:tagLst xmlns:p="http://schemas.openxmlformats.org/presentationml/2006/main">
  <p:tag name="KSO_DOCER_RESOURCE_TRACE_INFO" val="{&quot;id&quot;:&quot;21559307&quot;,&quot;origin&quot;:0,&quot;type&quot;:&quot;icons&quot;,&quot;user&quot;:&quot;1517966232&quot;}"/>
</p:tagLst>
</file>

<file path=ppt/tags/tag85.xml><?xml version="1.0" encoding="utf-8"?>
<p:tagLst xmlns:p="http://schemas.openxmlformats.org/presentationml/2006/main">
  <p:tag name="KSO_DOCER_RESOURCE_TRACE_INFO" val="{&quot;id&quot;:&quot;4450791&quot;,&quot;origin&quot;:0,&quot;type&quot;:&quot;icons&quot;,&quot;user&quot;:&quot;1517966232&quot;}"/>
</p:tagLst>
</file>

<file path=ppt/tags/tag86.xml><?xml version="1.0" encoding="utf-8"?>
<p:tagLst xmlns:p="http://schemas.openxmlformats.org/presentationml/2006/main">
  <p:tag name="KSO_DOCER_RESOURCE_TRACE_INFO" val="{&quot;id&quot;:&quot;50024367&quot;,&quot;origin&quot;:0,&quot;type&quot;:&quot;icons&quot;,&quot;user&quot;:&quot;1517966232&quot;}"/>
</p:tagLst>
</file>

<file path=ppt/tags/tag87.xml><?xml version="1.0" encoding="utf-8"?>
<p:tagLst xmlns:p="http://schemas.openxmlformats.org/presentationml/2006/main">
  <p:tag name="KSO_DOCER_RESOURCE_TRACE_INFO" val="{&quot;id&quot;:&quot;50025965&quot;,&quot;origin&quot;:0,&quot;type&quot;:&quot;icons&quot;,&quot;user&quot;:&quot;1517966232&quot;}"/>
</p:tagLst>
</file>

<file path=ppt/tags/tag88.xml><?xml version="1.0" encoding="utf-8"?>
<p:tagLst xmlns:p="http://schemas.openxmlformats.org/presentationml/2006/main">
  <p:tag name="KSO_DOCER_RESOURCE_TRACE_INFO" val="{&quot;id&quot;:&quot;21559307&quot;,&quot;origin&quot;:0,&quot;type&quot;:&quot;icons&quot;,&quot;user&quot;:&quot;1517966232&quot;}"/>
</p:tagLst>
</file>

<file path=ppt/tags/tag89.xml><?xml version="1.0" encoding="utf-8"?>
<p:tagLst xmlns:p="http://schemas.openxmlformats.org/presentationml/2006/main">
  <p:tag name="KSO_DOCER_RESOURCE_TRACE_INFO" val="{&quot;id&quot;:&quot;4450791&quot;,&quot;origin&quot;:0,&quot;type&quot;:&quot;icons&quot;,&quot;user&quot;:&quot;1517966232&quot;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DOCER_RESOURCE_TRACE_INFO" val="{&quot;id&quot;:&quot;4450791&quot;,&quot;origin&quot;:0,&quot;type&quot;:&quot;icons&quot;,&quot;user&quot;:&quot;1517966232&quot;}"/>
</p:tagLst>
</file>

<file path=ppt/tags/tag91.xml><?xml version="1.0" encoding="utf-8"?>
<p:tagLst xmlns:p="http://schemas.openxmlformats.org/presentationml/2006/main">
  <p:tag name="KSO_DOCER_RESOURCE_TRACE_INFO" val="{&quot;id&quot;:&quot;4450791&quot;,&quot;origin&quot;:0,&quot;type&quot;:&quot;icons&quot;,&quot;user&quot;:&quot;1517966232&quot;}"/>
</p:tagLst>
</file>

<file path=ppt/tags/tag9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resource_record_key" val="{&quot;10&quot;:[21569564,20277862,3659150,21569559,3642957,50062422,4588277,50023787,4525709,4523943,21572623,50063197,4518795,20093124,50044788,50059547,4530809,4519705,4450793,4450878,20281189,21538076,21601050,50063430,50008477],&quot;65&quot;:[20205081]}"/>
</p:tagLst>
</file>

<file path=ppt/tags/tag93.xml><?xml version="1.0" encoding="utf-8"?>
<p:tagLst xmlns:p="http://schemas.openxmlformats.org/presentationml/2006/main">
  <p:tag name="TABLE_ENDDRAG_ORIGIN_RECT" val="486*235"/>
  <p:tag name="TABLE_ENDDRAG_RECT" val="457*100*486*235"/>
</p:tagLst>
</file>

<file path=ppt/tags/tag9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5.xml><?xml version="1.0" encoding="utf-8"?>
<p:tagLst xmlns:p="http://schemas.openxmlformats.org/presentationml/2006/main">
  <p:tag name="TABLE_ENDDRAG_ORIGIN_RECT" val="506*243"/>
  <p:tag name="TABLE_ENDDRAG_RECT" val="424*272*506*243"/>
</p:tagLst>
</file>

<file path=ppt/tags/tag9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7.xml><?xml version="1.0" encoding="utf-8"?>
<p:tagLst xmlns:p="http://schemas.openxmlformats.org/presentationml/2006/main">
  <p:tag name="TABLE_ENDDRAG_ORIGIN_RECT" val="447*122"/>
  <p:tag name="TABLE_ENDDRAG_RECT" val="490*397*447*122"/>
</p:tagLst>
</file>

<file path=ppt/tags/tag98.xml><?xml version="1.0" encoding="utf-8"?>
<p:tagLst xmlns:p="http://schemas.openxmlformats.org/presentationml/2006/main">
  <p:tag name="TABLE_ENDDRAG_ORIGIN_RECT" val="453*122"/>
  <p:tag name="TABLE_ENDDRAG_RECT" val="13*397*453*122"/>
</p:tagLst>
</file>

<file path=ppt/tags/tag99.xml><?xml version="1.0" encoding="utf-8"?>
<p:tagLst xmlns:p="http://schemas.openxmlformats.org/presentationml/2006/main">
  <p:tag name="TABLE_ENDDRAG_ORIGIN_RECT" val="924*74"/>
  <p:tag name="TABLE_ENDDRAG_RECT" val="13*141*924*74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苹方-简"/>
        <a:ea typeface="苹方-简"/>
        <a:cs typeface=""/>
      </a:majorFont>
      <a:minorFont>
        <a:latin typeface="苹方-简"/>
        <a:ea typeface="苹方-简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WPS">
      <a:majorFont>
        <a:latin typeface="苹方-简"/>
        <a:ea typeface="苹方-简"/>
        <a:cs typeface=""/>
      </a:majorFont>
      <a:minorFont>
        <a:latin typeface="苹方-简"/>
        <a:ea typeface="苹方-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WPS">
      <a:majorFont>
        <a:latin typeface="苹方-简"/>
        <a:ea typeface="苹方-简"/>
        <a:cs typeface=""/>
      </a:majorFont>
      <a:minorFont>
        <a:latin typeface="苹方-简"/>
        <a:ea typeface="苹方-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7009</Words>
  <Application>WPS 文字</Application>
  <PresentationFormat>宽屏</PresentationFormat>
  <Paragraphs>1379</Paragraphs>
  <Slides>10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8" baseType="lpstr">
      <vt:lpstr>Arial</vt:lpstr>
      <vt:lpstr>宋体</vt:lpstr>
      <vt:lpstr>Wingdings</vt:lpstr>
      <vt:lpstr>Wingdings</vt:lpstr>
      <vt:lpstr>仿宋_GB2312</vt:lpstr>
      <vt:lpstr>微软雅黑</vt:lpstr>
      <vt:lpstr>汉仪旗黑</vt:lpstr>
      <vt:lpstr>楷体_GB2312</vt:lpstr>
      <vt:lpstr>OPPOSans M</vt:lpstr>
      <vt:lpstr>汉仪楷体简</vt:lpstr>
      <vt:lpstr>楷体_GB2312</vt:lpstr>
      <vt:lpstr>微软雅黑</vt:lpstr>
      <vt:lpstr>苹方-简</vt:lpstr>
      <vt:lpstr>汉仪书宋二KW</vt:lpstr>
      <vt:lpstr>宋体</vt:lpstr>
      <vt:lpstr>Arial Unicode MS</vt:lpstr>
      <vt:lpstr>OPPOSans M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尾巴藏不住</cp:lastModifiedBy>
  <cp:revision>202</cp:revision>
  <dcterms:created xsi:type="dcterms:W3CDTF">2026-06-10T09:15:47Z</dcterms:created>
  <dcterms:modified xsi:type="dcterms:W3CDTF">2026-06-10T09:15:47Z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2052-12.1.26016.26016</vt:lpwstr>
  </property>
  <property fmtid="{D5CDD505-2E9C-101B-9397-08002B2CF9AE}" pid="3" name="ICV">
    <vt:lpwstr>2DCD092DD60521578C55216A3569194E_43</vt:lpwstr>
  </property>
</Properties>
</file>