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11.xml" ContentType="application/vnd.ms-office.chartcolorstyle+xml"/>
  <Override PartName="/ppt/charts/colors12.xml" ContentType="application/vnd.ms-office.chartcolorstyle+xml"/>
  <Override PartName="/ppt/charts/colors13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11.xml" ContentType="application/vnd.ms-office.chartstyle+xml"/>
  <Override PartName="/ppt/charts/style12.xml" ContentType="application/vnd.ms-office.chartstyle+xml"/>
  <Override PartName="/ppt/charts/style13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70" r:id="rId3"/>
    <p:sldId id="258" r:id="rId4"/>
    <p:sldId id="259" r:id="rId5"/>
    <p:sldId id="261" r:id="rId6"/>
    <p:sldId id="268" r:id="rId7"/>
    <p:sldId id="263" r:id="rId8"/>
    <p:sldId id="264" r:id="rId9"/>
    <p:sldId id="266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5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C9EA"/>
    <a:srgbClr val="ADC8EA"/>
    <a:srgbClr val="F7E8F5"/>
    <a:srgbClr val="EED2EC"/>
    <a:srgbClr val="FFE3D9"/>
    <a:srgbClr val="FFF3FB"/>
    <a:srgbClr val="FBEBF7"/>
    <a:srgbClr val="FFF2EE"/>
    <a:srgbClr val="FFE5D9"/>
    <a:srgbClr val="FFC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85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microsoft.com/office/2011/relationships/chartStyle" Target="style11.xml"/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microsoft.com/office/2011/relationships/chartStyle" Target="style13.xml"/><Relationship Id="rId1" Type="http://schemas.openxmlformats.org/officeDocument/2006/relationships/package" Target="../embeddings/Workbook13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0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累计行业招标金额与次数分布（2026年1-4月）</a:t>
            </a:r>
            <a:endParaRPr sz="100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671176612708384"/>
          <c:y val="0.181767955801105"/>
          <c:w val="0.872167190142546"/>
          <c:h val="0.7397790055248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工业能源</c:v>
                </c:pt>
                <c:pt idx="3">
                  <c:v>交通</c:v>
                </c:pt>
                <c:pt idx="4">
                  <c:v>教育</c:v>
                </c:pt>
                <c:pt idx="5">
                  <c:v>医卫</c:v>
                </c:pt>
                <c:pt idx="6">
                  <c:v>融合创新</c:v>
                </c:pt>
                <c:pt idx="7">
                  <c:v>农业文旅</c:v>
                </c:pt>
                <c:pt idx="8">
                  <c:v>商客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891</c:v>
                </c:pt>
                <c:pt idx="1">
                  <c:v>697</c:v>
                </c:pt>
                <c:pt idx="2">
                  <c:v>505</c:v>
                </c:pt>
                <c:pt idx="3">
                  <c:v>310</c:v>
                </c:pt>
                <c:pt idx="4">
                  <c:v>265</c:v>
                </c:pt>
                <c:pt idx="5">
                  <c:v>265</c:v>
                </c:pt>
                <c:pt idx="6">
                  <c:v>248</c:v>
                </c:pt>
                <c:pt idx="7">
                  <c:v>225</c:v>
                </c:pt>
                <c:pt idx="8">
                  <c:v>195</c:v>
                </c:pt>
                <c:pt idx="9">
                  <c:v>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0"/>
        <c:axId val="649198373"/>
        <c:axId val="336572637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金额（亿元）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numFmt formatCode="0.0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工业能源</c:v>
                </c:pt>
                <c:pt idx="3">
                  <c:v>交通</c:v>
                </c:pt>
                <c:pt idx="4">
                  <c:v>教育</c:v>
                </c:pt>
                <c:pt idx="5">
                  <c:v>医卫</c:v>
                </c:pt>
                <c:pt idx="6">
                  <c:v>融合创新</c:v>
                </c:pt>
                <c:pt idx="7">
                  <c:v>农业文旅</c:v>
                </c:pt>
                <c:pt idx="8">
                  <c:v>商客</c:v>
                </c:pt>
                <c:pt idx="9">
                  <c:v>互联网</c:v>
                </c:pt>
              </c:strCache>
            </c:strRef>
          </c:cat>
          <c:val>
            <c:numRef>
              <c:f>Sheet1!$C$2:$C$11</c:f>
              <c:numCache>
                <c:formatCode>0.00_ </c:formatCode>
                <c:ptCount val="10"/>
                <c:pt idx="0">
                  <c:v>52.6651238395</c:v>
                </c:pt>
                <c:pt idx="1">
                  <c:v>11.3974144964</c:v>
                </c:pt>
                <c:pt idx="2">
                  <c:v>11.2079909005</c:v>
                </c:pt>
                <c:pt idx="3">
                  <c:v>13.5543636408</c:v>
                </c:pt>
                <c:pt idx="4">
                  <c:v>14.2448201039</c:v>
                </c:pt>
                <c:pt idx="5">
                  <c:v>11.4541742115</c:v>
                </c:pt>
                <c:pt idx="6">
                  <c:v>17.8612789088</c:v>
                </c:pt>
                <c:pt idx="7">
                  <c:v>25.9948334228</c:v>
                </c:pt>
                <c:pt idx="8">
                  <c:v>15.6104514728</c:v>
                </c:pt>
                <c:pt idx="9">
                  <c:v>4.2102193565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6940677"/>
        <c:axId val="288227474"/>
      </c:lineChart>
      <c:catAx>
        <c:axId val="6491983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36572637"/>
        <c:crosses val="autoZero"/>
        <c:auto val="1"/>
        <c:lblAlgn val="ctr"/>
        <c:lblOffset val="100"/>
        <c:noMultiLvlLbl val="0"/>
      </c:catAx>
      <c:valAx>
        <c:axId val="336572637"/>
        <c:scaling>
          <c:orientation val="minMax"/>
          <c:max val="20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49198373"/>
        <c:crosses val="autoZero"/>
        <c:crossBetween val="between"/>
      </c:valAx>
      <c:catAx>
        <c:axId val="776940677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288227474"/>
        <c:crosses val="autoZero"/>
        <c:auto val="1"/>
        <c:lblAlgn val="ctr"/>
        <c:lblOffset val="100"/>
        <c:noMultiLvlLbl val="0"/>
      </c:catAx>
      <c:valAx>
        <c:axId val="288227474"/>
        <c:scaling>
          <c:orientation val="minMax"/>
          <c:min val="-60"/>
        </c:scaling>
        <c:delete val="0"/>
        <c:axPos val="r"/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776940677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ayout>
        <c:manualLayout>
          <c:xMode val="edge"/>
          <c:yMode val="edge"/>
          <c:x val="0.663264073447693"/>
          <c:y val="0.084785380365490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efe8af2-252e-4ae9-b8e3-f8916e9bf03c}"/>
      </c:ext>
    </c:extLst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运营商各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行业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中标金额分布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359195402298851"/>
          <c:y val="0.191803971271652"/>
          <c:w val="0.992816091954023"/>
          <c:h val="0.6343050274609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中标金额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商客</c:v>
                </c:pt>
                <c:pt idx="2">
                  <c:v>医卫</c:v>
                </c:pt>
                <c:pt idx="3">
                  <c:v>金融</c:v>
                </c:pt>
                <c:pt idx="4">
                  <c:v>教育</c:v>
                </c:pt>
                <c:pt idx="5">
                  <c:v>工业能源</c:v>
                </c:pt>
                <c:pt idx="6">
                  <c:v>交通</c:v>
                </c:pt>
                <c:pt idx="7">
                  <c:v>农业文旅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0_ </c:formatCode>
                <c:ptCount val="10"/>
                <c:pt idx="0">
                  <c:v>121395.888572</c:v>
                </c:pt>
                <c:pt idx="1">
                  <c:v>54994.572364</c:v>
                </c:pt>
                <c:pt idx="2">
                  <c:v>18900.3929</c:v>
                </c:pt>
                <c:pt idx="3">
                  <c:v>12598.622766</c:v>
                </c:pt>
                <c:pt idx="4">
                  <c:v>8630.5581</c:v>
                </c:pt>
                <c:pt idx="5">
                  <c:v>8189.905091</c:v>
                </c:pt>
                <c:pt idx="6">
                  <c:v>6032.252019</c:v>
                </c:pt>
                <c:pt idx="7">
                  <c:v>3381.678263</c:v>
                </c:pt>
                <c:pt idx="8">
                  <c:v>1628.490032</c:v>
                </c:pt>
                <c:pt idx="9">
                  <c:v>301.4492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656780910"/>
        <c:axId val="211594526"/>
      </c:barChart>
      <c:catAx>
        <c:axId val="65678091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211594526"/>
        <c:crosses val="autoZero"/>
        <c:auto val="1"/>
        <c:lblAlgn val="ctr"/>
        <c:lblOffset val="100"/>
        <c:noMultiLvlLbl val="0"/>
      </c:catAx>
      <c:valAx>
        <c:axId val="211594526"/>
        <c:scaling>
          <c:orientation val="minMax"/>
        </c:scaling>
        <c:delete val="0"/>
        <c:axPos val="l"/>
        <c:numFmt formatCode="0_ 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567809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31ddb0b-4e93-4457-bdf9-ca9275b2a91d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运营商各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行业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中标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个数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分布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359195402298851"/>
          <c:y val="0.191803971271652"/>
          <c:w val="0.992816091954023"/>
          <c:h val="0.6343050274609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中标个数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商客</c:v>
                </c:pt>
                <c:pt idx="2">
                  <c:v>医卫</c:v>
                </c:pt>
                <c:pt idx="3">
                  <c:v>金融</c:v>
                </c:pt>
                <c:pt idx="4">
                  <c:v>教育</c:v>
                </c:pt>
                <c:pt idx="5">
                  <c:v>工业能源</c:v>
                </c:pt>
                <c:pt idx="6">
                  <c:v>交通</c:v>
                </c:pt>
                <c:pt idx="7">
                  <c:v>农业文旅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0_ </c:formatCode>
                <c:ptCount val="10"/>
                <c:pt idx="0">
                  <c:v>121395.888572</c:v>
                </c:pt>
                <c:pt idx="1">
                  <c:v>54994.572364</c:v>
                </c:pt>
                <c:pt idx="2">
                  <c:v>18900.3929</c:v>
                </c:pt>
                <c:pt idx="3">
                  <c:v>12598.622766</c:v>
                </c:pt>
                <c:pt idx="4">
                  <c:v>8630.5581</c:v>
                </c:pt>
                <c:pt idx="5">
                  <c:v>8189.905091</c:v>
                </c:pt>
                <c:pt idx="6">
                  <c:v>6032.252019</c:v>
                </c:pt>
                <c:pt idx="7">
                  <c:v>3381.678263</c:v>
                </c:pt>
                <c:pt idx="8">
                  <c:v>1628.490032</c:v>
                </c:pt>
                <c:pt idx="9">
                  <c:v>301.4492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656780910"/>
        <c:axId val="211594526"/>
      </c:barChart>
      <c:catAx>
        <c:axId val="65678091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211594526"/>
        <c:crosses val="autoZero"/>
        <c:auto val="1"/>
        <c:lblAlgn val="ctr"/>
        <c:lblOffset val="100"/>
        <c:noMultiLvlLbl val="0"/>
      </c:catAx>
      <c:valAx>
        <c:axId val="211594526"/>
        <c:scaling>
          <c:orientation val="minMax"/>
        </c:scaling>
        <c:delete val="0"/>
        <c:axPos val="l"/>
        <c:numFmt formatCode="0_ 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567809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31ddb0b-4e93-4457-bdf9-ca9275b2a91d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累计行业中标个数对比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43724983923159"/>
          <c:y val="0.013210039630118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163505559189012"/>
          <c:y val="0.216204315279613"/>
          <c:w val="0.9933598937583"/>
          <c:h val="0.602553940995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电信个数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87</c:v>
                </c:pt>
                <c:pt idx="1">
                  <c:v>14</c:v>
                </c:pt>
                <c:pt idx="2">
                  <c:v>20</c:v>
                </c:pt>
                <c:pt idx="3">
                  <c:v>10</c:v>
                </c:pt>
                <c:pt idx="4">
                  <c:v>8</c:v>
                </c:pt>
                <c:pt idx="5">
                  <c:v>8</c:v>
                </c:pt>
                <c:pt idx="6">
                  <c:v>7</c:v>
                </c:pt>
                <c:pt idx="7">
                  <c:v>3</c:v>
                </c:pt>
                <c:pt idx="8">
                  <c:v>1</c:v>
                </c:pt>
                <c:pt idx="9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移动个数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27</c:v>
                </c:pt>
                <c:pt idx="1">
                  <c:v>12</c:v>
                </c:pt>
                <c:pt idx="2">
                  <c:v>3</c:v>
                </c:pt>
                <c:pt idx="3">
                  <c:v>11</c:v>
                </c:pt>
                <c:pt idx="4">
                  <c:v>10</c:v>
                </c:pt>
                <c:pt idx="5">
                  <c:v>6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联通个数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41</c:v>
                </c:pt>
                <c:pt idx="1">
                  <c:v>9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7</c:v>
                </c:pt>
                <c:pt idx="6">
                  <c:v>5</c:v>
                </c:pt>
                <c:pt idx="7">
                  <c:v>7</c:v>
                </c:pt>
                <c:pt idx="8">
                  <c:v>4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39001526051886"/>
          <c:y val="0.11594963115363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e65622b-d0b1-419f-b307-22f2b6d30460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累计行业中标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金额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436209637697644"/>
          <c:y val="0.012285012285012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332005312084993"/>
          <c:y val="0.216204315279613"/>
          <c:w val="0.9933598937583"/>
          <c:h val="0.602553940995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电信金额（万元）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0_ </c:formatCode>
                <c:ptCount val="10"/>
                <c:pt idx="0">
                  <c:v>63175</c:v>
                </c:pt>
                <c:pt idx="1">
                  <c:v>3649</c:v>
                </c:pt>
                <c:pt idx="2">
                  <c:v>17432</c:v>
                </c:pt>
                <c:pt idx="3">
                  <c:v>29482</c:v>
                </c:pt>
                <c:pt idx="4">
                  <c:v>1430</c:v>
                </c:pt>
                <c:pt idx="5">
                  <c:v>6954</c:v>
                </c:pt>
                <c:pt idx="6">
                  <c:v>1106</c:v>
                </c:pt>
                <c:pt idx="7">
                  <c:v>3805</c:v>
                </c:pt>
                <c:pt idx="8">
                  <c:v>288</c:v>
                </c:pt>
                <c:pt idx="9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移动金额（万元）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Sheet1!$C$2:$C$11</c:f>
              <c:numCache>
                <c:formatCode>0_ </c:formatCode>
                <c:ptCount val="10"/>
                <c:pt idx="0">
                  <c:v>27865</c:v>
                </c:pt>
                <c:pt idx="1">
                  <c:v>6770</c:v>
                </c:pt>
                <c:pt idx="2">
                  <c:v>625</c:v>
                </c:pt>
                <c:pt idx="3">
                  <c:v>24586</c:v>
                </c:pt>
                <c:pt idx="4">
                  <c:v>3665</c:v>
                </c:pt>
                <c:pt idx="5">
                  <c:v>1228</c:v>
                </c:pt>
                <c:pt idx="6">
                  <c:v>599</c:v>
                </c:pt>
                <c:pt idx="7">
                  <c:v>3064</c:v>
                </c:pt>
                <c:pt idx="8">
                  <c:v>370</c:v>
                </c:pt>
                <c:pt idx="9">
                  <c:v>167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联通金额（万元）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Sheet1!$D$2:$D$11</c:f>
              <c:numCache>
                <c:formatCode>0_ </c:formatCode>
                <c:ptCount val="10"/>
                <c:pt idx="0">
                  <c:v>30356</c:v>
                </c:pt>
                <c:pt idx="1">
                  <c:v>2180</c:v>
                </c:pt>
                <c:pt idx="2">
                  <c:v>843</c:v>
                </c:pt>
                <c:pt idx="3">
                  <c:v>927</c:v>
                </c:pt>
                <c:pt idx="4">
                  <c:v>937</c:v>
                </c:pt>
                <c:pt idx="5">
                  <c:v>448</c:v>
                </c:pt>
                <c:pt idx="6">
                  <c:v>1677</c:v>
                </c:pt>
                <c:pt idx="7">
                  <c:v>1320</c:v>
                </c:pt>
                <c:pt idx="8">
                  <c:v>970</c:v>
                </c:pt>
                <c:pt idx="9">
                  <c:v>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0_ 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21292713499373"/>
          <c:y val="0.119530190216365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e65622b-d0b1-419f-b307-22f2b6d30460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altLang="en-US" sz="100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近三月企业侧招标情况</a:t>
            </a:r>
            <a:endParaRPr altLang="en-US" sz="100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316505706760316"/>
          <c:y val="0.0074925074925074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526777875329236"/>
          <c:y val="0.255082284607938"/>
          <c:w val="0.989464442493415"/>
          <c:h val="0.5662149080348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个数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x-2月</c:v>
                </c:pt>
                <c:pt idx="1">
                  <c:v>x-1月</c:v>
                </c:pt>
                <c:pt idx="2">
                  <c:v>x月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891</c:v>
                </c:pt>
                <c:pt idx="1">
                  <c:v>697</c:v>
                </c:pt>
                <c:pt idx="2">
                  <c:v>505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9198373"/>
        <c:axId val="336572637"/>
      </c:lineChart>
      <c:catAx>
        <c:axId val="6491983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36572637"/>
        <c:crosses val="autoZero"/>
        <c:auto val="1"/>
        <c:lblAlgn val="ctr"/>
        <c:lblOffset val="100"/>
        <c:noMultiLvlLbl val="0"/>
      </c:catAx>
      <c:valAx>
        <c:axId val="33657263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4919837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ayout>
        <c:manualLayout>
          <c:xMode val="edge"/>
          <c:yMode val="edge"/>
          <c:x val="0.822124670763828"/>
          <c:y val="0.11527908801311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efe8af2-252e-4ae9-b8e3-f8916e9bf03c}"/>
      </c:ext>
    </c:extLst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altLang="en-US" sz="100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近三月企业侧招标情况</a:t>
            </a:r>
            <a:endParaRPr altLang="en-US" sz="100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316505706760316"/>
          <c:y val="0.0074925074925074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526777875329236"/>
          <c:y val="0.255082284607938"/>
          <c:w val="0.989464442493415"/>
          <c:h val="0.56621490803485"/>
        </c:manualLayout>
      </c:layout>
      <c:lineChart>
        <c:grouping val="standar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金额（万元）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numFmt formatCode="0.0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x-2月</c:v>
                </c:pt>
                <c:pt idx="1">
                  <c:v>x-1月</c:v>
                </c:pt>
                <c:pt idx="2">
                  <c:v>x月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526651.238395</c:v>
                </c:pt>
                <c:pt idx="1">
                  <c:v>113974.144964</c:v>
                </c:pt>
                <c:pt idx="2">
                  <c:v>112079.909005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9198373"/>
        <c:axId val="336572637"/>
      </c:lineChart>
      <c:catAx>
        <c:axId val="6491983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36572637"/>
        <c:crosses val="autoZero"/>
        <c:auto val="1"/>
        <c:lblAlgn val="ctr"/>
        <c:lblOffset val="100"/>
        <c:noMultiLvlLbl val="0"/>
      </c:catAx>
      <c:valAx>
        <c:axId val="33657263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4919837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ayout>
        <c:manualLayout>
          <c:xMode val="edge"/>
          <c:yMode val="edge"/>
          <c:x val="0.663037752414399"/>
          <c:y val="0.130203291384318"/>
          <c:w val="0.331694468832309"/>
          <c:h val="0.15585672797676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efe8af2-252e-4ae9-b8e3-f8916e9bf03c}"/>
      </c:ext>
    </c:extLst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altLang="en-US" sz="100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近三月政府侧招标情况</a:t>
            </a:r>
            <a:endParaRPr altLang="en-US" sz="100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316505706760316"/>
          <c:y val="0.0074925074925074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526777875329236"/>
          <c:y val="0.255082284607938"/>
          <c:w val="0.989464442493415"/>
          <c:h val="0.5662149080348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个数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x-2月</c:v>
                </c:pt>
                <c:pt idx="1">
                  <c:v>x-1月</c:v>
                </c:pt>
                <c:pt idx="2">
                  <c:v>x月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891</c:v>
                </c:pt>
                <c:pt idx="1">
                  <c:v>697</c:v>
                </c:pt>
                <c:pt idx="2">
                  <c:v>505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9198373"/>
        <c:axId val="336572637"/>
      </c:lineChart>
      <c:catAx>
        <c:axId val="6491983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36572637"/>
        <c:crosses val="autoZero"/>
        <c:auto val="1"/>
        <c:lblAlgn val="ctr"/>
        <c:lblOffset val="100"/>
        <c:noMultiLvlLbl val="0"/>
      </c:catAx>
      <c:valAx>
        <c:axId val="33657263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4919837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ayout>
        <c:manualLayout>
          <c:xMode val="edge"/>
          <c:yMode val="edge"/>
          <c:x val="0.822124670763828"/>
          <c:y val="0.11527908801311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efe8af2-252e-4ae9-b8e3-f8916e9bf03c}"/>
      </c:ext>
    </c:extLst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altLang="en-US" sz="100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近三月政府侧招标情况</a:t>
            </a:r>
            <a:endParaRPr altLang="en-US" sz="100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316505706760316"/>
          <c:y val="0.0074925074925074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526777875329236"/>
          <c:y val="0.255082284607938"/>
          <c:w val="0.989464442493415"/>
          <c:h val="0.56621490803485"/>
        </c:manualLayout>
      </c:layout>
      <c:lineChart>
        <c:grouping val="standar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金额（万元）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numFmt formatCode="0.0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x-2月</c:v>
                </c:pt>
                <c:pt idx="1">
                  <c:v>x-1月</c:v>
                </c:pt>
                <c:pt idx="2">
                  <c:v>x月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526651.238395</c:v>
                </c:pt>
                <c:pt idx="1">
                  <c:v>113974.144964</c:v>
                </c:pt>
                <c:pt idx="2">
                  <c:v>112079.909005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9198373"/>
        <c:axId val="336572637"/>
      </c:lineChart>
      <c:catAx>
        <c:axId val="6491983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36572637"/>
        <c:crosses val="autoZero"/>
        <c:auto val="1"/>
        <c:lblAlgn val="ctr"/>
        <c:lblOffset val="100"/>
        <c:noMultiLvlLbl val="0"/>
      </c:catAx>
      <c:valAx>
        <c:axId val="33657263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4919837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ayout>
        <c:manualLayout>
          <c:xMode val="edge"/>
          <c:yMode val="edge"/>
          <c:x val="0.663037752414399"/>
          <c:y val="0.130203291384318"/>
          <c:w val="0.331694468832309"/>
          <c:h val="0.15585672797676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efe8af2-252e-4ae9-b8e3-f8916e9bf03c}"/>
      </c:ext>
    </c:extLst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各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累计中标个数对比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215067793985132"/>
          <c:y val="0.01449275362318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675827889164226"/>
          <c:y val="0.248792270531401"/>
          <c:w val="0.986483442216715"/>
          <c:h val="0.552367149758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累计中标个数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移动</c:v>
                </c:pt>
                <c:pt idx="1">
                  <c:v>电信</c:v>
                </c:pt>
                <c:pt idx="2">
                  <c:v>联通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86</c:v>
                </c:pt>
                <c:pt idx="1">
                  <c:v>160</c:v>
                </c:pt>
                <c:pt idx="2">
                  <c:v>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73c389f-2e84-414a-a4f2-8671add55a92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各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累计中标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金额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对比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（万元）</a:t>
            </a:r>
            <a:endParaRPr altLang="en-US"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146133349290381"/>
          <c:y val="0.01449275362318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675827889164226"/>
          <c:y val="0.281159420289855"/>
          <c:w val="0.986483442216715"/>
          <c:h val="0.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累计中标个数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numFmt formatCode="0.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移动</c:v>
                </c:pt>
                <c:pt idx="1">
                  <c:v>电信</c:v>
                </c:pt>
                <c:pt idx="2">
                  <c:v>联通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68940</c:v>
                </c:pt>
                <c:pt idx="1">
                  <c:v>127398.6</c:v>
                </c:pt>
                <c:pt idx="2">
                  <c:v>39715.3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73c389f-2e84-414a-a4f2-8671add55a92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各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运营商单月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中标个数对比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208084239130435"/>
          <c:y val="0.01449275362318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675827889164226"/>
          <c:y val="0.248792270531401"/>
          <c:w val="0.986483442216715"/>
          <c:h val="0.552367149758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累计中标个数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移动</c:v>
                </c:pt>
                <c:pt idx="1">
                  <c:v>电信</c:v>
                </c:pt>
                <c:pt idx="2">
                  <c:v>联通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44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73c389f-2e84-414a-a4f2-8671add55a92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各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运营商单月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中标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金额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对比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（万元）</a:t>
            </a:r>
            <a:endParaRPr altLang="en-US"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142754209844559"/>
          <c:y val="0.01449275362318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675827889164226"/>
          <c:y val="0.281159420289855"/>
          <c:w val="0.986483442216715"/>
          <c:h val="0.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累计中标个数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numFmt formatCode="0.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移动</c:v>
                </c:pt>
                <c:pt idx="1">
                  <c:v>电信</c:v>
                </c:pt>
                <c:pt idx="2">
                  <c:v>联通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30135.5</c:v>
                </c:pt>
                <c:pt idx="1">
                  <c:v>46517.1</c:v>
                </c:pt>
                <c:pt idx="2">
                  <c:v>21233.1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73c389f-2e84-414a-a4f2-8671add55a92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image" Target="../media/image6.svg"/><Relationship Id="rId7" Type="http://schemas.openxmlformats.org/officeDocument/2006/relationships/image" Target="../media/image5.png"/><Relationship Id="rId6" Type="http://schemas.openxmlformats.org/officeDocument/2006/relationships/tags" Target="../tags/tag64.xml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tags" Target="../tags/tag63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70.xml"/><Relationship Id="rId20" Type="http://schemas.openxmlformats.org/officeDocument/2006/relationships/image" Target="../media/image13.svg"/><Relationship Id="rId2" Type="http://schemas.openxmlformats.org/officeDocument/2006/relationships/image" Target="../media/image2.png"/><Relationship Id="rId19" Type="http://schemas.openxmlformats.org/officeDocument/2006/relationships/tags" Target="../tags/tag69.xml"/><Relationship Id="rId18" Type="http://schemas.openxmlformats.org/officeDocument/2006/relationships/image" Target="../media/image12.svg"/><Relationship Id="rId17" Type="http://schemas.openxmlformats.org/officeDocument/2006/relationships/tags" Target="../tags/tag68.xml"/><Relationship Id="rId16" Type="http://schemas.openxmlformats.org/officeDocument/2006/relationships/image" Target="../media/image11.svg"/><Relationship Id="rId15" Type="http://schemas.openxmlformats.org/officeDocument/2006/relationships/tags" Target="../tags/tag67.xml"/><Relationship Id="rId14" Type="http://schemas.openxmlformats.org/officeDocument/2006/relationships/image" Target="../media/image10.svg"/><Relationship Id="rId13" Type="http://schemas.openxmlformats.org/officeDocument/2006/relationships/image" Target="../media/image9.png"/><Relationship Id="rId12" Type="http://schemas.openxmlformats.org/officeDocument/2006/relationships/tags" Target="../tags/tag66.xml"/><Relationship Id="rId11" Type="http://schemas.openxmlformats.org/officeDocument/2006/relationships/image" Target="../media/image8.svg"/><Relationship Id="rId10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image" Target="../media/image17.svg"/><Relationship Id="rId7" Type="http://schemas.openxmlformats.org/officeDocument/2006/relationships/image" Target="../media/image16.png"/><Relationship Id="rId66" Type="http://schemas.openxmlformats.org/officeDocument/2006/relationships/slideLayout" Target="../slideLayouts/slideLayout1.xml"/><Relationship Id="rId65" Type="http://schemas.openxmlformats.org/officeDocument/2006/relationships/tags" Target="../tags/tag92.xml"/><Relationship Id="rId64" Type="http://schemas.openxmlformats.org/officeDocument/2006/relationships/image" Target="../media/image54.svg"/><Relationship Id="rId63" Type="http://schemas.openxmlformats.org/officeDocument/2006/relationships/image" Target="../media/image53.png"/><Relationship Id="rId62" Type="http://schemas.openxmlformats.org/officeDocument/2006/relationships/tags" Target="../tags/tag91.xml"/><Relationship Id="rId61" Type="http://schemas.openxmlformats.org/officeDocument/2006/relationships/image" Target="../media/image52.svg"/><Relationship Id="rId60" Type="http://schemas.openxmlformats.org/officeDocument/2006/relationships/image" Target="../media/image51.png"/><Relationship Id="rId6" Type="http://schemas.openxmlformats.org/officeDocument/2006/relationships/tags" Target="../tags/tag72.xml"/><Relationship Id="rId59" Type="http://schemas.openxmlformats.org/officeDocument/2006/relationships/tags" Target="../tags/tag90.xml"/><Relationship Id="rId58" Type="http://schemas.openxmlformats.org/officeDocument/2006/relationships/image" Target="../media/image50.svg"/><Relationship Id="rId57" Type="http://schemas.openxmlformats.org/officeDocument/2006/relationships/image" Target="../media/image49.png"/><Relationship Id="rId56" Type="http://schemas.openxmlformats.org/officeDocument/2006/relationships/tags" Target="../tags/tag89.xml"/><Relationship Id="rId55" Type="http://schemas.openxmlformats.org/officeDocument/2006/relationships/image" Target="../media/image48.svg"/><Relationship Id="rId54" Type="http://schemas.openxmlformats.org/officeDocument/2006/relationships/image" Target="../media/image47.png"/><Relationship Id="rId53" Type="http://schemas.openxmlformats.org/officeDocument/2006/relationships/tags" Target="../tags/tag88.xml"/><Relationship Id="rId52" Type="http://schemas.openxmlformats.org/officeDocument/2006/relationships/image" Target="../media/image46.svg"/><Relationship Id="rId51" Type="http://schemas.openxmlformats.org/officeDocument/2006/relationships/image" Target="../media/image45.png"/><Relationship Id="rId50" Type="http://schemas.openxmlformats.org/officeDocument/2006/relationships/tags" Target="../tags/tag87.xml"/><Relationship Id="rId5" Type="http://schemas.openxmlformats.org/officeDocument/2006/relationships/image" Target="../media/image15.svg"/><Relationship Id="rId49" Type="http://schemas.openxmlformats.org/officeDocument/2006/relationships/image" Target="../media/image44.svg"/><Relationship Id="rId48" Type="http://schemas.openxmlformats.org/officeDocument/2006/relationships/image" Target="../media/image43.png"/><Relationship Id="rId47" Type="http://schemas.openxmlformats.org/officeDocument/2006/relationships/tags" Target="../tags/tag86.xml"/><Relationship Id="rId46" Type="http://schemas.openxmlformats.org/officeDocument/2006/relationships/image" Target="../media/image42.svg"/><Relationship Id="rId45" Type="http://schemas.openxmlformats.org/officeDocument/2006/relationships/image" Target="../media/image41.png"/><Relationship Id="rId44" Type="http://schemas.openxmlformats.org/officeDocument/2006/relationships/tags" Target="../tags/tag85.xml"/><Relationship Id="rId43" Type="http://schemas.openxmlformats.org/officeDocument/2006/relationships/image" Target="../media/image40.svg"/><Relationship Id="rId42" Type="http://schemas.openxmlformats.org/officeDocument/2006/relationships/image" Target="../media/image39.png"/><Relationship Id="rId41" Type="http://schemas.openxmlformats.org/officeDocument/2006/relationships/tags" Target="../tags/tag84.xml"/><Relationship Id="rId40" Type="http://schemas.openxmlformats.org/officeDocument/2006/relationships/image" Target="../media/image38.svg"/><Relationship Id="rId4" Type="http://schemas.openxmlformats.org/officeDocument/2006/relationships/image" Target="../media/image14.png"/><Relationship Id="rId39" Type="http://schemas.openxmlformats.org/officeDocument/2006/relationships/image" Target="../media/image37.png"/><Relationship Id="rId38" Type="http://schemas.openxmlformats.org/officeDocument/2006/relationships/tags" Target="../tags/tag83.xml"/><Relationship Id="rId37" Type="http://schemas.openxmlformats.org/officeDocument/2006/relationships/image" Target="../media/image36.svg"/><Relationship Id="rId36" Type="http://schemas.openxmlformats.org/officeDocument/2006/relationships/image" Target="../media/image35.png"/><Relationship Id="rId35" Type="http://schemas.openxmlformats.org/officeDocument/2006/relationships/tags" Target="../tags/tag82.xml"/><Relationship Id="rId34" Type="http://schemas.openxmlformats.org/officeDocument/2006/relationships/image" Target="../media/image34.svg"/><Relationship Id="rId33" Type="http://schemas.openxmlformats.org/officeDocument/2006/relationships/image" Target="../media/image33.png"/><Relationship Id="rId32" Type="http://schemas.openxmlformats.org/officeDocument/2006/relationships/tags" Target="../tags/tag81.xml"/><Relationship Id="rId31" Type="http://schemas.openxmlformats.org/officeDocument/2006/relationships/image" Target="../media/image32.svg"/><Relationship Id="rId30" Type="http://schemas.openxmlformats.org/officeDocument/2006/relationships/image" Target="../media/image31.png"/><Relationship Id="rId3" Type="http://schemas.openxmlformats.org/officeDocument/2006/relationships/tags" Target="../tags/tag71.xml"/><Relationship Id="rId29" Type="http://schemas.openxmlformats.org/officeDocument/2006/relationships/tags" Target="../tags/tag80.xml"/><Relationship Id="rId28" Type="http://schemas.openxmlformats.org/officeDocument/2006/relationships/image" Target="../media/image30.svg"/><Relationship Id="rId27" Type="http://schemas.openxmlformats.org/officeDocument/2006/relationships/image" Target="../media/image29.png"/><Relationship Id="rId26" Type="http://schemas.openxmlformats.org/officeDocument/2006/relationships/tags" Target="../tags/tag79.xml"/><Relationship Id="rId25" Type="http://schemas.openxmlformats.org/officeDocument/2006/relationships/image" Target="../media/image28.svg"/><Relationship Id="rId24" Type="http://schemas.openxmlformats.org/officeDocument/2006/relationships/image" Target="../media/image27.png"/><Relationship Id="rId23" Type="http://schemas.openxmlformats.org/officeDocument/2006/relationships/tags" Target="../tags/tag78.xml"/><Relationship Id="rId22" Type="http://schemas.openxmlformats.org/officeDocument/2006/relationships/image" Target="../media/image26.svg"/><Relationship Id="rId21" Type="http://schemas.openxmlformats.org/officeDocument/2006/relationships/image" Target="../media/image25.png"/><Relationship Id="rId20" Type="http://schemas.openxmlformats.org/officeDocument/2006/relationships/tags" Target="../tags/tag77.xml"/><Relationship Id="rId2" Type="http://schemas.openxmlformats.org/officeDocument/2006/relationships/image" Target="../media/image2.png"/><Relationship Id="rId19" Type="http://schemas.openxmlformats.org/officeDocument/2006/relationships/image" Target="../media/image24.svg"/><Relationship Id="rId18" Type="http://schemas.openxmlformats.org/officeDocument/2006/relationships/image" Target="../media/image23.png"/><Relationship Id="rId17" Type="http://schemas.openxmlformats.org/officeDocument/2006/relationships/tags" Target="../tags/tag76.xml"/><Relationship Id="rId16" Type="http://schemas.openxmlformats.org/officeDocument/2006/relationships/image" Target="../media/image22.svg"/><Relationship Id="rId15" Type="http://schemas.openxmlformats.org/officeDocument/2006/relationships/tags" Target="../tags/tag75.xml"/><Relationship Id="rId14" Type="http://schemas.openxmlformats.org/officeDocument/2006/relationships/image" Target="../media/image21.svg"/><Relationship Id="rId13" Type="http://schemas.openxmlformats.org/officeDocument/2006/relationships/image" Target="../media/image20.png"/><Relationship Id="rId12" Type="http://schemas.openxmlformats.org/officeDocument/2006/relationships/tags" Target="../tags/tag74.xml"/><Relationship Id="rId11" Type="http://schemas.openxmlformats.org/officeDocument/2006/relationships/image" Target="../media/image19.svg"/><Relationship Id="rId10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chart" Target="../charts/chart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0" Type="http://schemas.openxmlformats.org/officeDocument/2006/relationships/slideLayout" Target="../slideLayouts/slideLayout1.xml"/><Relationship Id="rId1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Relationship Id="rId3" Type="http://schemas.openxmlformats.org/officeDocument/2006/relationships/chart" Target="../charts/chart8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09.xml"/><Relationship Id="rId2" Type="http://schemas.openxmlformats.org/officeDocument/2006/relationships/chart" Target="../charts/chart7.xml"/><Relationship Id="rId19" Type="http://schemas.openxmlformats.org/officeDocument/2006/relationships/image" Target="../media/image60.svg"/><Relationship Id="rId18" Type="http://schemas.openxmlformats.org/officeDocument/2006/relationships/image" Target="../media/image59.png"/><Relationship Id="rId17" Type="http://schemas.openxmlformats.org/officeDocument/2006/relationships/tags" Target="../tags/tag108.xml"/><Relationship Id="rId16" Type="http://schemas.openxmlformats.org/officeDocument/2006/relationships/tags" Target="../tags/tag107.xml"/><Relationship Id="rId15" Type="http://schemas.openxmlformats.org/officeDocument/2006/relationships/tags" Target="../tags/tag106.xml"/><Relationship Id="rId14" Type="http://schemas.openxmlformats.org/officeDocument/2006/relationships/image" Target="../media/image58.svg"/><Relationship Id="rId13" Type="http://schemas.openxmlformats.org/officeDocument/2006/relationships/image" Target="../media/image57.png"/><Relationship Id="rId12" Type="http://schemas.openxmlformats.org/officeDocument/2006/relationships/tags" Target="../tags/tag105.xml"/><Relationship Id="rId11" Type="http://schemas.openxmlformats.org/officeDocument/2006/relationships/image" Target="../media/image56.svg"/><Relationship Id="rId10" Type="http://schemas.openxmlformats.org/officeDocument/2006/relationships/image" Target="../media/image55.png"/><Relationship Id="rId1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chart" Target="../charts/chart13.xml"/><Relationship Id="rId1" Type="http://schemas.openxmlformats.org/officeDocument/2006/relationships/chart" Target="../charts/chart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" name="文本框 153"/>
          <p:cNvSpPr txBox="1"/>
          <p:nvPr/>
        </p:nvSpPr>
        <p:spPr>
          <a:xfrm>
            <a:off x="83820" y="48260"/>
            <a:ext cx="12026900" cy="7753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市场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洞察摘要</a:t>
            </a:r>
            <a:endParaRPr lang="zh-CN" altLang="en-US" sz="2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pic>
        <p:nvPicPr>
          <p:cNvPr id="6" name="图片 5" descr="/Users/kun/Library/Containers/com.kingsoft.wpsoffice.mac/Data/tmp/photoeditapp/20260604153520/temp.pngtemp"/>
          <p:cNvPicPr>
            <a:picLocks noChangeAspect="1"/>
          </p:cNvPicPr>
          <p:nvPr/>
        </p:nvPicPr>
        <p:blipFill>
          <a:blip r:embed="rId1"/>
          <a:srcRect b="4811"/>
          <a:stretch>
            <a:fillRect/>
          </a:stretch>
        </p:blipFill>
        <p:spPr>
          <a:xfrm>
            <a:off x="84455" y="48260"/>
            <a:ext cx="2442845" cy="942340"/>
          </a:xfrm>
          <a:prstGeom prst="rect">
            <a:avLst/>
          </a:prstGeom>
        </p:spPr>
      </p:pic>
      <p:pic>
        <p:nvPicPr>
          <p:cNvPr id="7" name="图片 6" descr="/Users/kun/Library/Containers/com.kingsoft.wpsoffice.mac/Data/tmp/photoeditapp/20260604153651/temp.pngte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4925" y="48895"/>
            <a:ext cx="1906905" cy="9417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38730" y="828040"/>
            <a:ext cx="7656195" cy="178435"/>
          </a:xfrm>
          <a:prstGeom prst="rect">
            <a:avLst/>
          </a:prstGeom>
          <a:gradFill>
            <a:gsLst>
              <a:gs pos="0">
                <a:schemeClr val="bg1"/>
              </a:gs>
              <a:gs pos="85000">
                <a:schemeClr val="accent1">
                  <a:lumMod val="60000"/>
                  <a:lumOff val="40000"/>
                </a:schemeClr>
              </a:gs>
              <a:gs pos="15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800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35255" y="1111250"/>
            <a:ext cx="11918315" cy="882015"/>
          </a:xfrm>
          <a:prstGeom prst="roundRect">
            <a:avLst>
              <a:gd name="adj" fmla="val 5411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2614930" y="1157605"/>
            <a:ext cx="0" cy="757555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39" name="文本框 38"/>
          <p:cNvSpPr txBox="1"/>
          <p:nvPr/>
        </p:nvSpPr>
        <p:spPr>
          <a:xfrm>
            <a:off x="2847975" y="1157605"/>
            <a:ext cx="9092565" cy="7759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1400" b="1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{{}}</a:t>
            </a:r>
            <a:endParaRPr lang="en-US" altLang="zh-CN" sz="1400" b="1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970" y="1157605"/>
            <a:ext cx="1478915" cy="7759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b="1">
                <a:solidFill>
                  <a:schemeClr val="bg1"/>
                </a:solidFill>
                <a:latin typeface="楷体_GB2312" charset="0"/>
                <a:ea typeface="楷体_GB2312" charset="0"/>
                <a:cs typeface="仿宋_GB2312" panose="02010609030101010101" charset="-122"/>
              </a:rPr>
              <a:t>核心结论</a:t>
            </a:r>
            <a:endParaRPr lang="zh-CN" altLang="en-US" b="1">
              <a:solidFill>
                <a:schemeClr val="bg1"/>
              </a:solidFill>
              <a:latin typeface="楷体_GB2312" charset="0"/>
              <a:ea typeface="楷体_GB2312" charset="0"/>
              <a:cs typeface="仿宋_GB2312" panose="02010609030101010101" charset="-122"/>
            </a:endParaRPr>
          </a:p>
        </p:txBody>
      </p:sp>
      <p:pic>
        <p:nvPicPr>
          <p:cNvPr id="9" name="图片 8" descr="报告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8620" y="1288415"/>
            <a:ext cx="514350" cy="51435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135255" y="2113915"/>
            <a:ext cx="5897245" cy="4596130"/>
          </a:xfrm>
          <a:prstGeom prst="roundRect">
            <a:avLst>
              <a:gd name="adj" fmla="val 2641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56325" y="2113915"/>
            <a:ext cx="5897245" cy="4596130"/>
          </a:xfrm>
          <a:prstGeom prst="roundRect">
            <a:avLst>
              <a:gd name="adj" fmla="val 2641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78245" y="2426970"/>
            <a:ext cx="5653405" cy="332105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运营商市场整体态势：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255" y="2084705"/>
            <a:ext cx="5897245" cy="325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p>
            <a:pPr indent="0" algn="ctr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>
                <a:solidFill>
                  <a:srgbClr val="002060"/>
                </a:solidFill>
                <a:latin typeface="楷体_GB2312" charset="0"/>
                <a:ea typeface="楷体_GB2312" charset="0"/>
              </a:rPr>
              <a:t>公开市场</a:t>
            </a:r>
            <a:endParaRPr lang="zh-CN" altLang="en-US" sz="1600" b="1">
              <a:solidFill>
                <a:srgbClr val="00206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56325" y="2084705"/>
            <a:ext cx="5897245" cy="325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p>
            <a:pPr indent="0" algn="ctr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>
                <a:solidFill>
                  <a:srgbClr val="002060"/>
                </a:solidFill>
                <a:latin typeface="楷体_GB2312" charset="0"/>
                <a:ea typeface="楷体_GB2312" charset="0"/>
              </a:rPr>
              <a:t>运营商市场</a:t>
            </a:r>
            <a:endParaRPr lang="zh-CN" altLang="en-US" sz="1600" b="1">
              <a:solidFill>
                <a:srgbClr val="00206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78245" y="3839845"/>
            <a:ext cx="5653405" cy="330200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运营商市场行业分布：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78245" y="5252720"/>
            <a:ext cx="5653405" cy="330200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运营商市场单月</a:t>
            </a: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动向：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7175" y="2426970"/>
            <a:ext cx="5653405" cy="325755"/>
          </a:xfrm>
          <a:prstGeom prst="rect">
            <a:avLst/>
          </a:prstGeom>
        </p:spPr>
        <p:txBody>
          <a:bodyPr wrap="square">
            <a:noAutofit/>
          </a:bodyPr>
          <a:p>
            <a:pPr marL="215900"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公开市场整体态势：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7175" y="3839845"/>
            <a:ext cx="5653405" cy="325755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公开市场行业分布：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7175" y="5252720"/>
            <a:ext cx="5653405" cy="326390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公开市场单月动向：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7175" y="2759075"/>
            <a:ext cx="56540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/tender/region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7175" y="4168775"/>
            <a:ext cx="5653405" cy="9321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/tender/industry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7175" y="5581015"/>
            <a:ext cx="565404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78245" y="4140835"/>
            <a:ext cx="5653405" cy="960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/award/overall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78245" y="2752725"/>
            <a:ext cx="5653405" cy="960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/award/overall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78245" y="5575300"/>
            <a:ext cx="5653405" cy="9582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pic>
        <p:nvPicPr>
          <p:cNvPr id="28" name="图片 27" descr="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56540" y="2449195"/>
            <a:ext cx="270510" cy="270510"/>
          </a:xfrm>
          <a:prstGeom prst="rect">
            <a:avLst/>
          </a:prstGeom>
        </p:spPr>
      </p:pic>
      <p:pic>
        <p:nvPicPr>
          <p:cNvPr id="29" name="图片 28" descr="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57175" y="3867468"/>
            <a:ext cx="270510" cy="270510"/>
          </a:xfrm>
          <a:prstGeom prst="rect">
            <a:avLst/>
          </a:prstGeom>
        </p:spPr>
      </p:pic>
      <p:pic>
        <p:nvPicPr>
          <p:cNvPr id="30" name="图片 29" descr="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256540" y="5280660"/>
            <a:ext cx="270510" cy="270510"/>
          </a:xfrm>
          <a:prstGeom prst="rect">
            <a:avLst/>
          </a:prstGeom>
        </p:spPr>
      </p:pic>
      <p:pic>
        <p:nvPicPr>
          <p:cNvPr id="31" name="图片 30" descr="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6278245" y="2457768"/>
            <a:ext cx="270510" cy="270510"/>
          </a:xfrm>
          <a:prstGeom prst="rect">
            <a:avLst/>
          </a:prstGeom>
        </p:spPr>
      </p:pic>
      <p:pic>
        <p:nvPicPr>
          <p:cNvPr id="32" name="图片 31" descr="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6278880" y="3869690"/>
            <a:ext cx="270510" cy="270510"/>
          </a:xfrm>
          <a:prstGeom prst="rect">
            <a:avLst/>
          </a:prstGeom>
        </p:spPr>
      </p:pic>
      <p:pic>
        <p:nvPicPr>
          <p:cNvPr id="33" name="图片 32" descr="3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6278245" y="5282565"/>
            <a:ext cx="270510" cy="27051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9128760" y="1501775"/>
            <a:ext cx="2976880" cy="424624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EED2EC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134475" y="1073150"/>
            <a:ext cx="2976880" cy="515620"/>
          </a:xfrm>
          <a:prstGeom prst="roundRect">
            <a:avLst>
              <a:gd name="adj" fmla="val 5411"/>
            </a:avLst>
          </a:prstGeom>
          <a:solidFill>
            <a:srgbClr val="E9D4EC"/>
          </a:solidFill>
          <a:ln w="12700" cap="flat" cmpd="sng" algn="ctr">
            <a:solidFill>
              <a:srgbClr val="EED2EC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3820" y="1501775"/>
            <a:ext cx="2976880" cy="42468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098800" y="1501775"/>
            <a:ext cx="2976880" cy="42468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C0E7B2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113780" y="1501775"/>
            <a:ext cx="2976880" cy="42468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FFCAAB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83820" y="48260"/>
            <a:ext cx="12026900" cy="7753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第一部份、</a:t>
            </a:r>
            <a:r>
              <a:rPr lang="en-US" altLang="zh-CN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某某行政区</a:t>
            </a:r>
            <a:r>
              <a:rPr lang="en-US" altLang="zh-CN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信息化公开市场招标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情况</a:t>
            </a:r>
            <a:endParaRPr lang="zh-CN" altLang="en-US" sz="2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3820" y="1073150"/>
            <a:ext cx="2976880" cy="515620"/>
          </a:xfrm>
          <a:prstGeom prst="roundRect">
            <a:avLst>
              <a:gd name="adj" fmla="val 5411"/>
            </a:avLst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00705" y="1073150"/>
            <a:ext cx="2976880" cy="515620"/>
          </a:xfrm>
          <a:prstGeom prst="roundRect">
            <a:avLst>
              <a:gd name="adj" fmla="val 5411"/>
            </a:avLst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rgbClr val="C0E7B2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117590" y="1073150"/>
            <a:ext cx="2976880" cy="515620"/>
          </a:xfrm>
          <a:prstGeom prst="roundRect">
            <a:avLst>
              <a:gd name="adj" fmla="val 5411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solidFill>
              <a:srgbClr val="FFCAAB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4550" y="1160145"/>
            <a:ext cx="2216150" cy="342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因势而谋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看政策</a:t>
            </a:r>
            <a:r>
              <a:rPr lang="en-US" altLang="zh-CN" sz="1000">
                <a:latin typeface="仿宋_GB2312" panose="02010609030101010101" charset="-122"/>
                <a:ea typeface="仿宋_GB2312" panose="02010609030101010101" charset="-122"/>
              </a:rPr>
              <a:t>、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看行业</a:t>
            </a:r>
            <a:r>
              <a:rPr lang="en-US" altLang="zh-CN" sz="1000">
                <a:latin typeface="仿宋_GB2312" panose="02010609030101010101" charset="-122"/>
                <a:ea typeface="仿宋_GB2312" panose="02010609030101010101" charset="-122"/>
              </a:rPr>
              <a:t>、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看趋势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61435" y="1160145"/>
            <a:ext cx="2216150" cy="342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因地制宜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看区域、看客户、看市场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78320" y="1160145"/>
            <a:ext cx="2216150" cy="342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因时而动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看节奏、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窗口、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项目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6" name="图片 5" descr="/Users/kun/Library/Containers/com.kingsoft.wpsoffice.mac/Data/tmp/photoeditapp/20260604153520/temp.pngtemp"/>
          <p:cNvPicPr>
            <a:picLocks noChangeAspect="1"/>
          </p:cNvPicPr>
          <p:nvPr/>
        </p:nvPicPr>
        <p:blipFill>
          <a:blip r:embed="rId1"/>
          <a:srcRect b="4811"/>
          <a:stretch>
            <a:fillRect/>
          </a:stretch>
        </p:blipFill>
        <p:spPr>
          <a:xfrm>
            <a:off x="84455" y="48260"/>
            <a:ext cx="2442845" cy="942340"/>
          </a:xfrm>
          <a:prstGeom prst="rect">
            <a:avLst/>
          </a:prstGeom>
        </p:spPr>
      </p:pic>
      <p:pic>
        <p:nvPicPr>
          <p:cNvPr id="7" name="图片 6" descr="/Users/kun/Library/Containers/com.kingsoft.wpsoffice.mac/Data/tmp/photoeditapp/20260604153651/temp.pngte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4925" y="48895"/>
            <a:ext cx="1906905" cy="9417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38730" y="828040"/>
            <a:ext cx="7656195" cy="178435"/>
          </a:xfrm>
          <a:prstGeom prst="rect">
            <a:avLst/>
          </a:prstGeom>
          <a:gradFill>
            <a:gsLst>
              <a:gs pos="0">
                <a:schemeClr val="bg1"/>
              </a:gs>
              <a:gs pos="85000">
                <a:schemeClr val="accent1">
                  <a:lumMod val="60000"/>
                  <a:lumOff val="40000"/>
                </a:schemeClr>
              </a:gs>
              <a:gs pos="15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四因制宜• 精准洞察•明确路径• 差异赋能• 赢得市场</a:t>
            </a:r>
            <a:endParaRPr lang="zh-CN" altLang="en-US" sz="800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110" y="1160145"/>
            <a:ext cx="855345" cy="341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01</a:t>
            </a:r>
            <a:endParaRPr lang="en-US" altLang="zh-CN">
              <a:solidFill>
                <a:schemeClr val="accent1">
                  <a:lumMod val="50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49675" y="1160145"/>
            <a:ext cx="855345" cy="341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02</a:t>
            </a:r>
            <a:endParaRPr lang="en-US" altLang="zh-CN">
              <a:solidFill>
                <a:schemeClr val="accent4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6240" y="1160145"/>
            <a:ext cx="855345" cy="341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03</a:t>
            </a:r>
            <a:endParaRPr lang="en-US" altLang="zh-CN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13" name="图片 12" descr="目标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0815" y="1121410"/>
            <a:ext cx="410210" cy="410210"/>
          </a:xfrm>
          <a:prstGeom prst="rect">
            <a:avLst/>
          </a:prstGeom>
        </p:spPr>
      </p:pic>
      <p:pic>
        <p:nvPicPr>
          <p:cNvPr id="14" name="图片 13" descr="位置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95955" y="1121410"/>
            <a:ext cx="418465" cy="418465"/>
          </a:xfrm>
          <a:prstGeom prst="rect">
            <a:avLst/>
          </a:prstGeom>
        </p:spPr>
      </p:pic>
      <p:pic>
        <p:nvPicPr>
          <p:cNvPr id="16" name="图片 15" descr="时间轴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242685" y="1127760"/>
            <a:ext cx="410210" cy="41021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885680" y="1160145"/>
            <a:ext cx="2216150" cy="342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因人施策</a:t>
            </a:r>
            <a:endParaRPr lang="zh-CN" altLang="en-US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看客户、看关键人、看生态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42805" y="1160145"/>
            <a:ext cx="855345" cy="341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04</a:t>
            </a:r>
            <a:endParaRPr lang="en-US" altLang="zh-CN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15" name="图片 14" descr="人群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9280525" y="1122680"/>
            <a:ext cx="409575" cy="409575"/>
          </a:xfrm>
          <a:prstGeom prst="rect">
            <a:avLst/>
          </a:prstGeom>
        </p:spPr>
      </p:pic>
      <p:sp>
        <p:nvSpPr>
          <p:cNvPr id="145" name="圆角矩形 144"/>
          <p:cNvSpPr/>
          <p:nvPr/>
        </p:nvSpPr>
        <p:spPr>
          <a:xfrm>
            <a:off x="84455" y="5826125"/>
            <a:ext cx="12026900" cy="941705"/>
          </a:xfrm>
          <a:prstGeom prst="roundRect">
            <a:avLst/>
          </a:prstGeom>
          <a:solidFill>
            <a:srgbClr val="4472C4">
              <a:lumMod val="20000"/>
              <a:lumOff val="80000"/>
              <a:alpha val="73000"/>
            </a:srgb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83820" y="5826125"/>
            <a:ext cx="1395095" cy="946150"/>
          </a:xfrm>
          <a:prstGeom prst="homePlat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28" name="图片 27" descr="目标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36880" y="5899785"/>
            <a:ext cx="408940" cy="40894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84455" y="6399530"/>
            <a:ext cx="111379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经营主线</a:t>
            </a:r>
            <a:endParaRPr lang="zh-CN" altLang="en-US" sz="12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cxnSp>
        <p:nvCxnSpPr>
          <p:cNvPr id="308" name="直接连接符 307"/>
          <p:cNvCxnSpPr/>
          <p:nvPr/>
        </p:nvCxnSpPr>
        <p:spPr>
          <a:xfrm flipV="1">
            <a:off x="4137025" y="5886450"/>
            <a:ext cx="0" cy="78867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V="1">
            <a:off x="6795135" y="5886450"/>
            <a:ext cx="0" cy="78867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9453245" y="5886450"/>
            <a:ext cx="0" cy="78867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dash"/>
            <a:miter lim="800000"/>
          </a:ln>
          <a:effectLst/>
        </p:spPr>
      </p:cxnSp>
      <p:pic>
        <p:nvPicPr>
          <p:cNvPr id="35" name="图片 34" descr="地图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1608455" y="6075680"/>
            <a:ext cx="410210" cy="410210"/>
          </a:xfrm>
          <a:prstGeom prst="rect">
            <a:avLst/>
          </a:prstGeom>
        </p:spPr>
      </p:pic>
      <p:pic>
        <p:nvPicPr>
          <p:cNvPr id="36" name="图片 35" descr="行业分析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4271010" y="6072505"/>
            <a:ext cx="410210" cy="410210"/>
          </a:xfrm>
          <a:prstGeom prst="rect">
            <a:avLst/>
          </a:prstGeom>
        </p:spPr>
      </p:pic>
      <p:pic>
        <p:nvPicPr>
          <p:cNvPr id="37" name="图片 36" descr="潜在客户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6933565" y="6069330"/>
            <a:ext cx="410210" cy="410210"/>
          </a:xfrm>
          <a:prstGeom prst="rect">
            <a:avLst/>
          </a:prstGeom>
        </p:spPr>
      </p:pic>
      <p:pic>
        <p:nvPicPr>
          <p:cNvPr id="38" name="图片 37" descr="合作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>
            <a:fillRect/>
          </a:stretch>
        </p:blipFill>
        <p:spPr>
          <a:xfrm>
            <a:off x="9596120" y="6069330"/>
            <a:ext cx="410210" cy="41021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099945" y="5885815"/>
            <a:ext cx="2042795" cy="788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聚焦重点</a:t>
            </a:r>
            <a:r>
              <a:rPr lang="en-US" altLang="zh-CN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规划</a:t>
            </a:r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/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</a:t>
            </a:r>
            <a:r>
              <a:rPr lang="en-US" altLang="zh-CN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规划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1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en-US" altLang="zh-CN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，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最后修订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</a:t>
            </a:r>
            <a:r>
              <a:rPr lang="en-US" altLang="zh-CN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规划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2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en-US" altLang="zh-CN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，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最后修订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56150" y="5885815"/>
            <a:ext cx="2042795" cy="788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深耕核心行业</a:t>
            </a:r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/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{{行业1及分析结果}}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>
              <a:buClrTx/>
              <a:buSzTx/>
              <a:buNone/>
            </a:pP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{{行业2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12355" y="5885815"/>
            <a:ext cx="2042795" cy="788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突破核心客群</a:t>
            </a:r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/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{{客群1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>
              <a:buClrTx/>
              <a:buSzTx/>
              <a:buNone/>
            </a:pP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{{客群2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35255" y="1637030"/>
            <a:ext cx="2873375" cy="891540"/>
            <a:chOff x="213" y="2653"/>
            <a:chExt cx="4460" cy="1404"/>
          </a:xfrm>
        </p:grpSpPr>
        <p:sp>
          <p:nvSpPr>
            <p:cNvPr id="44" name="圆角矩形 43"/>
            <p:cNvSpPr/>
            <p:nvPr/>
          </p:nvSpPr>
          <p:spPr>
            <a:xfrm>
              <a:off x="213" y="2837"/>
              <a:ext cx="4460" cy="1220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E0F1F9"/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市场总体趋势</a:t>
              </a:r>
              <a:endPara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pic>
        <p:nvPicPr>
          <p:cNvPr id="46" name="图片 45" descr="项目金额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>
            <a:fillRect/>
          </a:stretch>
        </p:blipFill>
        <p:spPr>
          <a:xfrm>
            <a:off x="243205" y="1890395"/>
            <a:ext cx="265430" cy="265430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 flipV="1">
            <a:off x="1572260" y="1890395"/>
            <a:ext cx="0" cy="534035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49" name="文本框 48"/>
          <p:cNvSpPr txBox="1"/>
          <p:nvPr/>
        </p:nvSpPr>
        <p:spPr>
          <a:xfrm>
            <a:off x="135890" y="1838325"/>
            <a:ext cx="1437005" cy="6470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r"/>
            <a:r>
              <a:rPr lang="zh-CN" altLang="en-US" sz="10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招标金额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{{累计金额}}</a:t>
            </a:r>
            <a:r>
              <a:rPr lang="zh-CN" altLang="en-US" sz="8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亿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同比增长</a:t>
            </a: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{{金额同比}}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50" name="图片 49" descr="数据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>
            <a:fillRect/>
          </a:stretch>
        </p:blipFill>
        <p:spPr>
          <a:xfrm>
            <a:off x="1608455" y="1890395"/>
            <a:ext cx="265430" cy="265430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612900" y="1838960"/>
            <a:ext cx="1395730" cy="6470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r"/>
            <a:r>
              <a:rPr lang="zh-CN" altLang="en-US" sz="10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招标次数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{{累计次数}}</a:t>
            </a:r>
            <a:r>
              <a:rPr lang="zh-CN" altLang="en-US" sz="8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次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同比增长</a:t>
            </a: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{{次数同比}}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135255" y="2591435"/>
            <a:ext cx="2867660" cy="1524000"/>
            <a:chOff x="213" y="3982"/>
            <a:chExt cx="4516" cy="2400"/>
          </a:xfrm>
        </p:grpSpPr>
        <p:grpSp>
          <p:nvGrpSpPr>
            <p:cNvPr id="61" name="组合 60"/>
            <p:cNvGrpSpPr/>
            <p:nvPr/>
          </p:nvGrpSpPr>
          <p:grpSpPr>
            <a:xfrm>
              <a:off x="213" y="3982"/>
              <a:ext cx="2197" cy="2401"/>
              <a:chOff x="213" y="2653"/>
              <a:chExt cx="4460" cy="2401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213" y="2837"/>
                <a:ext cx="4460" cy="2217"/>
              </a:xfrm>
              <a:prstGeom prst="roundRect">
                <a:avLst>
                  <a:gd name="adj" fmla="val 5411"/>
                </a:avLst>
              </a:prstGeom>
              <a:solidFill>
                <a:schemeClr val="bg1">
                  <a:alpha val="10000"/>
                </a:schemeClr>
              </a:solidFill>
              <a:ln w="12700" cap="flat" cmpd="sng" algn="ctr">
                <a:solidFill>
                  <a:srgbClr val="0070C0">
                    <a:alpha val="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/>
                <a:endParaRPr lang="zh-CN" altLang="en-US" sz="12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213" y="2653"/>
                <a:ext cx="4460" cy="281"/>
              </a:xfrm>
              <a:prstGeom prst="roundRect">
                <a:avLst>
                  <a:gd name="adj" fmla="val 5411"/>
                </a:avLst>
              </a:prstGeom>
              <a:solidFill>
                <a:srgbClr val="E0F1F9"/>
              </a:solidFill>
              <a:ln w="12700" cap="flat" cmpd="sng" algn="ctr">
                <a:solidFill>
                  <a:srgbClr val="0070C0">
                    <a:alpha val="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/>
                <a:r>
                  <a:rPr lang="zh-CN" altLang="en-US" sz="1000">
                    <a:solidFill>
                      <a:schemeClr val="accent1">
                        <a:lumMod val="75000"/>
                      </a:schemeClr>
                    </a:solidFill>
                    <a:latin typeface="仿宋_GB2312" panose="02010609030101010101" charset="-122"/>
                    <a:ea typeface="仿宋_GB2312" panose="02010609030101010101" charset="-122"/>
                  </a:rPr>
                  <a:t>增长最强行业</a:t>
                </a:r>
                <a:endParaRPr lang="zh-CN" altLang="en-US" sz="10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533" y="3982"/>
              <a:ext cx="2197" cy="2401"/>
              <a:chOff x="213" y="2653"/>
              <a:chExt cx="4460" cy="2401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213" y="2837"/>
                <a:ext cx="4460" cy="2217"/>
              </a:xfrm>
              <a:prstGeom prst="roundRect">
                <a:avLst>
                  <a:gd name="adj" fmla="val 5411"/>
                </a:avLst>
              </a:prstGeom>
              <a:solidFill>
                <a:schemeClr val="bg1">
                  <a:alpha val="10000"/>
                </a:schemeClr>
              </a:solidFill>
              <a:ln w="12700" cap="flat" cmpd="sng" algn="ctr">
                <a:solidFill>
                  <a:srgbClr val="0070C0">
                    <a:alpha val="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/>
                <a:endParaRPr lang="zh-CN" altLang="en-US" sz="12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213" y="2653"/>
                <a:ext cx="4460" cy="281"/>
              </a:xfrm>
              <a:prstGeom prst="roundRect">
                <a:avLst>
                  <a:gd name="adj" fmla="val 5411"/>
                </a:avLst>
              </a:prstGeom>
              <a:solidFill>
                <a:srgbClr val="E0F1F9"/>
              </a:solidFill>
              <a:ln w="12700" cap="flat" cmpd="sng" algn="ctr">
                <a:solidFill>
                  <a:srgbClr val="0070C0">
                    <a:alpha val="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/>
                <a:r>
                  <a:rPr lang="zh-CN" altLang="en-US" sz="1000">
                    <a:solidFill>
                      <a:schemeClr val="accent1">
                        <a:lumMod val="75000"/>
                      </a:schemeClr>
                    </a:solidFill>
                    <a:latin typeface="仿宋_GB2312" panose="02010609030101010101" charset="-122"/>
                    <a:ea typeface="仿宋_GB2312" panose="02010609030101010101" charset="-122"/>
                  </a:rPr>
                  <a:t>规模最大行业</a:t>
                </a:r>
                <a:endParaRPr lang="zh-CN" altLang="en-US" sz="10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endParaRPr>
              </a:p>
            </p:txBody>
          </p:sp>
        </p:grpSp>
      </p:grpSp>
      <p:grpSp>
        <p:nvGrpSpPr>
          <p:cNvPr id="401" name="图形 233"/>
          <p:cNvGrpSpPr/>
          <p:nvPr/>
        </p:nvGrpSpPr>
        <p:grpSpPr>
          <a:xfrm rot="0">
            <a:off x="1672590" y="2807653"/>
            <a:ext cx="163830" cy="178435"/>
            <a:chOff x="5629495" y="2819400"/>
            <a:chExt cx="933008" cy="1219199"/>
          </a:xfrm>
        </p:grpSpPr>
        <p:sp>
          <p:nvSpPr>
            <p:cNvPr id="402" name="任意多边形: 形状 200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rgbClr val="F2C333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3" name="任意多边形: 形状 201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rgbClr val="F4AF29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4" name="任意多边形: 形状 202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rgbClr val="F49B16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5" name="任意多边形: 形状 203"/>
            <p:cNvSpPr/>
            <p:nvPr/>
          </p:nvSpPr>
          <p:spPr>
            <a:xfrm>
              <a:off x="5906567" y="3423190"/>
              <a:ext cx="378867" cy="378867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rgbClr val="F5C4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6" name="任意多边形: 形状 204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7" name="任意多边形: 形状 205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8" name="任意多边形: 形状 206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9" name="任意多边形: 形状 207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762760" y="2781935"/>
            <a:ext cx="121793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{{行业1金额}}</a:t>
            </a:r>
            <a:endParaRPr lang="zh-CN" altLang="en-US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410" name="图形 233"/>
          <p:cNvGrpSpPr/>
          <p:nvPr/>
        </p:nvGrpSpPr>
        <p:grpSpPr>
          <a:xfrm rot="0">
            <a:off x="1672590" y="3094673"/>
            <a:ext cx="163830" cy="178435"/>
            <a:chOff x="5629495" y="2819400"/>
            <a:chExt cx="933008" cy="1219199"/>
          </a:xfrm>
        </p:grpSpPr>
        <p:sp>
          <p:nvSpPr>
            <p:cNvPr id="411" name="任意多边形: 形状 209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rgbClr val="ED7D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2" name="任意多边形: 形状 210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rgbClr val="A5A5A5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3" name="任意多边形: 形状 211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rgbClr val="4472C4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4" name="任意多边形: 形状 212"/>
            <p:cNvSpPr/>
            <p:nvPr/>
          </p:nvSpPr>
          <p:spPr>
            <a:xfrm>
              <a:off x="5906567" y="3423190"/>
              <a:ext cx="378867" cy="378867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rgbClr val="ED7D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5" name="任意多边形: 形状 213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rgbClr val="4472C4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6" name="任意多边形: 形状 214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7" name="任意多边形: 形状 215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8" name="任意多边形: 形状 216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763395" y="3068955"/>
            <a:ext cx="1217295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{{行业2金额}}</a:t>
            </a:r>
            <a:endParaRPr lang="zh-CN" altLang="en-US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419" name="图形 233"/>
          <p:cNvGrpSpPr/>
          <p:nvPr/>
        </p:nvGrpSpPr>
        <p:grpSpPr>
          <a:xfrm rot="0">
            <a:off x="1672590" y="3381693"/>
            <a:ext cx="163830" cy="178435"/>
            <a:chOff x="5629495" y="2819400"/>
            <a:chExt cx="933008" cy="1219199"/>
          </a:xfrm>
        </p:grpSpPr>
        <p:sp>
          <p:nvSpPr>
            <p:cNvPr id="420" name="任意多边形: 形状 218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1" name="任意多边形: 形状 219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2" name="任意多边形: 形状 220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3" name="任意多边形: 形状 221"/>
            <p:cNvSpPr/>
            <p:nvPr/>
          </p:nvSpPr>
          <p:spPr>
            <a:xfrm>
              <a:off x="5906569" y="3423189"/>
              <a:ext cx="378869" cy="378865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4" name="任意多边形: 形状 222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5" name="任意多边形: 形状 223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6" name="任意多边形: 形状 224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7" name="任意多边形: 形状 225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1763395" y="3355975"/>
            <a:ext cx="1217295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{{行业3金额}}</a:t>
            </a:r>
            <a:endParaRPr lang="zh-CN" altLang="en-US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07" name="图形 233"/>
          <p:cNvGrpSpPr/>
          <p:nvPr/>
        </p:nvGrpSpPr>
        <p:grpSpPr>
          <a:xfrm rot="0">
            <a:off x="170815" y="2807653"/>
            <a:ext cx="163830" cy="178435"/>
            <a:chOff x="5629495" y="2819400"/>
            <a:chExt cx="933008" cy="1219199"/>
          </a:xfrm>
        </p:grpSpPr>
        <p:sp>
          <p:nvSpPr>
            <p:cNvPr id="108" name="任意多边形: 形状 200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rgbClr val="F2C333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09" name="任意多边形: 形状 201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rgbClr val="F4AF29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0" name="任意多边形: 形状 202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rgbClr val="F49B16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1" name="任意多边形: 形状 203"/>
            <p:cNvSpPr/>
            <p:nvPr/>
          </p:nvSpPr>
          <p:spPr>
            <a:xfrm>
              <a:off x="5906567" y="3423190"/>
              <a:ext cx="378867" cy="378867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rgbClr val="F5C4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2" name="任意多边形: 形状 204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3" name="任意多边形: 形状 205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4" name="任意多边形: 形状 206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5" name="任意多边形: 形状 207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260985" y="2781935"/>
            <a:ext cx="121793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{{行业1增幅}}</a:t>
            </a:r>
            <a:endParaRPr lang="en-US" altLang="zh-CN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135255" y="4225925"/>
            <a:ext cx="2844800" cy="1458595"/>
            <a:chOff x="213" y="2653"/>
            <a:chExt cx="4460" cy="2297"/>
          </a:xfrm>
        </p:grpSpPr>
        <p:sp>
          <p:nvSpPr>
            <p:cNvPr id="140" name="圆角矩形 139"/>
            <p:cNvSpPr/>
            <p:nvPr/>
          </p:nvSpPr>
          <p:spPr>
            <a:xfrm>
              <a:off x="213" y="2837"/>
              <a:ext cx="4460" cy="2113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E0F1F9"/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政策洞察</a:t>
              </a:r>
              <a:endPara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157855" y="1637030"/>
            <a:ext cx="2844800" cy="4047490"/>
            <a:chOff x="213" y="2653"/>
            <a:chExt cx="4460" cy="6374"/>
          </a:xfrm>
        </p:grpSpPr>
        <p:sp>
          <p:nvSpPr>
            <p:cNvPr id="143" name="圆角矩形 142"/>
            <p:cNvSpPr/>
            <p:nvPr/>
          </p:nvSpPr>
          <p:spPr>
            <a:xfrm>
              <a:off x="213" y="2837"/>
              <a:ext cx="4460" cy="6190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ECFAEC"/>
            </a:solidFill>
            <a:ln w="12700" cap="flat" cmpd="sng" algn="ctr">
              <a:solidFill>
                <a:srgbClr val="E8FBEC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en-US" altLang="zh-CN" sz="1000">
                  <a:solidFill>
                    <a:schemeClr val="accent4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客户分布</a:t>
              </a:r>
              <a:r>
                <a:rPr lang="zh-CN" altLang="en-US" sz="1000">
                  <a:solidFill>
                    <a:schemeClr val="accent4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情况</a:t>
              </a:r>
              <a:endParaRPr lang="zh-CN" altLang="en-US" sz="1000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</p:grpSp>
      <p:sp>
        <p:nvSpPr>
          <p:cNvPr id="153" name="文本框 152"/>
          <p:cNvSpPr txBox="1"/>
          <p:nvPr/>
        </p:nvSpPr>
        <p:spPr>
          <a:xfrm>
            <a:off x="134620" y="3608705"/>
            <a:ext cx="1395730" cy="5073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•{{行业4增幅}}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•{{行业5增幅}}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612900" y="3608705"/>
            <a:ext cx="1395730" cy="5073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•{{行业4金额}}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•{{行业5金额}}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6183630" y="1637030"/>
            <a:ext cx="2844800" cy="2052955"/>
            <a:chOff x="213" y="2653"/>
            <a:chExt cx="4460" cy="3233"/>
          </a:xfrm>
        </p:grpSpPr>
        <p:sp>
          <p:nvSpPr>
            <p:cNvPr id="157" name="圆角矩形 156"/>
            <p:cNvSpPr/>
            <p:nvPr/>
          </p:nvSpPr>
          <p:spPr>
            <a:xfrm>
              <a:off x="213" y="2723"/>
              <a:ext cx="4460" cy="3163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58" name="圆角矩形 157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FFE5D9"/>
            </a:solidFill>
            <a:ln w="12700" cap="flat" cmpd="sng" algn="ctr">
              <a:solidFill>
                <a:srgbClr val="FFF2EE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2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招采节奏（</a:t>
              </a:r>
              <a:r>
                <a:rPr lang="zh-CN" altLang="en-US" sz="800">
                  <a:solidFill>
                    <a:schemeClr val="accent2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金额</a:t>
              </a:r>
              <a:r>
                <a:rPr lang="zh-CN" altLang="en-US" sz="1000">
                  <a:solidFill>
                    <a:schemeClr val="accent2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）</a:t>
              </a:r>
              <a:endPara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pic>
        <p:nvPicPr>
          <p:cNvPr id="348" name="图片 347" descr="时间规划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10820" y="4423410"/>
            <a:ext cx="171450" cy="171450"/>
          </a:xfrm>
          <a:prstGeom prst="rect">
            <a:avLst/>
          </a:prstGeom>
        </p:spPr>
      </p:pic>
      <p:pic>
        <p:nvPicPr>
          <p:cNvPr id="349" name="图片 348" descr="方向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203835" y="5057775"/>
            <a:ext cx="170815" cy="170815"/>
          </a:xfrm>
          <a:prstGeom prst="rect">
            <a:avLst/>
          </a:prstGeom>
        </p:spPr>
      </p:pic>
      <p:grpSp>
        <p:nvGrpSpPr>
          <p:cNvPr id="118" name="图形 233"/>
          <p:cNvGrpSpPr/>
          <p:nvPr/>
        </p:nvGrpSpPr>
        <p:grpSpPr>
          <a:xfrm rot="0">
            <a:off x="170815" y="3098483"/>
            <a:ext cx="163830" cy="178435"/>
            <a:chOff x="5629495" y="2819400"/>
            <a:chExt cx="933008" cy="1219199"/>
          </a:xfrm>
        </p:grpSpPr>
        <p:sp>
          <p:nvSpPr>
            <p:cNvPr id="119" name="任意多边形: 形状 209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rgbClr val="ED7D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0" name="任意多边形: 形状 210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rgbClr val="A5A5A5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1" name="任意多边形: 形状 211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rgbClr val="4472C4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2" name="任意多边形: 形状 212"/>
            <p:cNvSpPr/>
            <p:nvPr/>
          </p:nvSpPr>
          <p:spPr>
            <a:xfrm>
              <a:off x="5906567" y="3423190"/>
              <a:ext cx="378867" cy="378867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rgbClr val="ED7D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3" name="任意多边形: 形状 213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rgbClr val="4472C4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4" name="任意多边形: 形状 214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5" name="任意多边形: 形状 215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6" name="任意多边形: 形状 216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43205" y="3072765"/>
            <a:ext cx="123571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{{行业2增幅}}</a:t>
            </a:r>
            <a:endParaRPr lang="en-US" altLang="zh-CN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29" name="图形 233"/>
          <p:cNvGrpSpPr/>
          <p:nvPr/>
        </p:nvGrpSpPr>
        <p:grpSpPr>
          <a:xfrm rot="0">
            <a:off x="170815" y="3389313"/>
            <a:ext cx="163830" cy="178435"/>
            <a:chOff x="5629495" y="2819400"/>
            <a:chExt cx="933008" cy="1219199"/>
          </a:xfrm>
        </p:grpSpPr>
        <p:sp>
          <p:nvSpPr>
            <p:cNvPr id="130" name="任意多边形: 形状 218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1" name="任意多边形: 形状 219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2" name="任意多边形: 形状 220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3" name="任意多边形: 形状 221"/>
            <p:cNvSpPr/>
            <p:nvPr/>
          </p:nvSpPr>
          <p:spPr>
            <a:xfrm>
              <a:off x="5906569" y="3423189"/>
              <a:ext cx="378869" cy="378865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4" name="任意多边形: 形状 222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5" name="任意多边形: 形状 223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6" name="任意多边形: 形状 224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7" name="任意多边形: 形状 225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43205" y="3363595"/>
            <a:ext cx="123571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{{行业3增幅}}</a:t>
            </a:r>
            <a:endParaRPr lang="en-US" altLang="zh-CN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068560" y="5899785"/>
            <a:ext cx="2042795" cy="788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1" algn="l"/>
            <a:r>
              <a:rPr lang="zh-CN" altLang="en-US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双轮驱动增长</a:t>
            </a:r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/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项目经营＋生态经营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协同发展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35890" y="4404360"/>
            <a:ext cx="2844165" cy="12801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1000">
                <a:solidFill>
                  <a:srgbClr val="5B9BD5">
                    <a:lumMod val="75000"/>
                  </a:srgb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zh-CN" altLang="en-US" sz="1000">
                <a:solidFill>
                  <a:srgbClr val="5B9BD5">
                    <a:lumMod val="75000"/>
                  </a:srgb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十五五规划</a:t>
            </a:r>
            <a:endParaRPr lang="zh-CN" altLang="en-US" sz="1000">
              <a:solidFill>
                <a:srgbClr val="5B9BD5">
                  <a:lumMod val="75000"/>
                </a:srgb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规划要点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,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此处最后由智能体修订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000">
                <a:solidFill>
                  <a:srgbClr val="5B9BD5">
                    <a:lumMod val="75000"/>
                  </a:srgb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zh-CN" altLang="en-US" sz="1000">
                <a:solidFill>
                  <a:srgbClr val="5B9BD5">
                    <a:lumMod val="75000"/>
                  </a:srgb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公开政策导向</a:t>
            </a:r>
            <a:endParaRPr lang="zh-CN" altLang="en-US" sz="1000">
              <a:solidFill>
                <a:srgbClr val="5B9BD5">
                  <a:lumMod val="75000"/>
                </a:srgb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规划要点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,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此处最后由智能体修订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3157855" y="1890395"/>
            <a:ext cx="1395095" cy="3680460"/>
            <a:chOff x="4973" y="3214"/>
            <a:chExt cx="2197" cy="5796"/>
          </a:xfrm>
        </p:grpSpPr>
        <p:sp>
          <p:nvSpPr>
            <p:cNvPr id="117" name="文本框 116"/>
            <p:cNvSpPr txBox="1"/>
            <p:nvPr/>
          </p:nvSpPr>
          <p:spPr>
            <a:xfrm>
              <a:off x="4973" y="3214"/>
              <a:ext cx="2197" cy="27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zh-CN" altLang="en-US" sz="1000" b="1">
                  <a:solidFill>
                    <a:srgbClr val="70AD47">
                      <a:lumMod val="50000"/>
                    </a:srgbClr>
                  </a:solidFill>
                  <a:latin typeface="仿宋_GB2312" panose="02010609030101010101" charset="-122"/>
                  <a:ea typeface="仿宋_GB2312" panose="02010609030101010101" charset="-122"/>
                </a:rPr>
                <a:t>政府侧客户态势</a:t>
              </a:r>
              <a:endParaRPr lang="zh-CN" altLang="en-US" sz="1000" b="1">
                <a:solidFill>
                  <a:srgbClr val="70AD47">
                    <a:lumMod val="50000"/>
                  </a:srgb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5202" y="3699"/>
              <a:ext cx="1743" cy="2681"/>
            </a:xfrm>
            <a:prstGeom prst="rect">
              <a:avLst/>
            </a:prstGeom>
            <a:noFill/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招标规模{{政府侧招标规模万元}} 万（{{政府侧招标金额占比}}）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环比上月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{{环比增幅</a:t>
              </a:r>
              <a:r>
                <a:rPr lang="en-US" altLang="zh-CN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%</a:t>
              </a: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}}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5203" y="6595"/>
              <a:ext cx="1742" cy="2415"/>
            </a:xfrm>
            <a:prstGeom prst="rect">
              <a:avLst/>
            </a:prstGeom>
            <a:noFill/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招标个数{{政府侧招标个数}} 个（{{政府侧招标次数占比}}）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环比</a:t>
              </a: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上月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{{环比增幅</a:t>
              </a:r>
              <a:r>
                <a:rPr lang="en-US" altLang="zh-CN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%</a:t>
              </a: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}}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4605020" y="1890395"/>
            <a:ext cx="1395095" cy="3680460"/>
            <a:chOff x="7252" y="3282"/>
            <a:chExt cx="2197" cy="5796"/>
          </a:xfrm>
        </p:grpSpPr>
        <p:sp>
          <p:nvSpPr>
            <p:cNvPr id="169" name="文本框 168"/>
            <p:cNvSpPr txBox="1"/>
            <p:nvPr/>
          </p:nvSpPr>
          <p:spPr>
            <a:xfrm>
              <a:off x="7252" y="3282"/>
              <a:ext cx="2197" cy="27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en-US" altLang="zh-CN" sz="1000" b="1">
                  <a:solidFill>
                    <a:srgbClr val="70AD47">
                      <a:lumMod val="50000"/>
                    </a:srgbClr>
                  </a:solidFill>
                  <a:latin typeface="仿宋_GB2312" panose="02010609030101010101" charset="-122"/>
                  <a:ea typeface="仿宋_GB2312" panose="02010609030101010101" charset="-122"/>
                </a:rPr>
                <a:t>企业</a:t>
              </a:r>
              <a:r>
                <a:rPr lang="zh-CN" altLang="en-US" sz="1000" b="1">
                  <a:solidFill>
                    <a:srgbClr val="70AD47">
                      <a:lumMod val="50000"/>
                    </a:srgbClr>
                  </a:solidFill>
                  <a:latin typeface="仿宋_GB2312" panose="02010609030101010101" charset="-122"/>
                  <a:ea typeface="仿宋_GB2312" panose="02010609030101010101" charset="-122"/>
                </a:rPr>
                <a:t>侧客户态势</a:t>
              </a:r>
              <a:endParaRPr lang="zh-CN" altLang="en-US" sz="1000" b="1">
                <a:solidFill>
                  <a:srgbClr val="70AD47">
                    <a:lumMod val="50000"/>
                  </a:srgb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7491" y="3888"/>
              <a:ext cx="1743" cy="2562"/>
            </a:xfrm>
            <a:prstGeom prst="rect">
              <a:avLst/>
            </a:prstGeom>
            <a:noFill/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招标规模{{企业侧招标规模万元}} 万（{{企业侧招标金额占比}}）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环比上月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{{环比增幅</a:t>
              </a:r>
              <a:r>
                <a:rPr lang="en-US" altLang="zh-CN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%</a:t>
              </a: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}}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7490" y="6786"/>
              <a:ext cx="1742" cy="2292"/>
            </a:xfrm>
            <a:prstGeom prst="rect">
              <a:avLst/>
            </a:prstGeom>
            <a:noFill/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招标个数{{企业侧招标个数}} 个（{{企业侧招标次数占比}}）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环比上月</a:t>
              </a:r>
              <a:endPara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{{环比增幅</a:t>
              </a:r>
              <a:r>
                <a:rPr lang="en-US" altLang="zh-CN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%</a:t>
              </a: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}}</a:t>
              </a: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</p:grpSp>
      <p:sp>
        <p:nvSpPr>
          <p:cNvPr id="183" name="圆角矩形 182"/>
          <p:cNvSpPr/>
          <p:nvPr/>
        </p:nvSpPr>
        <p:spPr>
          <a:xfrm>
            <a:off x="9202420" y="2871470"/>
            <a:ext cx="1395730" cy="1733550"/>
          </a:xfrm>
          <a:prstGeom prst="roundRect">
            <a:avLst>
              <a:gd name="adj" fmla="val 5411"/>
            </a:avLst>
          </a:prstGeom>
          <a:solidFill>
            <a:schemeClr val="bg1">
              <a:alpha val="1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4" name="圆角矩形 183"/>
          <p:cNvSpPr/>
          <p:nvPr/>
        </p:nvSpPr>
        <p:spPr>
          <a:xfrm>
            <a:off x="9200515" y="2793365"/>
            <a:ext cx="1395730" cy="178435"/>
          </a:xfrm>
          <a:prstGeom prst="roundRect">
            <a:avLst>
              <a:gd name="adj" fmla="val 5411"/>
            </a:avLst>
          </a:prstGeom>
          <a:solidFill>
            <a:srgbClr val="F7E8F5"/>
          </a:solidFill>
          <a:ln w="12700" cap="flat" cmpd="sng" algn="ctr">
            <a:solidFill>
              <a:srgbClr val="E8FBEC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政府侧</a:t>
            </a:r>
            <a:r>
              <a:rPr lang="en-US" altLang="zh-CN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Top</a:t>
            </a:r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客户</a:t>
            </a:r>
            <a:endParaRPr lang="zh-CN" altLang="en-US" sz="10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85" name="圆角矩形 184"/>
          <p:cNvSpPr/>
          <p:nvPr/>
        </p:nvSpPr>
        <p:spPr>
          <a:xfrm>
            <a:off x="10661650" y="2891790"/>
            <a:ext cx="1395730" cy="1703070"/>
          </a:xfrm>
          <a:prstGeom prst="roundRect">
            <a:avLst>
              <a:gd name="adj" fmla="val 5411"/>
            </a:avLst>
          </a:prstGeom>
          <a:solidFill>
            <a:schemeClr val="bg1">
              <a:alpha val="1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186" name="图片 185" descr="政府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>
            <a:fillRect/>
          </a:stretch>
        </p:blipFill>
        <p:spPr>
          <a:xfrm>
            <a:off x="9238615" y="2793365"/>
            <a:ext cx="169545" cy="169545"/>
          </a:xfrm>
          <a:prstGeom prst="rect">
            <a:avLst/>
          </a:prstGeom>
        </p:spPr>
      </p:pic>
      <p:grpSp>
        <p:nvGrpSpPr>
          <p:cNvPr id="187" name="组合 186"/>
          <p:cNvGrpSpPr/>
          <p:nvPr/>
        </p:nvGrpSpPr>
        <p:grpSpPr>
          <a:xfrm>
            <a:off x="9200515" y="4679950"/>
            <a:ext cx="2844800" cy="1004570"/>
            <a:chOff x="213" y="1975"/>
            <a:chExt cx="4460" cy="2394"/>
          </a:xfrm>
        </p:grpSpPr>
        <p:sp>
          <p:nvSpPr>
            <p:cNvPr id="188" name="圆角矩形 187"/>
            <p:cNvSpPr/>
            <p:nvPr/>
          </p:nvSpPr>
          <p:spPr>
            <a:xfrm>
              <a:off x="213" y="2072"/>
              <a:ext cx="4460" cy="2297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89" name="圆角矩形 188"/>
            <p:cNvSpPr/>
            <p:nvPr/>
          </p:nvSpPr>
          <p:spPr>
            <a:xfrm>
              <a:off x="213" y="1975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FBEBF7"/>
            </a:solidFill>
            <a:ln w="12700" cap="flat" cmpd="sng" algn="ctr">
              <a:solidFill>
                <a:srgbClr val="FFF2EE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rgbClr val="7030A0"/>
                  </a:solidFill>
                  <a:latin typeface="仿宋_GB2312" panose="02010609030101010101" charset="-122"/>
                  <a:ea typeface="仿宋_GB2312" panose="02010609030101010101" charset="-122"/>
                </a:rPr>
                <a:t>客户关键人</a:t>
              </a:r>
              <a:endPara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sp>
        <p:nvSpPr>
          <p:cNvPr id="190" name="文本框 189"/>
          <p:cNvSpPr txBox="1"/>
          <p:nvPr/>
        </p:nvSpPr>
        <p:spPr>
          <a:xfrm>
            <a:off x="9202420" y="5135880"/>
            <a:ext cx="923290" cy="508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决策人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领导层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把握方向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10168255" y="5135880"/>
            <a:ext cx="923290" cy="508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业务主管</a:t>
            </a:r>
            <a:endParaRPr lang="zh-CN" altLang="en-US" sz="12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业务负责人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需求发起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11134090" y="5135880"/>
            <a:ext cx="923290" cy="508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技术主管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技术负责人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方案落地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cxnSp>
        <p:nvCxnSpPr>
          <p:cNvPr id="193" name="直接连接符 192"/>
          <p:cNvCxnSpPr/>
          <p:nvPr/>
        </p:nvCxnSpPr>
        <p:spPr>
          <a:xfrm flipV="1">
            <a:off x="10125710" y="4857750"/>
            <a:ext cx="0" cy="786130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194" name="直接连接符 193"/>
          <p:cNvCxnSpPr/>
          <p:nvPr/>
        </p:nvCxnSpPr>
        <p:spPr>
          <a:xfrm flipV="1">
            <a:off x="11111865" y="4864100"/>
            <a:ext cx="0" cy="779780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pic>
        <p:nvPicPr>
          <p:cNvPr id="195" name="图片 194" descr="领导班子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/>
          <a:stretch>
            <a:fillRect/>
          </a:stretch>
        </p:blipFill>
        <p:spPr>
          <a:xfrm>
            <a:off x="9539605" y="4890770"/>
            <a:ext cx="245110" cy="245110"/>
          </a:xfrm>
          <a:prstGeom prst="rect">
            <a:avLst/>
          </a:prstGeom>
        </p:spPr>
      </p:pic>
      <p:pic>
        <p:nvPicPr>
          <p:cNvPr id="196" name="图片 195" descr="业务能力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/>
          <a:stretch>
            <a:fillRect/>
          </a:stretch>
        </p:blipFill>
        <p:spPr>
          <a:xfrm>
            <a:off x="10505440" y="4890770"/>
            <a:ext cx="245110" cy="245110"/>
          </a:xfrm>
          <a:prstGeom prst="rect">
            <a:avLst/>
          </a:prstGeom>
        </p:spPr>
      </p:pic>
      <p:pic>
        <p:nvPicPr>
          <p:cNvPr id="197" name="图片 196" descr="数据挖掘技术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>
            <a:fillRect/>
          </a:stretch>
        </p:blipFill>
        <p:spPr>
          <a:xfrm>
            <a:off x="11471275" y="4890770"/>
            <a:ext cx="245110" cy="245110"/>
          </a:xfrm>
          <a:prstGeom prst="rect">
            <a:avLst/>
          </a:prstGeom>
        </p:spPr>
      </p:pic>
      <p:sp>
        <p:nvSpPr>
          <p:cNvPr id="198" name="文本框 197"/>
          <p:cNvSpPr txBox="1"/>
          <p:nvPr/>
        </p:nvSpPr>
        <p:spPr>
          <a:xfrm>
            <a:off x="9200515" y="2994660"/>
            <a:ext cx="1395730" cy="15754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1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2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3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4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5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99" name="圆角矩形 198"/>
          <p:cNvSpPr/>
          <p:nvPr/>
        </p:nvSpPr>
        <p:spPr>
          <a:xfrm>
            <a:off x="10661650" y="2781935"/>
            <a:ext cx="1395730" cy="178435"/>
          </a:xfrm>
          <a:prstGeom prst="roundRect">
            <a:avLst>
              <a:gd name="adj" fmla="val 5411"/>
            </a:avLst>
          </a:prstGeom>
          <a:solidFill>
            <a:srgbClr val="F7E8F5"/>
          </a:solidFill>
          <a:ln w="12700" cap="flat" cmpd="sng" algn="ctr">
            <a:solidFill>
              <a:srgbClr val="E8FBEC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企业侧</a:t>
            </a:r>
            <a:r>
              <a:rPr lang="en-US" altLang="zh-CN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Top</a:t>
            </a:r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客户</a:t>
            </a:r>
            <a:endParaRPr lang="zh-CN" altLang="en-US" sz="10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200" name="图片 199" descr="企业公司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/>
          <a:stretch>
            <a:fillRect/>
          </a:stretch>
        </p:blipFill>
        <p:spPr>
          <a:xfrm>
            <a:off x="10695305" y="2781935"/>
            <a:ext cx="169545" cy="169545"/>
          </a:xfrm>
          <a:prstGeom prst="rect">
            <a:avLst/>
          </a:prstGeom>
        </p:spPr>
      </p:pic>
      <p:sp>
        <p:nvSpPr>
          <p:cNvPr id="201" name="文本框 200"/>
          <p:cNvSpPr txBox="1"/>
          <p:nvPr/>
        </p:nvSpPr>
        <p:spPr>
          <a:xfrm>
            <a:off x="10661650" y="2994660"/>
            <a:ext cx="1395730" cy="15754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1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2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3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4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5</a:t>
            </a:r>
            <a:r>
              <a:rPr lang="zh-CN" altLang="en-US" sz="7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7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202" name="圆角矩形 201"/>
          <p:cNvSpPr/>
          <p:nvPr/>
        </p:nvSpPr>
        <p:spPr>
          <a:xfrm>
            <a:off x="9202420" y="1724025"/>
            <a:ext cx="2854325" cy="1045210"/>
          </a:xfrm>
          <a:prstGeom prst="roundRect">
            <a:avLst>
              <a:gd name="adj" fmla="val 5411"/>
            </a:avLst>
          </a:prstGeom>
          <a:solidFill>
            <a:schemeClr val="bg1">
              <a:alpha val="1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03" name="圆角矩形 202"/>
          <p:cNvSpPr/>
          <p:nvPr/>
        </p:nvSpPr>
        <p:spPr>
          <a:xfrm>
            <a:off x="9202420" y="1642110"/>
            <a:ext cx="2854960" cy="178435"/>
          </a:xfrm>
          <a:prstGeom prst="roundRect">
            <a:avLst>
              <a:gd name="adj" fmla="val 5411"/>
            </a:avLst>
          </a:prstGeom>
          <a:solidFill>
            <a:srgbClr val="F7E8F5"/>
          </a:solidFill>
          <a:ln w="12700" cap="flat" cmpd="sng" algn="ctr">
            <a:solidFill>
              <a:srgbClr val="E8FBEC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月度</a:t>
            </a:r>
            <a:r>
              <a:rPr 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139</a:t>
            </a:r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客户招标</a:t>
            </a:r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情况</a:t>
            </a:r>
            <a:endParaRPr lang="zh-CN" altLang="en-US" sz="10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cxnSp>
        <p:nvCxnSpPr>
          <p:cNvPr id="204" name="直接连接符 203"/>
          <p:cNvCxnSpPr/>
          <p:nvPr/>
        </p:nvCxnSpPr>
        <p:spPr>
          <a:xfrm flipV="1">
            <a:off x="10630853" y="1891665"/>
            <a:ext cx="0" cy="840740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205" name="文本框 204"/>
          <p:cNvSpPr txBox="1"/>
          <p:nvPr/>
        </p:nvSpPr>
        <p:spPr>
          <a:xfrm>
            <a:off x="9344978" y="2064385"/>
            <a:ext cx="1106805" cy="43243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139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重点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客户招标规模{{规模万元}} 万</a:t>
            </a:r>
            <a:endParaRPr lang="zh-CN" altLang="en-US" sz="800">
              <a:solidFill>
                <a:sysClr val="windowText" lastClr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10806113" y="2064385"/>
            <a:ext cx="1106805" cy="43243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139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重点客户招标次数{{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招标个数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}}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个</a:t>
            </a:r>
            <a:endParaRPr lang="zh-CN" altLang="en-US" sz="1000">
              <a:solidFill>
                <a:sysClr val="windowText" lastClr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4580255" y="1965960"/>
            <a:ext cx="0" cy="3617595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34" name="直接连接符 33"/>
          <p:cNvCxnSpPr/>
          <p:nvPr/>
        </p:nvCxnSpPr>
        <p:spPr>
          <a:xfrm flipH="1">
            <a:off x="3244215" y="4039870"/>
            <a:ext cx="2650490" cy="0"/>
          </a:xfrm>
          <a:prstGeom prst="line">
            <a:avLst/>
          </a:prstGeom>
          <a:noFill/>
          <a:ln w="12700" cap="flat" cmpd="sng" algn="ctr">
            <a:solidFill>
              <a:schemeClr val="bg2"/>
            </a:solidFill>
            <a:prstDash val="sysDash"/>
            <a:miter lim="800000"/>
            <a:headEnd type="none"/>
            <a:tailEnd type="none"/>
          </a:ln>
          <a:effectLst/>
        </p:spPr>
      </p:cxnSp>
      <p:grpSp>
        <p:nvGrpSpPr>
          <p:cNvPr id="42" name="组合 41"/>
          <p:cNvGrpSpPr/>
          <p:nvPr/>
        </p:nvGrpSpPr>
        <p:grpSpPr>
          <a:xfrm>
            <a:off x="6183630" y="3764915"/>
            <a:ext cx="2844800" cy="1919605"/>
            <a:chOff x="213" y="2653"/>
            <a:chExt cx="4460" cy="3023"/>
          </a:xfrm>
        </p:grpSpPr>
        <p:sp>
          <p:nvSpPr>
            <p:cNvPr id="47" name="圆角矩形 46"/>
            <p:cNvSpPr/>
            <p:nvPr/>
          </p:nvSpPr>
          <p:spPr>
            <a:xfrm>
              <a:off x="213" y="2778"/>
              <a:ext cx="4460" cy="2898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FFE5D9"/>
            </a:solidFill>
            <a:ln w="12700" cap="flat" cmpd="sng" algn="ctr">
              <a:solidFill>
                <a:srgbClr val="FFF2EE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2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存量项目经营</a:t>
              </a:r>
              <a:endPara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sp>
        <p:nvSpPr>
          <p:cNvPr id="55" name="圆角矩形 54"/>
          <p:cNvSpPr/>
          <p:nvPr/>
        </p:nvSpPr>
        <p:spPr>
          <a:xfrm>
            <a:off x="6242685" y="5135880"/>
            <a:ext cx="767715" cy="374015"/>
          </a:xfrm>
          <a:prstGeom prst="roundRect">
            <a:avLst>
              <a:gd name="adj" fmla="val 19756"/>
            </a:avLst>
          </a:prstGeom>
          <a:solidFill>
            <a:srgbClr val="FFE3D9">
              <a:alpha val="40000"/>
            </a:srgbClr>
          </a:solidFill>
          <a:ln w="12700" cap="flat" cmpd="sng" algn="ctr">
            <a:solidFill>
              <a:srgbClr val="FFF2EE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提前介入</a:t>
            </a:r>
            <a:endParaRPr lang="zh-CN" altLang="en-US" sz="10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7200265" y="5135880"/>
            <a:ext cx="767715" cy="374015"/>
          </a:xfrm>
          <a:prstGeom prst="roundRect">
            <a:avLst>
              <a:gd name="adj" fmla="val 19756"/>
            </a:avLst>
          </a:prstGeom>
          <a:solidFill>
            <a:srgbClr val="FFE3D9">
              <a:alpha val="40000"/>
            </a:srgbClr>
          </a:solidFill>
          <a:ln w="12700" cap="flat" cmpd="sng" algn="ctr">
            <a:solidFill>
              <a:srgbClr val="FFF2EE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提前沟通</a:t>
            </a:r>
            <a:endParaRPr lang="zh-CN" altLang="en-US" sz="10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8157845" y="5135880"/>
            <a:ext cx="767715" cy="374015"/>
          </a:xfrm>
          <a:prstGeom prst="roundRect">
            <a:avLst>
              <a:gd name="adj" fmla="val 19756"/>
            </a:avLst>
          </a:prstGeom>
          <a:solidFill>
            <a:srgbClr val="FFE3D9">
              <a:alpha val="40000"/>
            </a:srgbClr>
          </a:solidFill>
          <a:ln w="12700" cap="flat" cmpd="sng" algn="ctr">
            <a:solidFill>
              <a:srgbClr val="FFF2EE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提前确认</a:t>
            </a:r>
            <a:endParaRPr lang="zh-CN" altLang="en-US" sz="10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58" name="右箭头 57"/>
          <p:cNvSpPr/>
          <p:nvPr/>
        </p:nvSpPr>
        <p:spPr>
          <a:xfrm>
            <a:off x="7055485" y="5268595"/>
            <a:ext cx="99695" cy="10922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9" name="右箭头 58"/>
          <p:cNvSpPr/>
          <p:nvPr/>
        </p:nvSpPr>
        <p:spPr>
          <a:xfrm>
            <a:off x="8013065" y="5268595"/>
            <a:ext cx="99695" cy="10922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6242685" y="4720590"/>
            <a:ext cx="2682875" cy="275590"/>
          </a:xfrm>
          <a:prstGeom prst="roundRect">
            <a:avLst>
              <a:gd name="adj" fmla="val 19756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E3D9">
                    <a:alpha val="40000"/>
                  </a:srgbClr>
                </a:solidFill>
              </a14:hiddenFill>
            </a:ext>
          </a:extLst>
        </p:spPr>
        <p:txBody>
          <a:bodyPr rtlCol="0" anchor="ctr"/>
          <a:p>
            <a:pPr algn="ctr"/>
            <a:r>
              <a: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锚方向、锁项目、早介入</a:t>
            </a:r>
            <a:endParaRPr lang="zh-CN" altLang="en-US" sz="10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70" name="右大括号 69"/>
          <p:cNvSpPr/>
          <p:nvPr/>
        </p:nvSpPr>
        <p:spPr>
          <a:xfrm rot="5400000">
            <a:off x="7530465" y="3282950"/>
            <a:ext cx="109220" cy="2683510"/>
          </a:xfrm>
          <a:prstGeom prst="rightBrace">
            <a:avLst>
              <a:gd name="adj1" fmla="val 210854"/>
              <a:gd name="adj2" fmla="val 50000"/>
            </a:avLst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243955" y="4342130"/>
            <a:ext cx="766445" cy="1803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存量项目</a:t>
            </a:r>
            <a:endParaRPr lang="zh-CN" altLang="en-US" sz="9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75" name="图片 74" descr="内容确认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/>
          <a:stretch>
            <a:fillRect/>
          </a:stretch>
        </p:blipFill>
        <p:spPr>
          <a:xfrm>
            <a:off x="6470015" y="4064000"/>
            <a:ext cx="314325" cy="245110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7189470" y="4342130"/>
            <a:ext cx="778510" cy="1803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新增</a:t>
            </a:r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大金额项目</a:t>
            </a:r>
            <a:endParaRPr lang="zh-CN" altLang="en-US" sz="9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090535" y="4342130"/>
            <a:ext cx="885825" cy="1803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新增平台</a:t>
            </a:r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卡位项目</a:t>
            </a:r>
            <a:endParaRPr lang="zh-CN" altLang="en-US" sz="9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78" name="图片 77" descr="云"/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/>
          <a:stretch>
            <a:fillRect/>
          </a:stretch>
        </p:blipFill>
        <p:spPr>
          <a:xfrm>
            <a:off x="7456170" y="4064000"/>
            <a:ext cx="245110" cy="245110"/>
          </a:xfrm>
          <a:prstGeom prst="rect">
            <a:avLst/>
          </a:prstGeom>
        </p:spPr>
      </p:pic>
      <p:pic>
        <p:nvPicPr>
          <p:cNvPr id="79" name="图片 78" descr="监控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rcRect/>
          <a:stretch>
            <a:fillRect/>
          </a:stretch>
        </p:blipFill>
        <p:spPr>
          <a:xfrm>
            <a:off x="8410893" y="4064000"/>
            <a:ext cx="245110" cy="245110"/>
          </a:xfrm>
          <a:prstGeom prst="rect">
            <a:avLst/>
          </a:prstGeom>
        </p:spPr>
      </p:pic>
    </p:spTree>
    <p:custDataLst>
      <p:tags r:id="rId6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5B9BD5">
              <a:lumMod val="40000"/>
              <a:lumOff val="60000"/>
              <a:alpha val="5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32080" y="694690"/>
            <a:ext cx="11857990" cy="600456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4" name="图表 1"/>
          <p:cNvGraphicFramePr/>
          <p:nvPr/>
        </p:nvGraphicFramePr>
        <p:xfrm>
          <a:off x="4526915" y="837565"/>
          <a:ext cx="7378065" cy="2783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4526280" y="3704590"/>
          <a:ext cx="7378700" cy="2905760"/>
        </p:xfrm>
        <a:graphic>
          <a:graphicData uri="http://schemas.openxmlformats.org/drawingml/2006/table">
            <a:tbl>
              <a:tblPr/>
              <a:tblGrid>
                <a:gridCol w="1475740"/>
                <a:gridCol w="1475740"/>
                <a:gridCol w="1475740"/>
                <a:gridCol w="1475740"/>
                <a:gridCol w="1475740"/>
              </a:tblGrid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2026</a:t>
                      </a:r>
                      <a:r>
                        <a:rPr lang="zh-CN" altLang="en-US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年</a:t>
                      </a:r>
                      <a:r>
                        <a:rPr lang="en-US" alt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1-4</a:t>
                      </a:r>
                      <a:r>
                        <a:rPr lang="zh-CN" altLang="en-US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月</a:t>
                      </a:r>
                      <a:endParaRPr lang="zh-CN" altLang="en-US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</a:t>
                      </a:r>
                      <a:endParaRPr lang="zh-CN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金额（亿元）</a:t>
                      </a:r>
                      <a:endParaRPr lang="zh-CN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个数增幅</a:t>
                      </a:r>
                      <a:endParaRPr lang="zh-CN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金额增幅</a:t>
                      </a:r>
                      <a:endParaRPr lang="zh-CN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党政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891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52.67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金融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697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11.40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工业能源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505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11.21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581%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交通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310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13.55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105%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教育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265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14.24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-31%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医卫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265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11.45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-37%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融合创新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248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17.86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170%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670%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农业文旅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225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25.99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357%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商客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195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15.61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315%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互联网</a:t>
                      </a:r>
                      <a:endParaRPr 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111</a:t>
                      </a:r>
                      <a:endParaRPr lang="en-US" alt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4.21</a:t>
                      </a:r>
                      <a:endParaRPr lang="en-US" alt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11%</a:t>
                      </a:r>
                      <a:endParaRPr lang="en-US" alt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86%</a:t>
                      </a:r>
                      <a:endParaRPr lang="en-US" alt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359093" y="0"/>
            <a:ext cx="1147445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因势而谋</a:t>
            </a:r>
            <a:endParaRPr lang="zh-CN" altLang="en-US" sz="28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</a:rPr>
              <a:t>看政策</a:t>
            </a:r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</a:rPr>
              <a:t>、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</a:rPr>
              <a:t>看行业</a:t>
            </a:r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</a:rPr>
              <a:t>、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</a:rPr>
              <a:t>看趋势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0810" y="838200"/>
            <a:ext cx="4164965" cy="5861050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{{P2行业总览：根据金额Top3、合计占比和整体增长特征生成一句总览}}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{{P2行业分析1：按累计金额排序第1行业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{{P2行业分析2：按累计金额排序第2行业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{{P2行业分析3：按累计金额排序第3行业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{{P2行业分析4：按累计金额排序第4行业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{{P2行业分析5：按累计金额排序第5行业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{{P2行业分析6：按累计金额排序第6行业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{{P2行业分析7：按累计金额排序第7行业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{{P2行业分析8：按累计金额排序第8行业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{{P2行业分析9：按累计金额排序第9行业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{{P2行业分析10：按累计金额排序第10行业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1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01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1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0" y="591820"/>
            <a:ext cx="6096000" cy="6266815"/>
          </a:xfrm>
          <a:prstGeom prst="roundRect">
            <a:avLst>
              <a:gd name="adj" fmla="val 0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 w="12700" cap="flat" cmpd="sng" algn="ctr">
            <a:solidFill>
              <a:srgbClr val="C0E7B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31445" y="4118610"/>
            <a:ext cx="5867400" cy="2624455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095365" y="591820"/>
            <a:ext cx="6097270" cy="6266815"/>
          </a:xfrm>
          <a:prstGeom prst="roundRect">
            <a:avLst>
              <a:gd name="adj" fmla="val 0"/>
            </a:avLst>
          </a:prstGeom>
          <a:solidFill>
            <a:schemeClr val="accent2">
              <a:lumMod val="40000"/>
              <a:lumOff val="60000"/>
              <a:alpha val="50000"/>
            </a:schemeClr>
          </a:solidFill>
          <a:ln w="12700" cap="flat" cmpd="sng" algn="ctr">
            <a:solidFill>
              <a:srgbClr val="FFCAAB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095365" y="0"/>
            <a:ext cx="6097270" cy="591820"/>
          </a:xfrm>
          <a:prstGeom prst="roundRect">
            <a:avLst>
              <a:gd name="adj" fmla="val 5411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solidFill>
              <a:srgbClr val="FFCAAB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72530" y="0"/>
            <a:ext cx="5760085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因时而动</a:t>
            </a:r>
            <a:endParaRPr lang="zh-CN" altLang="en-US">
              <a:solidFill>
                <a:schemeClr val="accent2">
                  <a:lumMod val="50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看节奏、看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窗口、看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项目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136640" y="3115945"/>
            <a:ext cx="5964555" cy="3621405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5"/>
            </p:custDataLst>
          </p:nvPr>
        </p:nvGraphicFramePr>
        <p:xfrm>
          <a:off x="6233160" y="5042535"/>
          <a:ext cx="5686425" cy="1551940"/>
        </p:xfrm>
        <a:graphic>
          <a:graphicData uri="http://schemas.openxmlformats.org/drawingml/2006/table">
            <a:tbl>
              <a:tblPr/>
              <a:tblGrid>
                <a:gridCol w="1137285"/>
                <a:gridCol w="1137285"/>
                <a:gridCol w="1137285"/>
                <a:gridCol w="1137285"/>
                <a:gridCol w="1137285"/>
              </a:tblGrid>
              <a:tr h="38798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000" b="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行业</a:t>
                      </a:r>
                      <a:endParaRPr lang="zh-CN" altLang="en-US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金额（亿元）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个数环比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金额环比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交通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61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22.44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-29.07%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+241.57%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党政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258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10.66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-5.15%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-4.92%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工业能源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122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9.34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-15.28%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+153.5%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圆角矩形 13"/>
          <p:cNvSpPr/>
          <p:nvPr/>
        </p:nvSpPr>
        <p:spPr>
          <a:xfrm>
            <a:off x="6137910" y="3004820"/>
            <a:ext cx="5963285" cy="294005"/>
          </a:xfrm>
          <a:prstGeom prst="roundRect">
            <a:avLst>
              <a:gd name="adj" fmla="val 5411"/>
            </a:avLst>
          </a:prstGeom>
          <a:solidFill>
            <a:srgbClr val="FFF2EE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en-US" altLang="zh-CN" sz="12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{{P3统计月份：如2026年4月}}月度行业情况</a:t>
            </a:r>
            <a:endParaRPr lang="en-US" altLang="zh-CN" sz="12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5365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2">
                        <a:lumMod val="75000"/>
                      </a:schemeClr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03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2">
                      <a:lumMod val="75000"/>
                    </a:schemeClr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136640" y="837565"/>
            <a:ext cx="5964555" cy="2040255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6"/>
            </p:custDataLst>
          </p:nvPr>
        </p:nvGraphicFramePr>
        <p:xfrm>
          <a:off x="6189980" y="1772920"/>
          <a:ext cx="5704840" cy="967740"/>
        </p:xfrm>
        <a:graphic>
          <a:graphicData uri="http://schemas.openxmlformats.org/drawingml/2006/table">
            <a:tbl>
              <a:tblPr/>
              <a:tblGrid>
                <a:gridCol w="1158875"/>
                <a:gridCol w="1741805"/>
                <a:gridCol w="1402080"/>
                <a:gridCol w="1402080"/>
              </a:tblGrid>
              <a:tr h="48387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招标次数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招标预算金额（亿元）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招标次数环比（%）</a:t>
                      </a:r>
                      <a:endParaRPr lang="zh-CN" altLang="en-US" sz="1100" b="1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招标金额环比（%）</a:t>
                      </a:r>
                      <a:endParaRPr lang="zh-CN" altLang="en-US" sz="1100" b="1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8387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1215</a:t>
                      </a:r>
                      <a:endParaRPr lang="en-US" altLang="zh-CN" sz="1100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68.15</a:t>
                      </a:r>
                      <a:endParaRPr lang="en-US" altLang="zh-CN" sz="1100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+20.06</a:t>
                      </a:r>
                      <a:endParaRPr lang="en-US" altLang="zh-CN" sz="1100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+51.81</a:t>
                      </a:r>
                      <a:endParaRPr lang="en-US" altLang="zh-CN" sz="1100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5" name="圆角矩形 4"/>
          <p:cNvSpPr/>
          <p:nvPr/>
        </p:nvSpPr>
        <p:spPr>
          <a:xfrm>
            <a:off x="6137275" y="695325"/>
            <a:ext cx="5963920" cy="294005"/>
          </a:xfrm>
          <a:prstGeom prst="roundRect">
            <a:avLst>
              <a:gd name="adj" fmla="val 5411"/>
            </a:avLst>
          </a:prstGeom>
          <a:solidFill>
            <a:srgbClr val="FFF2EE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en-US" altLang="zh-CN" sz="12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{{P3统计月份：如2026年4月}}月度整体情况</a:t>
            </a:r>
            <a:endParaRPr lang="en-US" altLang="zh-CN" sz="12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36640" y="1033145"/>
            <a:ext cx="5783580" cy="695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{{P3整体月度分析：说明单月次数、金额、次数环比、金额环比和量价特征}}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33160" y="3298825"/>
            <a:ext cx="5760085" cy="174307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{{P3行业总览：按月度金额Top3说明金额、合计占比和行业集中度}}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行业分析1：按月度金额排序第1行业，说明个数环比、金额环比和特征}}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行业分析2：按月度金额排序第2行业，说明个数环比、金额环比和特征}}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行业分析3：按月度金额排序第3行业，说明个数环比、金额环比和特征}}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32080" y="836930"/>
            <a:ext cx="5867400" cy="281178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0" y="0"/>
            <a:ext cx="6096000" cy="591820"/>
          </a:xfrm>
          <a:prstGeom prst="roundRect">
            <a:avLst>
              <a:gd name="adj" fmla="val 5411"/>
            </a:avLst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rgbClr val="C0E7B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5100" y="0"/>
            <a:ext cx="576580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4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因地制宜</a:t>
            </a:r>
            <a:endParaRPr lang="zh-CN" altLang="en-US">
              <a:solidFill>
                <a:schemeClr val="accent4">
                  <a:lumMod val="50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看区域、看客户、看市场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4">
                        <a:lumMod val="75000"/>
                      </a:schemeClr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02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4">
                      <a:lumMod val="75000"/>
                    </a:schemeClr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7" name="圆角矩形 26"/>
          <p:cNvSpPr/>
          <p:nvPr>
            <p:custDataLst>
              <p:tags r:id="rId7"/>
            </p:custDataLst>
          </p:nvPr>
        </p:nvSpPr>
        <p:spPr>
          <a:xfrm>
            <a:off x="132080" y="754380"/>
            <a:ext cx="5866765" cy="294005"/>
          </a:xfrm>
          <a:prstGeom prst="roundRect">
            <a:avLst>
              <a:gd name="adj" fmla="val 5411"/>
            </a:avLst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近三月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政府侧招标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趋势</a:t>
            </a:r>
            <a:endParaRPr lang="zh-CN" altLang="en-US" sz="1200">
              <a:solidFill>
                <a:schemeClr val="accent4">
                  <a:lumMod val="50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0" name="圆角矩形 29"/>
          <p:cNvSpPr/>
          <p:nvPr>
            <p:custDataLst>
              <p:tags r:id="rId8"/>
            </p:custDataLst>
          </p:nvPr>
        </p:nvSpPr>
        <p:spPr>
          <a:xfrm>
            <a:off x="131445" y="3832860"/>
            <a:ext cx="5866765" cy="294005"/>
          </a:xfrm>
          <a:prstGeom prst="roundRect">
            <a:avLst>
              <a:gd name="adj" fmla="val 5411"/>
            </a:avLst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近三月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企业侧招标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趋势</a:t>
            </a:r>
            <a:endParaRPr lang="zh-CN" altLang="en-US" sz="1200">
              <a:solidFill>
                <a:schemeClr val="accent4">
                  <a:lumMod val="50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23" name="图表 1"/>
          <p:cNvGraphicFramePr/>
          <p:nvPr/>
        </p:nvGraphicFramePr>
        <p:xfrm>
          <a:off x="2381885" y="4135120"/>
          <a:ext cx="3616325" cy="1191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4" name="图表 1"/>
          <p:cNvGraphicFramePr/>
          <p:nvPr/>
        </p:nvGraphicFramePr>
        <p:xfrm>
          <a:off x="2381885" y="5545455"/>
          <a:ext cx="3616325" cy="1191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4" name="图表 1"/>
          <p:cNvGraphicFramePr/>
          <p:nvPr/>
        </p:nvGraphicFramePr>
        <p:xfrm>
          <a:off x="2381885" y="1054100"/>
          <a:ext cx="3616325" cy="1191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5" name="图表 1"/>
          <p:cNvGraphicFramePr/>
          <p:nvPr/>
        </p:nvGraphicFramePr>
        <p:xfrm>
          <a:off x="2383155" y="2456815"/>
          <a:ext cx="3616325" cy="1191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130810" y="1123315"/>
            <a:ext cx="2252345" cy="2321560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</a:t>
            </a:r>
            <a:r>
              <a:rPr lang="en-US" altLang="zh-CN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3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一句话扼要说明近三月政府侧招标趋势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情况}}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分月度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来看：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简要介绍三个月的变化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情况}}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9540" y="4277995"/>
            <a:ext cx="2252345" cy="2321560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</a:t>
            </a:r>
            <a:r>
              <a:rPr lang="en-US" altLang="zh-CN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3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一句话扼要说明近三月政府侧招标趋势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情况}}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分月度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来看：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简要介绍三个月的变化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情况}}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E9D4EC">
              <a:alpha val="50000"/>
            </a:srgbClr>
          </a:solidFill>
          <a:ln w="12700" cap="flat" cmpd="sng" algn="ctr">
            <a:solidFill>
              <a:srgbClr val="EED2EC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5245" y="832485"/>
            <a:ext cx="11977370" cy="2954655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078220" y="3975100"/>
            <a:ext cx="5955030" cy="271907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5880" y="3987165"/>
            <a:ext cx="5955030" cy="271907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E9D4EC"/>
          </a:solidFill>
          <a:ln w="12700" cap="flat" cmpd="sng" algn="ctr">
            <a:solidFill>
              <a:srgbClr val="EED2EC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0180" y="0"/>
            <a:ext cx="1186307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因人施策</a:t>
            </a:r>
            <a:endParaRPr lang="zh-CN" altLang="en-US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看客户、看关键人、看生态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0180" y="4264025"/>
          <a:ext cx="5728335" cy="4526280"/>
        </p:xfrm>
        <a:graphic>
          <a:graphicData uri="http://schemas.openxmlformats.org/drawingml/2006/table">
            <a:tbl>
              <a:tblPr/>
              <a:tblGrid>
                <a:gridCol w="3077210"/>
                <a:gridCol w="944880"/>
                <a:gridCol w="1706245"/>
              </a:tblGrid>
              <a:tr h="41148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招标单位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招标次数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招标预算金额（万元）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75000"/>
                      </a:srgb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上海市大数据中心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98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98185.766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复旦大学附属中山医院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35635.5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上海市浦东新区教育局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27911.08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上海市宝山区杨行镇人民政府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21329.312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上海市松江区水利建设项目管理服务中心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21045.89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199505" y="4264025"/>
          <a:ext cx="5727700" cy="2317115"/>
        </p:xfrm>
        <a:graphic>
          <a:graphicData uri="http://schemas.openxmlformats.org/drawingml/2006/table">
            <a:tbl>
              <a:tblPr/>
              <a:tblGrid>
                <a:gridCol w="2961005"/>
                <a:gridCol w="1005205"/>
                <a:gridCol w="1761490"/>
              </a:tblGrid>
              <a:tr h="41148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招标单位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招标次数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招标预算金额（万元）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上海临港新片区建设发展有限公司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36537.45579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38163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山铁数字科技(上海)有限公司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30295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上海浦东发展(集团)有限公司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28088.18629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上海陈家镇建设发展有限公司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23787.40152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上海机场（集团）有限公司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22713.9281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7030A0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04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rgbClr val="7030A0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880" y="3878580"/>
            <a:ext cx="5954395" cy="294005"/>
          </a:xfrm>
          <a:prstGeom prst="roundRect">
            <a:avLst>
              <a:gd name="adj" fmla="val 5411"/>
            </a:avLst>
          </a:prstGeom>
          <a:solidFill>
            <a:srgbClr val="EED2EC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en-US" altLang="zh-CN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{{P4统计周期：如2026年1-4月}}政府侧招标Top10客户</a:t>
            </a:r>
            <a:endParaRPr lang="zh-CN" altLang="en-US" sz="12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078220" y="3878580"/>
            <a:ext cx="5954395" cy="294005"/>
          </a:xfrm>
          <a:prstGeom prst="roundRect">
            <a:avLst>
              <a:gd name="adj" fmla="val 5411"/>
            </a:avLst>
          </a:prstGeom>
          <a:solidFill>
            <a:srgbClr val="EED2EC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</a:t>
            </a:r>
            <a:r>
              <a:rPr lang="en-US" altLang="zh-CN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4</a:t>
            </a:r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统计周期：如2026年1-4月}}企业侧招标Top10客户</a:t>
            </a:r>
            <a:endParaRPr lang="zh-CN" altLang="en-US" sz="12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515" y="695325"/>
            <a:ext cx="11976100" cy="294005"/>
          </a:xfrm>
          <a:prstGeom prst="roundRect">
            <a:avLst>
              <a:gd name="adj" fmla="val 5411"/>
            </a:avLst>
          </a:prstGeom>
          <a:solidFill>
            <a:srgbClr val="EED2EC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</a:t>
            </a:r>
            <a:r>
              <a:rPr lang="en-US" altLang="zh-CN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4</a:t>
            </a:r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统计周期：如2026年4月}}</a:t>
            </a:r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单月139客户招标及</a:t>
            </a:r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重点项目</a:t>
            </a:r>
            <a:endParaRPr lang="zh-CN" altLang="en-US" sz="12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2715895" y="1063625"/>
          <a:ext cx="9211310" cy="2615565"/>
        </p:xfrm>
        <a:graphic>
          <a:graphicData uri="http://schemas.openxmlformats.org/drawingml/2006/table">
            <a:tbl>
              <a:tblPr/>
              <a:tblGrid>
                <a:gridCol w="1938655"/>
                <a:gridCol w="6038215"/>
                <a:gridCol w="1234440"/>
              </a:tblGrid>
              <a:tr h="427990">
                <a:tc gridSpan="3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月度</a:t>
                      </a:r>
                      <a:r>
                        <a:rPr lang="en-US" alt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139</a:t>
                      </a:r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客户招标重点</a:t>
                      </a:r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项目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 hMerge="1"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 hMerge="1"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招标单位</a:t>
                      </a:r>
                      <a:endParaRPr lang="zh-CN" sz="8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项目名称</a:t>
                      </a:r>
                      <a:endParaRPr lang="zh-CN" sz="8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招标预算金额（万元）</a:t>
                      </a:r>
                      <a:endParaRPr lang="zh-CN" sz="8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上海临港新片区建设发展有限公司</a:t>
                      </a:r>
                      <a:endParaRPr 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36537.45579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36512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山铁数字科技</a:t>
                      </a: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(</a:t>
                      </a:r>
                      <a:r>
                        <a:rPr lang="zh-CN" altLang="en-US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上海</a:t>
                      </a: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)</a:t>
                      </a:r>
                      <a:r>
                        <a:rPr lang="zh-CN" altLang="en-US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有限公司</a:t>
                      </a:r>
                      <a:endParaRPr lang="zh-CN" altLang="en-US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30295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上海浦东发展</a:t>
                      </a: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(</a:t>
                      </a:r>
                      <a:r>
                        <a:rPr lang="zh-CN" altLang="en-US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集团</a:t>
                      </a: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)</a:t>
                      </a:r>
                      <a:r>
                        <a:rPr lang="zh-CN" altLang="en-US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有限公司</a:t>
                      </a:r>
                      <a:endParaRPr lang="zh-CN" altLang="en-US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28088.18629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上海陈家镇建设发展有限公司</a:t>
                      </a:r>
                      <a:endParaRPr 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23787.40152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上海机场（集团）有限公司</a:t>
                      </a:r>
                      <a:endParaRPr 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22713.9281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70180" y="1093470"/>
            <a:ext cx="2346960" cy="2513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{{139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客户月度招标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总览：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简要描述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139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客户招标次数、招标预算金额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en-US" altLang="zh-CN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139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客户招标重点项目如左表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根据项目名称简要概括重点项目共性内容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文本框 153"/>
          <p:cNvSpPr txBox="1"/>
          <p:nvPr/>
        </p:nvSpPr>
        <p:spPr>
          <a:xfrm>
            <a:off x="83820" y="48260"/>
            <a:ext cx="12026900" cy="7753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第二部份、</a:t>
            </a:r>
            <a:r>
              <a:rPr lang="en-US" altLang="zh-CN" sz="2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{{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某某行政区</a:t>
            </a:r>
            <a:r>
              <a:rPr lang="en-US" altLang="zh-CN" sz="2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}}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运营商市场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中标情况</a:t>
            </a:r>
            <a:endParaRPr lang="zh-CN" altLang="en-US" sz="2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pic>
        <p:nvPicPr>
          <p:cNvPr id="6" name="图片 5" descr="/Users/kun/Library/Containers/com.kingsoft.wpsoffice.mac/Data/tmp/photoeditapp/20260604153520/temp.pngtemp"/>
          <p:cNvPicPr>
            <a:picLocks noChangeAspect="1"/>
          </p:cNvPicPr>
          <p:nvPr/>
        </p:nvPicPr>
        <p:blipFill>
          <a:blip r:embed="rId7"/>
          <a:srcRect b="4811"/>
          <a:stretch>
            <a:fillRect/>
          </a:stretch>
        </p:blipFill>
        <p:spPr>
          <a:xfrm>
            <a:off x="84455" y="48260"/>
            <a:ext cx="2442845" cy="942340"/>
          </a:xfrm>
          <a:prstGeom prst="rect">
            <a:avLst/>
          </a:prstGeom>
        </p:spPr>
      </p:pic>
      <p:pic>
        <p:nvPicPr>
          <p:cNvPr id="7" name="图片 6" descr="/Users/kun/Library/Containers/com.kingsoft.wpsoffice.mac/Data/tmp/photoeditapp/20260604153651/temp.pngtemp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94925" y="48895"/>
            <a:ext cx="1906905" cy="9417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38730" y="828040"/>
            <a:ext cx="7656195" cy="178435"/>
          </a:xfrm>
          <a:prstGeom prst="rect">
            <a:avLst/>
          </a:prstGeom>
          <a:gradFill>
            <a:gsLst>
              <a:gs pos="0">
                <a:schemeClr val="bg1"/>
              </a:gs>
              <a:gs pos="85000">
                <a:schemeClr val="accent1">
                  <a:lumMod val="60000"/>
                  <a:lumOff val="40000"/>
                </a:schemeClr>
              </a:gs>
              <a:gs pos="15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洞察中标格局</a:t>
            </a:r>
            <a:r>
              <a:rPr lang="en-US" altLang="zh-CN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把握竞争态势</a:t>
            </a:r>
            <a:r>
              <a:rPr lang="en-US" altLang="zh-CN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锁定突破方向</a:t>
            </a:r>
            <a:endParaRPr lang="zh-CN" altLang="en-US" sz="800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63830" y="1331595"/>
            <a:ext cx="3046095" cy="53117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63830" y="1073150"/>
            <a:ext cx="3047365" cy="349885"/>
          </a:xfrm>
          <a:prstGeom prst="roundRect">
            <a:avLst>
              <a:gd name="adj" fmla="val 5411"/>
            </a:avLst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830" y="1425575"/>
            <a:ext cx="3047365" cy="3352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{{P4累计统计周期：如2026年1-4月}}，{{某某行政区}}运营商市场累计中标</a:t>
            </a:r>
            <a:endParaRPr lang="zh-CN" altLang="en-US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graphicFrame>
        <p:nvGraphicFramePr>
          <p:cNvPr id="26" name="图表 9"/>
          <p:cNvGraphicFramePr/>
          <p:nvPr/>
        </p:nvGraphicFramePr>
        <p:xfrm>
          <a:off x="316865" y="2649220"/>
          <a:ext cx="2818765" cy="131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7" name="图表 9"/>
          <p:cNvGraphicFramePr/>
          <p:nvPr/>
        </p:nvGraphicFramePr>
        <p:xfrm>
          <a:off x="316230" y="4027170"/>
          <a:ext cx="2818765" cy="131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圆角矩形 27"/>
          <p:cNvSpPr/>
          <p:nvPr/>
        </p:nvSpPr>
        <p:spPr>
          <a:xfrm>
            <a:off x="276225" y="5374005"/>
            <a:ext cx="2820670" cy="1199515"/>
          </a:xfrm>
          <a:prstGeom prst="roundRect">
            <a:avLst>
              <a:gd name="adj" fmla="val 4616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6225" y="5373370"/>
            <a:ext cx="2818765" cy="11988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{{P4累计总览：说明累计金额、项目数同比和整体特征}}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{{P4累计移动分析：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移动特征}}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{{P4累计电信分析：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电信特征}}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{{P4累计联通分析：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联通特征}}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355340" y="1334135"/>
            <a:ext cx="3046730" cy="53117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55340" y="1075690"/>
            <a:ext cx="3048000" cy="349885"/>
          </a:xfrm>
          <a:prstGeom prst="roundRect">
            <a:avLst>
              <a:gd name="adj" fmla="val 5411"/>
            </a:avLst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55340" y="1427480"/>
            <a:ext cx="3047365" cy="3352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{{P4月度统计周期：如2026年4月}}，{{某某行政区}}运营商市场单月中标</a:t>
            </a:r>
            <a:endParaRPr lang="zh-CN" altLang="en-US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469640" y="1762125"/>
            <a:ext cx="1344930" cy="854710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941570" y="1764665"/>
            <a:ext cx="1344930" cy="854710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15585" y="1764665"/>
            <a:ext cx="1086485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中标金额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{{P4单月中标金额亿}}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41570" y="2237105"/>
            <a:ext cx="1346200" cy="378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环比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ctr"/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{{P4单月金额环比}}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42385" y="1768475"/>
            <a:ext cx="971550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中标项目数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{{P4单月中标项目数}}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468370" y="2236470"/>
            <a:ext cx="1346200" cy="382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环比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ctr"/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{{P4单月项目数环比}}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40" name="图片 39" descr="项目需求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07740" y="1834833"/>
            <a:ext cx="334645" cy="334645"/>
          </a:xfrm>
          <a:prstGeom prst="rect">
            <a:avLst/>
          </a:prstGeom>
        </p:spPr>
      </p:pic>
      <p:pic>
        <p:nvPicPr>
          <p:cNvPr id="41" name="图片 40" descr="金钱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4980940" y="1834833"/>
            <a:ext cx="334645" cy="334645"/>
          </a:xfrm>
          <a:prstGeom prst="rect">
            <a:avLst/>
          </a:prstGeom>
        </p:spPr>
      </p:pic>
      <p:graphicFrame>
        <p:nvGraphicFramePr>
          <p:cNvPr id="42" name="图表 9"/>
          <p:cNvGraphicFramePr/>
          <p:nvPr/>
        </p:nvGraphicFramePr>
        <p:xfrm>
          <a:off x="3508375" y="2651125"/>
          <a:ext cx="2818765" cy="131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6" name="图表 9"/>
          <p:cNvGraphicFramePr/>
          <p:nvPr/>
        </p:nvGraphicFramePr>
        <p:xfrm>
          <a:off x="3507740" y="4029075"/>
          <a:ext cx="2818765" cy="131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7" name="圆角矩形 46"/>
          <p:cNvSpPr/>
          <p:nvPr/>
        </p:nvSpPr>
        <p:spPr>
          <a:xfrm>
            <a:off x="3467735" y="5375910"/>
            <a:ext cx="2820670" cy="1199515"/>
          </a:xfrm>
          <a:prstGeom prst="roundRect">
            <a:avLst>
              <a:gd name="adj" fmla="val 4616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467735" y="5367655"/>
            <a:ext cx="2818765" cy="12065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{{P4月度总览：说明单月金额、项目数环比和整体特征}}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{{P4月度移动分析：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移动特征}}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{{P4月度电信分析：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电信特征}}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{{P4月度联通分析：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联通特征}}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3830" y="1092835"/>
            <a:ext cx="3046095" cy="3409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运营商市场累计</a:t>
            </a:r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情况</a:t>
            </a:r>
            <a:endParaRPr lang="zh-CN" altLang="en-US" sz="14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357245" y="1092835"/>
            <a:ext cx="3046095" cy="3409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运营商市场月度情况</a:t>
            </a:r>
            <a:endParaRPr lang="zh-CN" altLang="en-US" sz="14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6548120" y="1334135"/>
            <a:ext cx="5464175" cy="53117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6546850" y="1064895"/>
            <a:ext cx="5466080" cy="349885"/>
          </a:xfrm>
          <a:prstGeom prst="roundRect">
            <a:avLst>
              <a:gd name="adj" fmla="val 5411"/>
            </a:avLst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48755" y="1082040"/>
            <a:ext cx="5466080" cy="3409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运营商市场</a:t>
            </a:r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整体行业情况</a:t>
            </a:r>
            <a:endParaRPr lang="zh-CN" altLang="en-US" sz="14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55" name="图表 10"/>
          <p:cNvGraphicFramePr/>
          <p:nvPr/>
        </p:nvGraphicFramePr>
        <p:xfrm>
          <a:off x="6614160" y="1506220"/>
          <a:ext cx="5303520" cy="148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0" name="圆角矩形 59"/>
          <p:cNvSpPr/>
          <p:nvPr/>
        </p:nvSpPr>
        <p:spPr>
          <a:xfrm>
            <a:off x="278765" y="1754505"/>
            <a:ext cx="1344930" cy="854710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1750695" y="1757045"/>
            <a:ext cx="1344930" cy="854710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124710" y="1757045"/>
            <a:ext cx="971550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中标金额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{{P4累计中标金额亿}}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750695" y="2229485"/>
            <a:ext cx="1346200" cy="378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同比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ctr"/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{{P4累计金额同比}}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51510" y="1760855"/>
            <a:ext cx="971550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中标项目数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{{P4累计中标项目数}}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77495" y="2228850"/>
            <a:ext cx="1346200" cy="382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同比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ctr"/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{{P4累计项目数同比}}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66" name="图片 65" descr="项目需求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16865" y="1827213"/>
            <a:ext cx="334645" cy="334645"/>
          </a:xfrm>
          <a:prstGeom prst="rect">
            <a:avLst/>
          </a:prstGeom>
        </p:spPr>
      </p:pic>
      <p:pic>
        <p:nvPicPr>
          <p:cNvPr id="67" name="图片 66" descr="金钱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790065" y="1827213"/>
            <a:ext cx="334645" cy="3346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14160" y="5632450"/>
            <a:ext cx="5304790" cy="942340"/>
            <a:chOff x="10416" y="8870"/>
            <a:chExt cx="8354" cy="1484"/>
          </a:xfrm>
        </p:grpSpPr>
        <p:sp>
          <p:nvSpPr>
            <p:cNvPr id="58" name="圆角矩形 57"/>
            <p:cNvSpPr/>
            <p:nvPr/>
          </p:nvSpPr>
          <p:spPr>
            <a:xfrm>
              <a:off x="10416" y="8870"/>
              <a:ext cx="8354" cy="1485"/>
            </a:xfrm>
            <a:prstGeom prst="roundRect">
              <a:avLst>
                <a:gd name="adj" fmla="val 4616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0416" y="9179"/>
              <a:ext cx="8353" cy="1113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en-US" altLang="zh-CN" sz="1000">
                  <a:solidFill>
                    <a:srgbClr val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{{P4行业总览：按累计中标金额Top3说明行业规模和集中度}}</a:t>
              </a:r>
              <a:endPara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en-US" altLang="zh-CN" sz="1000">
                  <a:solidFill>
                    <a:srgbClr val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{{P4行业分析1：按累计中标金额排序第1行业说明运营商竞争格局}}</a:t>
              </a:r>
              <a:endPara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en-US" altLang="zh-CN" sz="1000">
                  <a:solidFill>
                    <a:srgbClr val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{{P4行业分析2：按累计中标金额排序第2行业说明运营商竞争格局}}</a:t>
              </a:r>
              <a:endPara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en-US" altLang="zh-CN" sz="1000">
                  <a:solidFill>
                    <a:srgbClr val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{{P4行业分析3：按累计中标金额排序第3行业说明运营商竞争格局}}</a:t>
              </a:r>
              <a:endPara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endParaRPr>
            </a:p>
          </p:txBody>
        </p:sp>
        <p:pic>
          <p:nvPicPr>
            <p:cNvPr id="69" name="图片 68" descr="增长箭头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>
              <a:fillRect/>
            </a:stretch>
          </p:blipFill>
          <p:spPr>
            <a:xfrm>
              <a:off x="10530" y="8897"/>
              <a:ext cx="256" cy="256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10677" y="8870"/>
              <a:ext cx="8092" cy="31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lvl="0" algn="l">
                <a:buClrTx/>
                <a:buSzTx/>
                <a:buFontTx/>
              </a:pPr>
              <a:r>
                <a:rPr lang="zh-CN" altLang="en-US" sz="1200">
                  <a:solidFill>
                    <a:schemeClr val="accent4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  <a:sym typeface="+mn-ea"/>
                </a:rPr>
                <a:t>行业规模</a:t>
              </a:r>
              <a:endParaRPr lang="zh-CN" altLang="en-US" sz="1200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endParaRPr>
            </a:p>
          </p:txBody>
        </p:sp>
      </p:grpSp>
      <p:graphicFrame>
        <p:nvGraphicFramePr>
          <p:cNvPr id="3" name="图表 10"/>
          <p:cNvGraphicFramePr/>
          <p:nvPr/>
        </p:nvGraphicFramePr>
        <p:xfrm>
          <a:off x="6614160" y="3569335"/>
          <a:ext cx="5303520" cy="148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custDataLst>
      <p:tags r:id="rId20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ADC8EA"/>
          </a:solidFill>
          <a:ln w="12700" cap="flat" cmpd="sng" algn="ctr">
            <a:solidFill>
              <a:srgbClr val="9FC9EA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9FC9EA">
              <a:alpha val="3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093" y="0"/>
            <a:ext cx="1147445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行业中标分析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1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01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1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32080" y="694690"/>
            <a:ext cx="11857990" cy="600456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0985" y="790575"/>
            <a:ext cx="5134610" cy="2471420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{{P5行业总览：按累计中标金额Top3说明行业集中度和竞争分化}}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{{P5行业分析1：按累计中标金额排序第1行业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说明三家运营商个数份额和金额份额特征}}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{{P5行业分析2：按累计中标金额排序第2行业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说明三家运营商个数份额和金额份额特征}}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{{P5行业分析3：按累计中标金额排序第3行业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，介绍行业特点，总结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说明三家运营商个数份额和金额份额特征}}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5776595" y="789940"/>
          <a:ext cx="6057265" cy="2471420"/>
        </p:xfrm>
        <a:graphic>
          <a:graphicData uri="http://schemas.openxmlformats.org/drawingml/2006/table">
            <a:tbl>
              <a:tblPr/>
              <a:tblGrid>
                <a:gridCol w="869950"/>
                <a:gridCol w="883285"/>
                <a:gridCol w="882015"/>
                <a:gridCol w="882015"/>
                <a:gridCol w="847090"/>
                <a:gridCol w="846455"/>
                <a:gridCol w="846455"/>
              </a:tblGrid>
              <a:tr h="412115"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行业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电信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移动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联通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电信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移动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联通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17%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52%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25%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6375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金融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17%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92%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商客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42%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45%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交通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61%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教育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81%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6375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农业文旅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工业能源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47%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37%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6375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融合创新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互联网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55%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图表 5"/>
          <p:cNvGraphicFramePr/>
          <p:nvPr/>
        </p:nvGraphicFramePr>
        <p:xfrm>
          <a:off x="260985" y="3422650"/>
          <a:ext cx="11650980" cy="1442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2" name="图表 5"/>
          <p:cNvGraphicFramePr/>
          <p:nvPr/>
        </p:nvGraphicFramePr>
        <p:xfrm>
          <a:off x="260985" y="5025390"/>
          <a:ext cx="11651615" cy="1550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9FC9EA">
              <a:alpha val="3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56210" y="811530"/>
            <a:ext cx="5864860" cy="5887720"/>
          </a:xfrm>
          <a:prstGeom prst="roundRect">
            <a:avLst>
              <a:gd name="adj" fmla="val 3084"/>
            </a:avLst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ADC8EA"/>
          </a:solidFill>
          <a:ln w="12700" cap="flat" cmpd="sng" algn="ctr">
            <a:solidFill>
              <a:srgbClr val="9FC9EA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093" y="0"/>
            <a:ext cx="1147445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当月友商中标大单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1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02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1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172200" y="811530"/>
            <a:ext cx="5864860" cy="5887720"/>
          </a:xfrm>
          <a:prstGeom prst="roundRect">
            <a:avLst>
              <a:gd name="adj" fmla="val 3084"/>
            </a:avLst>
          </a:prstGeom>
          <a:solidFill>
            <a:schemeClr val="accent3">
              <a:lumMod val="20000"/>
              <a:lumOff val="80000"/>
              <a:alpha val="63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6210" y="754380"/>
            <a:ext cx="5854700" cy="294005"/>
          </a:xfrm>
          <a:prstGeom prst="roundRect">
            <a:avLst>
              <a:gd name="adj" fmla="val 5411"/>
            </a:avLst>
          </a:prstGeom>
          <a:solidFill>
            <a:schemeClr val="accent2">
              <a:lumMod val="75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电信当月中标大单</a:t>
            </a:r>
            <a:endParaRPr lang="zh-CN" altLang="en-US" sz="12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182360" y="754380"/>
            <a:ext cx="5854700" cy="294005"/>
          </a:xfrm>
          <a:prstGeom prst="roundRect">
            <a:avLst>
              <a:gd name="adj" fmla="val 5411"/>
            </a:avLst>
          </a:prstGeom>
          <a:solidFill>
            <a:schemeClr val="accent3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联通当月中标大单</a:t>
            </a:r>
            <a:endParaRPr lang="zh-CN" altLang="en-US" sz="12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295593" y="1238250"/>
          <a:ext cx="5575935" cy="5127625"/>
        </p:xfrm>
        <a:graphic>
          <a:graphicData uri="http://schemas.openxmlformats.org/drawingml/2006/table">
            <a:tbl>
              <a:tblPr/>
              <a:tblGrid>
                <a:gridCol w="1783080"/>
                <a:gridCol w="584835"/>
                <a:gridCol w="2229485"/>
                <a:gridCol w="978535"/>
              </a:tblGrid>
              <a:tr h="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招标人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行业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项目名称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中标金额（万元）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上海市大数据中心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上海市政务云基础设施服务费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24000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01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复旦大学附属中山医院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复旦大学附属中山医院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年人工智能全栈能力开发服务平台采购项目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14655.5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上海市闵行区大数据中心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闵行区城眸智联系统建设项目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648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上海市闵行区中医医院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闵行区中医医院云资源及服务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470.24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上海市静安区卫生信息中心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静安区域卫生信息平台硬件、授权及部分软件运维（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）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337.855415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上海市松江区卫生健康委员会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商客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上海市松江区社区卫生服务中心核心应用系统上云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(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运维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)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（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2026-2027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）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330.4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01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上海市浦东新区惠南镇城市运行管理中心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年城运视频监控维保服务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310.5216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上海市青浦区金泽镇城市运行管理中心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租用长三角生态综合治理平台服务项目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301.86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6322060" y="1238250"/>
          <a:ext cx="5575935" cy="5128260"/>
        </p:xfrm>
        <a:graphic>
          <a:graphicData uri="http://schemas.openxmlformats.org/drawingml/2006/table">
            <a:tbl>
              <a:tblPr/>
              <a:tblGrid>
                <a:gridCol w="1783080"/>
                <a:gridCol w="584835"/>
                <a:gridCol w="2229485"/>
                <a:gridCol w="978535"/>
              </a:tblGrid>
              <a:tr h="58928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招标人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行业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项目名称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中标金额（万元）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上海市大数据中心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上海市政务云基础设施服务费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24000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01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复旦大学附属中山医院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复旦大学附属中山医院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年人工智能全栈能力开发服务平台采购项目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14655.5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上海市闵行区大数据中心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闵行区城眸智联系统建设项目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648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46609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上海市闵行区中医医院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闵行区中医医院云资源及服务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470.24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上海市静安区卫生信息中心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静安区域卫生信息平台硬件、授权及部分软件运维（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）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337.855415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上海市松江区卫生健康委员会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商客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上海市松江区社区卫生服务中心核心应用系统上云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(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运维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)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（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2026-2027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）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330.4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01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上海市浦东新区惠南镇城市运行管理中心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年城运视频监控维保服务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310.5216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上海市青浦区金泽镇城市运行管理中心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租用长三角生态综合治理平台服务项目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301.86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TABLE_ENDDRAG_ORIGIN_RECT" val="451*424"/>
  <p:tag name="TABLE_ENDDRAG_RECT" val="28*94*451*424"/>
</p:tagLst>
</file>

<file path=ppt/tags/tag101.xml><?xml version="1.0" encoding="utf-8"?>
<p:tagLst xmlns:p="http://schemas.openxmlformats.org/presentationml/2006/main">
  <p:tag name="TABLE_ENDDRAG_ORIGIN_RECT" val="451*182"/>
  <p:tag name="TABLE_ENDDRAG_RECT" val="488*159*451*182"/>
</p:tagLst>
</file>

<file path=ppt/tags/tag102.xml><?xml version="1.0" encoding="utf-8"?>
<p:tagLst xmlns:p="http://schemas.openxmlformats.org/presentationml/2006/main">
  <p:tag name="TABLE_ENDDRAG_ORIGIN_RECT" val="725*205"/>
  <p:tag name="TABLE_ENDDRAG_RECT" val="213*83*725*205"/>
</p:tagLst>
</file>

<file path=ppt/tags/tag10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5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6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7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8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3943,21572623,50063197,4518795,20093124,50044788,50059547,4530809,4519705,4450793,4450878,20281189,21538076,21601050,50063430,50008477,4522504,4525709,4532504,50040939],&quot;65&quot;:[20205081]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TABLE_ENDDRAG_ORIGIN_RECT" val="490*194"/>
  <p:tag name="TABLE_ENDDRAG_RECT" val="441*62*490*194"/>
</p:tagLst>
</file>

<file path=ppt/tags/tag11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5709,4523943,21572623,50063197,4518795,20093124,50044788,50059547,4530809,4519705,4450793,4450878,20281189,21538076,21601050,50063430,50008477],&quot;65&quot;:[20205081]}"/>
</p:tagLst>
</file>

<file path=ppt/tags/tag112.xml><?xml version="1.0" encoding="utf-8"?>
<p:tagLst xmlns:p="http://schemas.openxmlformats.org/presentationml/2006/main">
  <p:tag name="TABLE_ENDDRAG_ORIGIN_RECT" val="439*412"/>
  <p:tag name="TABLE_ENDDRAG_RECT" val="23*97*439*412"/>
</p:tagLst>
</file>

<file path=ppt/tags/tag113.xml><?xml version="1.0" encoding="utf-8"?>
<p:tagLst xmlns:p="http://schemas.openxmlformats.org/presentationml/2006/main">
  <p:tag name="TABLE_ENDDRAG_ORIGIN_RECT" val="439*412"/>
  <p:tag name="TABLE_ENDDRAG_RECT" val="23*97*439*412"/>
</p:tagLst>
</file>

<file path=ppt/tags/tag1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5709,4523943,21572623,50063197,4518795,20093124,50044788,50059547,4530809,4519705,4450793,4450878,20281189,21538076,21601050,50063430,50008477],&quot;65&quot;:[20205081]}"/>
</p:tagLst>
</file>

<file path=ppt/tags/tag115.xml><?xml version="1.0" encoding="utf-8"?>
<p:tagLst xmlns:p="http://schemas.openxmlformats.org/presentationml/2006/main">
  <p:tag name="resource_record_key" val="{&quot;10&quot;:[21569564,20277862,3659150,21569559,3642957,50062422,4588277,50023787,4523943,21572623,50063197,4518795,20093124,50044788,50059547,4530809,4519705,4450793,4450878,20281189,21538076,21601050,50063430,50008477,4522504,4525709,4532504,50040939],&quot;65&quot;:[20205081]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DOCER_RESOURCE_TRACE_INFO" val="{&quot;id&quot;:&quot;50059489&quot;,&quot;origin&quot;:0,&quot;type&quot;:&quot;icons&quot;,&quot;user&quot;:&quot;1517966232&quot;}"/>
</p:tagLst>
</file>

<file path=ppt/tags/tag64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5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6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7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8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9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50059489,19990173,4587623,4584642,21600767,21600768,21600769],&quot;65&quot;:[20205081]}"/>
</p:tagLst>
</file>

<file path=ppt/tags/tag71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2.xml><?xml version="1.0" encoding="utf-8"?>
<p:tagLst xmlns:p="http://schemas.openxmlformats.org/presentationml/2006/main">
  <p:tag name="KSO_DOCER_RESOURCE_TRACE_INFO" val="{&quot;id&quot;:&quot;20277862&quot;,&quot;origin&quot;:0,&quot;type&quot;:&quot;icons&quot;,&quot;user&quot;:&quot;1517966232&quot;}"/>
</p:tagLst>
</file>

<file path=ppt/tags/tag73.xml><?xml version="1.0" encoding="utf-8"?>
<p:tagLst xmlns:p="http://schemas.openxmlformats.org/presentationml/2006/main">
  <p:tag name="KSO_DOCER_RESOURCE_TRACE_INFO" val="{&quot;id&quot;:&quot;20277862&quot;,&quot;origin&quot;:0,&quot;type&quot;:&quot;icons&quot;,&quot;user&quot;:&quot;1517966232&quot;}"/>
</p:tagLst>
</file>

<file path=ppt/tags/tag74.xml><?xml version="1.0" encoding="utf-8"?>
<p:tagLst xmlns:p="http://schemas.openxmlformats.org/presentationml/2006/main">
  <p:tag name="KSO_DOCER_RESOURCE_TRACE_INFO" val="{&quot;id&quot;:&quot;20277862&quot;,&quot;origin&quot;:0,&quot;type&quot;:&quot;icons&quot;,&quot;user&quot;:&quot;1517966232&quot;}"/>
</p:tagLst>
</file>

<file path=ppt/tags/tag75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6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7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8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9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81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82.xml><?xml version="1.0" encoding="utf-8"?>
<p:tagLst xmlns:p="http://schemas.openxmlformats.org/presentationml/2006/main">
  <p:tag name="KSO_DOCER_RESOURCE_TRACE_INFO" val="{&quot;id&quot;:&quot;21559307&quot;,&quot;origin&quot;:0,&quot;type&quot;:&quot;icons&quot;,&quot;user&quot;:&quot;1517966232&quot;}"/>
</p:tagLst>
</file>

<file path=ppt/tags/tag83.xml><?xml version="1.0" encoding="utf-8"?>
<p:tagLst xmlns:p="http://schemas.openxmlformats.org/presentationml/2006/main">
  <p:tag name="KSO_DOCER_RESOURCE_TRACE_INFO" val="{&quot;id&quot;:&quot;4531791&quot;,&quot;origin&quot;:0,&quot;type&quot;:&quot;icons&quot;,&quot;user&quot;:&quot;1517966232&quot;}"/>
</p:tagLst>
</file>

<file path=ppt/tags/tag84.xml><?xml version="1.0" encoding="utf-8"?>
<p:tagLst xmlns:p="http://schemas.openxmlformats.org/presentationml/2006/main">
  <p:tag name="KSO_DOCER_RESOURCE_TRACE_INFO" val="{&quot;id&quot;:&quot;21559307&quot;,&quot;origin&quot;:0,&quot;type&quot;:&quot;icons&quot;,&quot;user&quot;:&quot;1517966232&quot;}"/>
</p:tagLst>
</file>

<file path=ppt/tags/tag85.xml><?xml version="1.0" encoding="utf-8"?>
<p:tagLst xmlns:p="http://schemas.openxmlformats.org/presentationml/2006/main">
  <p:tag name="KSO_DOCER_RESOURCE_TRACE_INFO" val="{&quot;id&quot;:&quot;4450791&quot;,&quot;origin&quot;:0,&quot;type&quot;:&quot;icons&quot;,&quot;user&quot;:&quot;1517966232&quot;}"/>
</p:tagLst>
</file>

<file path=ppt/tags/tag86.xml><?xml version="1.0" encoding="utf-8"?>
<p:tagLst xmlns:p="http://schemas.openxmlformats.org/presentationml/2006/main">
  <p:tag name="KSO_DOCER_RESOURCE_TRACE_INFO" val="{&quot;id&quot;:&quot;50024367&quot;,&quot;origin&quot;:0,&quot;type&quot;:&quot;icons&quot;,&quot;user&quot;:&quot;1517966232&quot;}"/>
</p:tagLst>
</file>

<file path=ppt/tags/tag87.xml><?xml version="1.0" encoding="utf-8"?>
<p:tagLst xmlns:p="http://schemas.openxmlformats.org/presentationml/2006/main">
  <p:tag name="KSO_DOCER_RESOURCE_TRACE_INFO" val="{&quot;id&quot;:&quot;50025965&quot;,&quot;origin&quot;:0,&quot;type&quot;:&quot;icons&quot;,&quot;user&quot;:&quot;1517966232&quot;}"/>
</p:tagLst>
</file>

<file path=ppt/tags/tag88.xml><?xml version="1.0" encoding="utf-8"?>
<p:tagLst xmlns:p="http://schemas.openxmlformats.org/presentationml/2006/main">
  <p:tag name="KSO_DOCER_RESOURCE_TRACE_INFO" val="{&quot;id&quot;:&quot;21559307&quot;,&quot;origin&quot;:0,&quot;type&quot;:&quot;icons&quot;,&quot;user&quot;:&quot;1517966232&quot;}"/>
</p:tagLst>
</file>

<file path=ppt/tags/tag89.xml><?xml version="1.0" encoding="utf-8"?>
<p:tagLst xmlns:p="http://schemas.openxmlformats.org/presentationml/2006/main">
  <p:tag name="KSO_DOCER_RESOURCE_TRACE_INFO" val="{&quot;id&quot;:&quot;4450791&quot;,&quot;origin&quot;:0,&quot;type&quot;:&quot;icons&quot;,&quot;user&quot;:&quot;1517966232&quot;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DOCER_RESOURCE_TRACE_INFO" val="{&quot;id&quot;:&quot;4450791&quot;,&quot;origin&quot;:0,&quot;type&quot;:&quot;icons&quot;,&quot;user&quot;:&quot;1517966232&quot;}"/>
</p:tagLst>
</file>

<file path=ppt/tags/tag91.xml><?xml version="1.0" encoding="utf-8"?>
<p:tagLst xmlns:p="http://schemas.openxmlformats.org/presentationml/2006/main">
  <p:tag name="KSO_DOCER_RESOURCE_TRACE_INFO" val="{&quot;id&quot;:&quot;4450791&quot;,&quot;origin&quot;:0,&quot;type&quot;:&quot;icons&quot;,&quot;user&quot;:&quot;1517966232&quot;}"/>
</p:tagLst>
</file>

<file path=ppt/tags/tag9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5709,4523943,21572623,50063197,4518795,20093124,50044788,50059547,4530809,4519705,4450793,4450878,20281189,21538076,21601050,50063430,50008477],&quot;65&quot;:[20205081]}"/>
</p:tagLst>
</file>

<file path=ppt/tags/tag93.xml><?xml version="1.0" encoding="utf-8"?>
<p:tagLst xmlns:p="http://schemas.openxmlformats.org/presentationml/2006/main">
  <p:tag name="TABLE_ENDDRAG_ORIGIN_RECT" val="486*235"/>
  <p:tag name="TABLE_ENDDRAG_RECT" val="457*100*486*235"/>
</p:tagLst>
</file>

<file path=ppt/tags/tag9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TABLE_ENDDRAG_ORIGIN_RECT" val="447*122"/>
  <p:tag name="TABLE_ENDDRAG_RECT" val="490*397*447*122"/>
</p:tagLst>
</file>

<file path=ppt/tags/tag96.xml><?xml version="1.0" encoding="utf-8"?>
<p:tagLst xmlns:p="http://schemas.openxmlformats.org/presentationml/2006/main">
  <p:tag name="TABLE_ENDDRAG_ORIGIN_RECT" val="425*76"/>
  <p:tag name="TABLE_ENDDRAG_RECT" val="513*139*425*76"/>
</p:tagLst>
</file>

<file path=ppt/tags/tag97.xml><?xml version="1.0" encoding="utf-8"?>
<p:tagLst xmlns:p="http://schemas.openxmlformats.org/presentationml/2006/main">
  <p:tag name="KSO_WM_DIAGRAM_VIRTUALLY_FRAME" val="{&quot;height&quot;:468.65,&quot;left&quot;:4.4,&quot;top&quot;:59.4,&quot;width&quot;:943.1}"/>
</p:tagLst>
</file>

<file path=ppt/tags/tag98.xml><?xml version="1.0" encoding="utf-8"?>
<p:tagLst xmlns:p="http://schemas.openxmlformats.org/presentationml/2006/main">
  <p:tag name="KSO_WM_DIAGRAM_VIRTUALLY_FRAME" val="{&quot;height&quot;:468.65,&quot;left&quot;:4.4,&quot;top&quot;:59.4,&quot;width&quot;:943.1}"/>
</p:tagLst>
</file>

<file path=ppt/tags/tag9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4979</Words>
  <Application>WPS 文字</Application>
  <PresentationFormat>宽屏</PresentationFormat>
  <Paragraphs>942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Wingdings</vt:lpstr>
      <vt:lpstr>仿宋_GB2312</vt:lpstr>
      <vt:lpstr>微软雅黑</vt:lpstr>
      <vt:lpstr>汉仪旗黑</vt:lpstr>
      <vt:lpstr>楷体_GB2312</vt:lpstr>
      <vt:lpstr>OPPOSans M</vt:lpstr>
      <vt:lpstr>汉仪楷体简</vt:lpstr>
      <vt:lpstr>楷体_GB2312</vt:lpstr>
      <vt:lpstr>微软雅黑</vt:lpstr>
      <vt:lpstr>苹方-简</vt:lpstr>
      <vt:lpstr>汉仪书宋二KW</vt:lpstr>
      <vt:lpstr>宋体</vt:lpstr>
      <vt:lpstr>Arial Unicode MS</vt:lpstr>
      <vt:lpstr>OPPOSans M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尾巴藏不住</cp:lastModifiedBy>
  <cp:revision>211</cp:revision>
  <dcterms:created xsi:type="dcterms:W3CDTF">2026-06-10T09:16:02Z</dcterms:created>
  <dcterms:modified xsi:type="dcterms:W3CDTF">2026-06-10T09:16:02Z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2052-12.1.26016.26016</vt:lpwstr>
  </property>
  <property fmtid="{D5CDD505-2E9C-101B-9397-08002B2CF9AE}" pid="3" name="ICV">
    <vt:lpwstr>2DCD092DD60521578C55216A3569194E_43</vt:lpwstr>
  </property>
</Properties>
</file>