
<file path=[Content_Types].xml><?xml version="1.0" encoding="utf-8"?>
<Types xmlns="http://schemas.openxmlformats.org/package/2006/content-types">
  <Default Extension="xlsx" ContentType="application/vnd.openxmlformats-officedocument.spreadsheetml.sheet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olors1.xml" ContentType="application/vnd.ms-office.chartcolorstyle+xml"/>
  <Override PartName="/ppt/charts/colors10.xml" ContentType="application/vnd.ms-office.chartcolorstyle+xml"/>
  <Override PartName="/ppt/charts/colors11.xml" ContentType="application/vnd.ms-office.chartcolorstyle+xml"/>
  <Override PartName="/ppt/charts/colors12.xml" ContentType="application/vnd.ms-office.chartcolorstyle+xml"/>
  <Override PartName="/ppt/charts/colors13.xml" ContentType="application/vnd.ms-office.chartcolorstyle+xml"/>
  <Override PartName="/ppt/charts/colors2.xml" ContentType="application/vnd.ms-office.chartcolorstyle+xml"/>
  <Override PartName="/ppt/charts/colors3.xml" ContentType="application/vnd.ms-office.chartcolorstyle+xml"/>
  <Override PartName="/ppt/charts/colors4.xml" ContentType="application/vnd.ms-office.chartcolorstyle+xml"/>
  <Override PartName="/ppt/charts/colors5.xml" ContentType="application/vnd.ms-office.chartcolorstyle+xml"/>
  <Override PartName="/ppt/charts/colors6.xml" ContentType="application/vnd.ms-office.chartcolorstyle+xml"/>
  <Override PartName="/ppt/charts/colors7.xml" ContentType="application/vnd.ms-office.chartcolorstyle+xml"/>
  <Override PartName="/ppt/charts/colors8.xml" ContentType="application/vnd.ms-office.chartcolorstyle+xml"/>
  <Override PartName="/ppt/charts/colors9.xml" ContentType="application/vnd.ms-office.chartcolorstyle+xml"/>
  <Override PartName="/ppt/charts/style1.xml" ContentType="application/vnd.ms-office.chartstyle+xml"/>
  <Override PartName="/ppt/charts/style10.xml" ContentType="application/vnd.ms-office.chartstyle+xml"/>
  <Override PartName="/ppt/charts/style11.xml" ContentType="application/vnd.ms-office.chartstyle+xml"/>
  <Override PartName="/ppt/charts/style12.xml" ContentType="application/vnd.ms-office.chartstyle+xml"/>
  <Override PartName="/ppt/charts/style13.xml" ContentType="application/vnd.ms-office.chartstyle+xml"/>
  <Override PartName="/ppt/charts/style2.xml" ContentType="application/vnd.ms-office.chartstyle+xml"/>
  <Override PartName="/ppt/charts/style3.xml" ContentType="application/vnd.ms-office.chartstyle+xml"/>
  <Override PartName="/ppt/charts/style4.xml" ContentType="application/vnd.ms-office.chartstyle+xml"/>
  <Override PartName="/ppt/charts/style5.xml" ContentType="application/vnd.ms-office.chartstyle+xml"/>
  <Override PartName="/ppt/charts/style6.xml" ContentType="application/vnd.ms-office.chartstyle+xml"/>
  <Override PartName="/ppt/charts/style7.xml" ContentType="application/vnd.ms-office.chartstyle+xml"/>
  <Override PartName="/ppt/charts/style8.xml" ContentType="application/vnd.ms-office.chartstyle+xml"/>
  <Override PartName="/ppt/charts/style9.xml" ContentType="application/vnd.ms-office.chartstyle+xml"/>
  <Override PartName="/ppt/handoutMasters/handoutMaster1.xml" ContentType="application/vnd.openxmlformats-officedocument.presentationml.handoutMaster+xml"/>
  <Override PartName="/ppt/media/image10.svg" ContentType="image/svg+xml"/>
  <Override PartName="/ppt/media/image11.svg" ContentType="image/svg+xml"/>
  <Override PartName="/ppt/media/image12.svg" ContentType="image/svg+xml"/>
  <Override PartName="/ppt/media/image13.svg" ContentType="image/svg+xml"/>
  <Override PartName="/ppt/media/image15.svg" ContentType="image/svg+xml"/>
  <Override PartName="/ppt/media/image17.svg" ContentType="image/svg+xml"/>
  <Override PartName="/ppt/media/image19.svg" ContentType="image/svg+xml"/>
  <Override PartName="/ppt/media/image21.svg" ContentType="image/svg+xml"/>
  <Override PartName="/ppt/media/image22.svg" ContentType="image/svg+xml"/>
  <Override PartName="/ppt/media/image24.svg" ContentType="image/svg+xml"/>
  <Override PartName="/ppt/media/image26.svg" ContentType="image/svg+xml"/>
  <Override PartName="/ppt/media/image28.svg" ContentType="image/svg+xml"/>
  <Override PartName="/ppt/media/image30.svg" ContentType="image/svg+xml"/>
  <Override PartName="/ppt/media/image32.svg" ContentType="image/svg+xml"/>
  <Override PartName="/ppt/media/image34.svg" ContentType="image/svg+xml"/>
  <Override PartName="/ppt/media/image36.svg" ContentType="image/svg+xml"/>
  <Override PartName="/ppt/media/image38.svg" ContentType="image/svg+xml"/>
  <Override PartName="/ppt/media/image4.svg" ContentType="image/svg+xml"/>
  <Override PartName="/ppt/media/image40.svg" ContentType="image/svg+xml"/>
  <Override PartName="/ppt/media/image42.svg" ContentType="image/svg+xml"/>
  <Override PartName="/ppt/media/image44.svg" ContentType="image/svg+xml"/>
  <Override PartName="/ppt/media/image46.svg" ContentType="image/svg+xml"/>
  <Override PartName="/ppt/media/image48.svg" ContentType="image/svg+xml"/>
  <Override PartName="/ppt/media/image50.svg" ContentType="image/svg+xml"/>
  <Override PartName="/ppt/media/image52.svg" ContentType="image/svg+xml"/>
  <Override PartName="/ppt/media/image54.svg" ContentType="image/svg+xml"/>
  <Override PartName="/ppt/media/image56.svg" ContentType="image/svg+xml"/>
  <Override PartName="/ppt/media/image58.svg" ContentType="image/svg+xml"/>
  <Override PartName="/ppt/media/image6.svg" ContentType="image/svg+xml"/>
  <Override PartName="/ppt/media/image60.svg" ContentType="image/svg+xml"/>
  <Override PartName="/ppt/media/image8.svg" ContentType="image/svg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70" r:id="rId3"/>
    <p:sldId id="258" r:id="rId4"/>
    <p:sldId id="259" r:id="rId5"/>
    <p:sldId id="261" r:id="rId6"/>
    <p:sldId id="268" r:id="rId7"/>
    <p:sldId id="263" r:id="rId8"/>
    <p:sldId id="264" r:id="rId9"/>
    <p:sldId id="266" r:id="rId10"/>
  </p:sldIdLst>
  <p:sldSz cx="12192000" cy="6858000"/>
  <p:notesSz cx="6858000" cy="9144000"/>
  <p:custDataLst>
    <p:tags r:id="rId1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5" userDrawn="1">
          <p15:clr>
            <a:srgbClr val="A4A3A4"/>
          </p15:clr>
        </p15:guide>
        <p15:guide id="2" pos="380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FC9EA"/>
    <a:srgbClr val="ADC8EA"/>
    <a:srgbClr val="F7E8F5"/>
    <a:srgbClr val="EED2EC"/>
    <a:srgbClr val="FFE3D9"/>
    <a:srgbClr val="FFF3FB"/>
    <a:srgbClr val="FBEBF7"/>
    <a:srgbClr val="FFF2EE"/>
    <a:srgbClr val="FFE5D9"/>
    <a:srgbClr val="FFCA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385"/>
        <p:guide pos="3808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tags" Target="tags/tag115.xml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handoutMaster" Target="handoutMasters/handoutMaster1.xml"/><Relationship Id="rId11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Workbook1.xlsx"/></Relationships>
</file>

<file path=ppt/charts/_rels/chart10.xml.rels><?xml version="1.0" encoding="UTF-8" standalone="yes"?>
<Relationships xmlns="http://schemas.openxmlformats.org/package/2006/relationships"><Relationship Id="rId3" Type="http://schemas.microsoft.com/office/2011/relationships/chartColorStyle" Target="colors10.xml"/><Relationship Id="rId2" Type="http://schemas.microsoft.com/office/2011/relationships/chartStyle" Target="style10.xml"/><Relationship Id="rId1" Type="http://schemas.openxmlformats.org/officeDocument/2006/relationships/package" Target="../embeddings/Workbook10.xlsx"/></Relationships>
</file>

<file path=ppt/charts/_rels/chart11.xml.rels><?xml version="1.0" encoding="UTF-8" standalone="yes"?>
<Relationships xmlns="http://schemas.openxmlformats.org/package/2006/relationships"><Relationship Id="rId3" Type="http://schemas.microsoft.com/office/2011/relationships/chartColorStyle" Target="colors11.xml"/><Relationship Id="rId2" Type="http://schemas.microsoft.com/office/2011/relationships/chartStyle" Target="style11.xml"/><Relationship Id="rId1" Type="http://schemas.openxmlformats.org/officeDocument/2006/relationships/package" Target="../embeddings/Workbook11.xlsx"/></Relationships>
</file>

<file path=ppt/charts/_rels/chart12.xml.rels><?xml version="1.0" encoding="UTF-8" standalone="yes"?>
<Relationships xmlns="http://schemas.openxmlformats.org/package/2006/relationships"><Relationship Id="rId3" Type="http://schemas.microsoft.com/office/2011/relationships/chartColorStyle" Target="colors12.xml"/><Relationship Id="rId2" Type="http://schemas.microsoft.com/office/2011/relationships/chartStyle" Target="style12.xml"/><Relationship Id="rId1" Type="http://schemas.openxmlformats.org/officeDocument/2006/relationships/package" Target="../embeddings/Workbook12.xlsx"/></Relationships>
</file>

<file path=ppt/charts/_rels/chart13.xml.rels><?xml version="1.0" encoding="UTF-8" standalone="yes"?>
<Relationships xmlns="http://schemas.openxmlformats.org/package/2006/relationships"><Relationship Id="rId3" Type="http://schemas.microsoft.com/office/2011/relationships/chartColorStyle" Target="colors13.xml"/><Relationship Id="rId2" Type="http://schemas.microsoft.com/office/2011/relationships/chartStyle" Target="style13.xml"/><Relationship Id="rId1" Type="http://schemas.openxmlformats.org/officeDocument/2006/relationships/package" Target="../embeddings/Workbook13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package" Target="../embeddings/Workbook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microsoft.com/office/2011/relationships/chartStyle" Target="style3.xml"/><Relationship Id="rId1" Type="http://schemas.openxmlformats.org/officeDocument/2006/relationships/package" Target="../embeddings/Workbook3.xlsx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ColorStyle" Target="colors4.xml"/><Relationship Id="rId2" Type="http://schemas.microsoft.com/office/2011/relationships/chartStyle" Target="style4.xml"/><Relationship Id="rId1" Type="http://schemas.openxmlformats.org/officeDocument/2006/relationships/package" Target="../embeddings/Workbook4.xlsx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ColorStyle" Target="colors5.xml"/><Relationship Id="rId2" Type="http://schemas.microsoft.com/office/2011/relationships/chartStyle" Target="style5.xml"/><Relationship Id="rId1" Type="http://schemas.openxmlformats.org/officeDocument/2006/relationships/package" Target="../embeddings/Workbook5.xlsx"/></Relationships>
</file>

<file path=ppt/charts/_rels/chart6.xml.rels><?xml version="1.0" encoding="UTF-8" standalone="yes"?>
<Relationships xmlns="http://schemas.openxmlformats.org/package/2006/relationships"><Relationship Id="rId3" Type="http://schemas.microsoft.com/office/2011/relationships/chartColorStyle" Target="colors6.xml"/><Relationship Id="rId2" Type="http://schemas.microsoft.com/office/2011/relationships/chartStyle" Target="style6.xml"/><Relationship Id="rId1" Type="http://schemas.openxmlformats.org/officeDocument/2006/relationships/package" Target="../embeddings/Workbook6.xlsx"/></Relationships>
</file>

<file path=ppt/charts/_rels/chart7.xml.rels><?xml version="1.0" encoding="UTF-8" standalone="yes"?>
<Relationships xmlns="http://schemas.openxmlformats.org/package/2006/relationships"><Relationship Id="rId3" Type="http://schemas.microsoft.com/office/2011/relationships/chartColorStyle" Target="colors7.xml"/><Relationship Id="rId2" Type="http://schemas.microsoft.com/office/2011/relationships/chartStyle" Target="style7.xml"/><Relationship Id="rId1" Type="http://schemas.openxmlformats.org/officeDocument/2006/relationships/package" Target="../embeddings/Workbook7.xlsx"/></Relationships>
</file>

<file path=ppt/charts/_rels/chart8.xml.rels><?xml version="1.0" encoding="UTF-8" standalone="yes"?>
<Relationships xmlns="http://schemas.openxmlformats.org/package/2006/relationships"><Relationship Id="rId3" Type="http://schemas.microsoft.com/office/2011/relationships/chartColorStyle" Target="colors8.xml"/><Relationship Id="rId2" Type="http://schemas.microsoft.com/office/2011/relationships/chartStyle" Target="style8.xml"/><Relationship Id="rId1" Type="http://schemas.openxmlformats.org/officeDocument/2006/relationships/package" Target="../embeddings/Workbook8.xlsx"/></Relationships>
</file>

<file path=ppt/charts/_rels/chart9.xml.rels><?xml version="1.0" encoding="UTF-8" standalone="yes"?>
<Relationships xmlns="http://schemas.openxmlformats.org/package/2006/relationships"><Relationship Id="rId3" Type="http://schemas.microsoft.com/office/2011/relationships/chartColorStyle" Target="colors9.xml"/><Relationship Id="rId2" Type="http://schemas.microsoft.com/office/2011/relationships/chartStyle" Target="style9.xml"/><Relationship Id="rId1" Type="http://schemas.openxmlformats.org/officeDocument/2006/relationships/package" Target="../embeddings/Workbook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zh-CN" sz="100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楷体_GB2312" charset="0"/>
                <a:ea typeface="楷体_GB2312" charset="0"/>
                <a:cs typeface="楷体_GB2312" charset="0"/>
                <a:sym typeface="楷体_GB2312" charset="0"/>
              </a:defRPr>
            </a:pPr>
            <a:r>
              <a:rPr lang="en-US" altLang="zh-CN" sz="1000">
                <a:latin typeface="楷体_GB2312" charset="0"/>
                <a:ea typeface="楷体_GB2312" charset="0"/>
                <a:cs typeface="楷体_GB2312" charset="0"/>
                <a:sym typeface="楷体_GB2312" charset="0"/>
              </a:rPr>
              <a:t>累计行业招标金额与次数分布（2026年1-4月）</a:t>
            </a:r>
            <a:endParaRPr sz="1000">
              <a:latin typeface="楷体_GB2312" charset="0"/>
              <a:ea typeface="楷体_GB2312" charset="0"/>
              <a:cs typeface="楷体_GB2312" charset="0"/>
              <a:sym typeface="楷体_GB2312" charset="0"/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0671176612708384"/>
          <c:y val="0.181767955801105"/>
          <c:w val="0.872167190142546"/>
          <c:h val="0.73977900552486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个数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楷体_GB2312" charset="0"/>
                    <a:ea typeface="楷体_GB2312" charset="0"/>
                    <a:cs typeface="楷体_GB2312" charset="0"/>
                    <a:sym typeface="楷体_GB2312" charset="0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党政</c:v>
                </c:pt>
                <c:pt idx="1">
                  <c:v>金融</c:v>
                </c:pt>
                <c:pt idx="2">
                  <c:v>工业能源</c:v>
                </c:pt>
                <c:pt idx="3">
                  <c:v>交通</c:v>
                </c:pt>
                <c:pt idx="4">
                  <c:v>教育</c:v>
                </c:pt>
                <c:pt idx="5">
                  <c:v>医卫</c:v>
                </c:pt>
                <c:pt idx="6">
                  <c:v>融合创新</c:v>
                </c:pt>
                <c:pt idx="7">
                  <c:v>农业文旅</c:v>
                </c:pt>
                <c:pt idx="8">
                  <c:v>商客</c:v>
                </c:pt>
                <c:pt idx="9">
                  <c:v>互联网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891</c:v>
                </c:pt>
                <c:pt idx="1">
                  <c:v>697</c:v>
                </c:pt>
                <c:pt idx="2">
                  <c:v>505</c:v>
                </c:pt>
                <c:pt idx="3">
                  <c:v>310</c:v>
                </c:pt>
                <c:pt idx="4">
                  <c:v>265</c:v>
                </c:pt>
                <c:pt idx="5">
                  <c:v>265</c:v>
                </c:pt>
                <c:pt idx="6">
                  <c:v>248</c:v>
                </c:pt>
                <c:pt idx="7">
                  <c:v>225</c:v>
                </c:pt>
                <c:pt idx="8">
                  <c:v>195</c:v>
                </c:pt>
                <c:pt idx="9">
                  <c:v>111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0"/>
        <c:axId val="649198373"/>
        <c:axId val="336572637"/>
      </c:bar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金额（亿元）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numFmt formatCode="0.00_ " sourceLinked="0"/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楷体_GB2312" charset="0"/>
                    <a:ea typeface="楷体_GB2312" charset="0"/>
                    <a:cs typeface="楷体_GB2312" charset="0"/>
                    <a:sym typeface="楷体_GB2312" charset="0"/>
                  </a:defRPr>
                </a:pPr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党政</c:v>
                </c:pt>
                <c:pt idx="1">
                  <c:v>金融</c:v>
                </c:pt>
                <c:pt idx="2">
                  <c:v>工业能源</c:v>
                </c:pt>
                <c:pt idx="3">
                  <c:v>交通</c:v>
                </c:pt>
                <c:pt idx="4">
                  <c:v>教育</c:v>
                </c:pt>
                <c:pt idx="5">
                  <c:v>医卫</c:v>
                </c:pt>
                <c:pt idx="6">
                  <c:v>融合创新</c:v>
                </c:pt>
                <c:pt idx="7">
                  <c:v>农业文旅</c:v>
                </c:pt>
                <c:pt idx="8">
                  <c:v>商客</c:v>
                </c:pt>
                <c:pt idx="9">
                  <c:v>互联网</c:v>
                </c:pt>
              </c:strCache>
            </c:strRef>
          </c:cat>
          <c:val>
            <c:numRef>
              <c:f>Sheet1!$C$2:$C$11</c:f>
              <c:numCache>
                <c:formatCode>0.00_ </c:formatCode>
                <c:ptCount val="10"/>
                <c:pt idx="0">
                  <c:v>52.6651238395</c:v>
                </c:pt>
                <c:pt idx="1">
                  <c:v>11.3974144964</c:v>
                </c:pt>
                <c:pt idx="2">
                  <c:v>11.2079909005</c:v>
                </c:pt>
                <c:pt idx="3">
                  <c:v>13.5543636408</c:v>
                </c:pt>
                <c:pt idx="4">
                  <c:v>14.2448201039</c:v>
                </c:pt>
                <c:pt idx="5">
                  <c:v>11.4541742115</c:v>
                </c:pt>
                <c:pt idx="6">
                  <c:v>17.8612789088</c:v>
                </c:pt>
                <c:pt idx="7">
                  <c:v>25.9948334228</c:v>
                </c:pt>
                <c:pt idx="8">
                  <c:v>15.6104514728</c:v>
                </c:pt>
                <c:pt idx="9">
                  <c:v>4.2102193565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76940677"/>
        <c:axId val="288227474"/>
      </c:lineChart>
      <c:catAx>
        <c:axId val="649198373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楷体_GB2312" charset="0"/>
                <a:ea typeface="楷体_GB2312" charset="0"/>
                <a:cs typeface="楷体_GB2312" charset="0"/>
                <a:sym typeface="楷体_GB2312" charset="0"/>
              </a:defRPr>
            </a:pPr>
          </a:p>
        </c:txPr>
        <c:crossAx val="336572637"/>
        <c:crosses val="autoZero"/>
        <c:auto val="1"/>
        <c:lblAlgn val="ctr"/>
        <c:lblOffset val="100"/>
        <c:noMultiLvlLbl val="0"/>
      </c:catAx>
      <c:valAx>
        <c:axId val="336572637"/>
        <c:scaling>
          <c:orientation val="minMax"/>
          <c:max val="200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楷体_GB2312" charset="0"/>
                <a:ea typeface="楷体_GB2312" charset="0"/>
                <a:cs typeface="楷体_GB2312" charset="0"/>
                <a:sym typeface="楷体_GB2312" charset="0"/>
              </a:defRPr>
            </a:pPr>
          </a:p>
        </c:txPr>
        <c:crossAx val="649198373"/>
        <c:crosses val="autoZero"/>
        <c:crossBetween val="between"/>
      </c:valAx>
      <c:catAx>
        <c:axId val="776940677"/>
        <c:scaling>
          <c:orientation val="minMax"/>
        </c:scaling>
        <c:delete val="1"/>
        <c:axPos val="b"/>
        <c:majorTickMark val="none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楷体_GB2312" charset="0"/>
                <a:ea typeface="楷体_GB2312" charset="0"/>
                <a:cs typeface="楷体_GB2312" charset="0"/>
                <a:sym typeface="楷体_GB2312" charset="0"/>
              </a:defRPr>
            </a:pPr>
          </a:p>
        </c:txPr>
        <c:crossAx val="288227474"/>
        <c:crosses val="autoZero"/>
        <c:auto val="1"/>
        <c:lblAlgn val="ctr"/>
        <c:lblOffset val="100"/>
        <c:noMultiLvlLbl val="0"/>
      </c:catAx>
      <c:valAx>
        <c:axId val="288227474"/>
        <c:scaling>
          <c:orientation val="minMax"/>
          <c:min val="-60"/>
        </c:scaling>
        <c:delete val="0"/>
        <c:axPos val="r"/>
        <c:numFmt formatCode="0.00_ 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楷体_GB2312" charset="0"/>
                <a:ea typeface="楷体_GB2312" charset="0"/>
                <a:cs typeface="楷体_GB2312" charset="0"/>
                <a:sym typeface="楷体_GB2312" charset="0"/>
              </a:defRPr>
            </a:pPr>
          </a:p>
        </c:txPr>
        <c:crossAx val="776940677"/>
        <c:crosses val="max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楷体_GB2312" charset="0"/>
                <a:ea typeface="楷体_GB2312" charset="0"/>
                <a:cs typeface="楷体_GB2312" charset="0"/>
                <a:sym typeface="楷体_GB2312" charset="0"/>
              </a:defRPr>
            </a:pPr>
          </a:p>
        </c:txPr>
      </c:legendEntry>
      <c:legendEntry>
        <c:idx val="1"/>
        <c:txPr>
          <a:bodyPr rot="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楷体_GB2312" charset="0"/>
                <a:ea typeface="楷体_GB2312" charset="0"/>
                <a:cs typeface="楷体_GB2312" charset="0"/>
                <a:sym typeface="楷体_GB2312" charset="0"/>
              </a:defRPr>
            </a:pPr>
          </a:p>
        </c:txPr>
      </c:legendEntry>
      <c:layout>
        <c:manualLayout>
          <c:xMode val="edge"/>
          <c:yMode val="edge"/>
          <c:x val="0.663264073447693"/>
          <c:y val="0.0847853803654909"/>
        </c:manualLayout>
      </c:layout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zh-CN"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楷体_GB2312" charset="0"/>
              <a:ea typeface="楷体_GB2312" charset="0"/>
              <a:cs typeface="楷体_GB2312" charset="0"/>
              <a:sym typeface="楷体_GB2312" charset="0"/>
            </a:defRPr>
          </a:pPr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9efe8af2-252e-4ae9-b8e3-f8916e9bf03c}"/>
      </c:ext>
    </c:extLst>
  </c:chart>
  <c:spPr>
    <a:noFill/>
    <a:ln w="9525" cap="flat" cmpd="sng" algn="ctr">
      <a:noFill/>
      <a:prstDash val="solid"/>
      <a:round/>
    </a:ln>
    <a:effectLst/>
  </c:spPr>
  <c:txPr>
    <a:bodyPr/>
    <a:lstStyle/>
    <a:p>
      <a:pPr>
        <a:defRPr lang="zh-CN">
          <a:latin typeface="楷体_GB2312" charset="0"/>
          <a:ea typeface="楷体_GB2312" charset="0"/>
          <a:cs typeface="楷体_GB2312" charset="0"/>
          <a:sym typeface="楷体_GB2312" charset="0"/>
        </a:defRPr>
      </a:pPr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zh-CN" sz="108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楷体_GB2312" charset="0"/>
                <a:ea typeface="楷体_GB2312" charset="0"/>
                <a:cs typeface="楷体_GB2312" charset="0"/>
                <a:sym typeface="楷体_GB2312" charset="0"/>
              </a:defRPr>
            </a:pPr>
            <a:r>
              <a:rPr altLang="en-US" sz="1080">
                <a:latin typeface="楷体_GB2312" charset="0"/>
                <a:ea typeface="楷体_GB2312" charset="0"/>
                <a:cs typeface="楷体_GB2312" charset="0"/>
                <a:sym typeface="楷体_GB2312" charset="0"/>
              </a:rPr>
              <a:t>运营商各</a:t>
            </a:r>
            <a:r>
              <a:rPr lang="en-US" altLang="zh-CN" sz="1080">
                <a:latin typeface="楷体_GB2312" charset="0"/>
                <a:ea typeface="楷体_GB2312" charset="0"/>
                <a:cs typeface="楷体_GB2312" charset="0"/>
                <a:sym typeface="楷体_GB2312" charset="0"/>
              </a:rPr>
              <a:t>行业</a:t>
            </a:r>
            <a:r>
              <a:rPr altLang="en-US" sz="1080">
                <a:latin typeface="楷体_GB2312" charset="0"/>
                <a:ea typeface="楷体_GB2312" charset="0"/>
                <a:cs typeface="楷体_GB2312" charset="0"/>
                <a:sym typeface="楷体_GB2312" charset="0"/>
              </a:rPr>
              <a:t>累计</a:t>
            </a:r>
            <a:r>
              <a:rPr lang="en-US" altLang="zh-CN" sz="1080">
                <a:latin typeface="楷体_GB2312" charset="0"/>
                <a:ea typeface="楷体_GB2312" charset="0"/>
                <a:cs typeface="楷体_GB2312" charset="0"/>
                <a:sym typeface="楷体_GB2312" charset="0"/>
              </a:rPr>
              <a:t>中标金额分布</a:t>
            </a:r>
            <a:endParaRPr sz="1080">
              <a:latin typeface="楷体_GB2312" charset="0"/>
              <a:ea typeface="楷体_GB2312" charset="0"/>
              <a:cs typeface="楷体_GB2312" charset="0"/>
              <a:sym typeface="楷体_GB2312" charset="0"/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00359195402298851"/>
          <c:y val="0.191803971271652"/>
          <c:w val="0.992816091954023"/>
          <c:h val="0.63430502746092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中标金额</c:v>
                </c:pt>
              </c:strCache>
            </c:strRef>
          </c:tx>
          <c:spPr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  <a:effectLst/>
            </c:spPr>
          </c:dPt>
          <c:dLbls>
            <c:numFmt formatCode="0_ " sourceLinked="0"/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楷体_GB2312" charset="0"/>
                    <a:ea typeface="楷体_GB2312" charset="0"/>
                    <a:cs typeface="楷体_GB2312" charset="0"/>
                    <a:sym typeface="楷体_GB2312" charset="0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党政</c:v>
                </c:pt>
                <c:pt idx="1">
                  <c:v>商客</c:v>
                </c:pt>
                <c:pt idx="2">
                  <c:v>医卫</c:v>
                </c:pt>
                <c:pt idx="3">
                  <c:v>金融</c:v>
                </c:pt>
                <c:pt idx="4">
                  <c:v>教育</c:v>
                </c:pt>
                <c:pt idx="5">
                  <c:v>工业能源</c:v>
                </c:pt>
                <c:pt idx="6">
                  <c:v>交通</c:v>
                </c:pt>
                <c:pt idx="7">
                  <c:v>农业文旅</c:v>
                </c:pt>
                <c:pt idx="8">
                  <c:v>融合创新</c:v>
                </c:pt>
                <c:pt idx="9">
                  <c:v>互联网</c:v>
                </c:pt>
              </c:strCache>
            </c:strRef>
          </c:cat>
          <c:val>
            <c:numRef>
              <c:f>Sheet1!$B$2:$B$11</c:f>
              <c:numCache>
                <c:formatCode>0_ </c:formatCode>
                <c:ptCount val="10"/>
                <c:pt idx="0">
                  <c:v>121395.888572</c:v>
                </c:pt>
                <c:pt idx="1">
                  <c:v>54994.572364</c:v>
                </c:pt>
                <c:pt idx="2">
                  <c:v>18900.3929</c:v>
                </c:pt>
                <c:pt idx="3">
                  <c:v>12598.622766</c:v>
                </c:pt>
                <c:pt idx="4">
                  <c:v>8630.5581</c:v>
                </c:pt>
                <c:pt idx="5">
                  <c:v>8189.905091</c:v>
                </c:pt>
                <c:pt idx="6">
                  <c:v>6032.252019</c:v>
                </c:pt>
                <c:pt idx="7">
                  <c:v>3381.678263</c:v>
                </c:pt>
                <c:pt idx="8">
                  <c:v>1628.490032</c:v>
                </c:pt>
                <c:pt idx="9">
                  <c:v>301.4492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0"/>
        <c:axId val="656780910"/>
        <c:axId val="211594526"/>
      </c:barChart>
      <c:catAx>
        <c:axId val="656780910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楷体_GB2312" charset="0"/>
                <a:ea typeface="楷体_GB2312" charset="0"/>
                <a:cs typeface="楷体_GB2312" charset="0"/>
                <a:sym typeface="楷体_GB2312" charset="0"/>
              </a:defRPr>
            </a:pPr>
          </a:p>
        </c:txPr>
        <c:crossAx val="211594526"/>
        <c:crosses val="autoZero"/>
        <c:auto val="1"/>
        <c:lblAlgn val="ctr"/>
        <c:lblOffset val="100"/>
        <c:noMultiLvlLbl val="0"/>
      </c:catAx>
      <c:valAx>
        <c:axId val="211594526"/>
        <c:scaling>
          <c:orientation val="minMax"/>
        </c:scaling>
        <c:delete val="0"/>
        <c:axPos val="l"/>
        <c:numFmt formatCode="0_ " sourceLinked="1"/>
        <c:majorTickMark val="out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楷体_GB2312" charset="0"/>
                <a:ea typeface="楷体_GB2312" charset="0"/>
                <a:cs typeface="楷体_GB2312" charset="0"/>
                <a:sym typeface="楷体_GB2312" charset="0"/>
              </a:defRPr>
            </a:pPr>
          </a:p>
        </c:txPr>
        <c:crossAx val="65678091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uri="{0b15fc19-7d7d-44ad-8c2d-2c3a37ce22c3}">
        <chartProps xmlns="https://web.wps.cn/et/2018/main" chartId="{131ddb0b-4e93-4457-bdf9-ca9275b2a91d}"/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lang="zh-CN" sz="900">
          <a:latin typeface="楷体_GB2312" charset="0"/>
          <a:ea typeface="楷体_GB2312" charset="0"/>
          <a:cs typeface="楷体_GB2312" charset="0"/>
          <a:sym typeface="楷体_GB2312" charset="0"/>
        </a:defRPr>
      </a:pPr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zh-CN" sz="108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楷体_GB2312" charset="0"/>
                <a:ea typeface="楷体_GB2312" charset="0"/>
                <a:cs typeface="楷体_GB2312" charset="0"/>
                <a:sym typeface="楷体_GB2312" charset="0"/>
              </a:defRPr>
            </a:pPr>
            <a:r>
              <a:rPr altLang="en-US" sz="1080">
                <a:latin typeface="楷体_GB2312" charset="0"/>
                <a:ea typeface="楷体_GB2312" charset="0"/>
                <a:cs typeface="楷体_GB2312" charset="0"/>
                <a:sym typeface="楷体_GB2312" charset="0"/>
              </a:rPr>
              <a:t>运营商各</a:t>
            </a:r>
            <a:r>
              <a:rPr lang="en-US" altLang="zh-CN" sz="1080">
                <a:latin typeface="楷体_GB2312" charset="0"/>
                <a:ea typeface="楷体_GB2312" charset="0"/>
                <a:cs typeface="楷体_GB2312" charset="0"/>
                <a:sym typeface="楷体_GB2312" charset="0"/>
              </a:rPr>
              <a:t>行业</a:t>
            </a:r>
            <a:r>
              <a:rPr altLang="en-US" sz="1080">
                <a:latin typeface="楷体_GB2312" charset="0"/>
                <a:ea typeface="楷体_GB2312" charset="0"/>
                <a:cs typeface="楷体_GB2312" charset="0"/>
                <a:sym typeface="楷体_GB2312" charset="0"/>
              </a:rPr>
              <a:t>累计</a:t>
            </a:r>
            <a:r>
              <a:rPr lang="en-US" altLang="zh-CN" sz="1080">
                <a:latin typeface="楷体_GB2312" charset="0"/>
                <a:ea typeface="楷体_GB2312" charset="0"/>
                <a:cs typeface="楷体_GB2312" charset="0"/>
                <a:sym typeface="楷体_GB2312" charset="0"/>
              </a:rPr>
              <a:t>中标</a:t>
            </a:r>
            <a:r>
              <a:rPr altLang="en-US" sz="1080">
                <a:latin typeface="楷体_GB2312" charset="0"/>
                <a:ea typeface="楷体_GB2312" charset="0"/>
                <a:cs typeface="楷体_GB2312" charset="0"/>
                <a:sym typeface="楷体_GB2312" charset="0"/>
              </a:rPr>
              <a:t>个数</a:t>
            </a:r>
            <a:r>
              <a:rPr lang="en-US" altLang="zh-CN" sz="1080">
                <a:latin typeface="楷体_GB2312" charset="0"/>
                <a:ea typeface="楷体_GB2312" charset="0"/>
                <a:cs typeface="楷体_GB2312" charset="0"/>
                <a:sym typeface="楷体_GB2312" charset="0"/>
              </a:rPr>
              <a:t>分布</a:t>
            </a:r>
            <a:endParaRPr sz="1080">
              <a:latin typeface="楷体_GB2312" charset="0"/>
              <a:ea typeface="楷体_GB2312" charset="0"/>
              <a:cs typeface="楷体_GB2312" charset="0"/>
              <a:sym typeface="楷体_GB2312" charset="0"/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00359195402298851"/>
          <c:y val="0.191803971271652"/>
          <c:w val="0.992816091954023"/>
          <c:h val="0.63430502746092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中标个数</c:v>
                </c:pt>
              </c:strCache>
            </c:strRef>
          </c:tx>
          <c:spPr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  <a:effectLst/>
            </c:spPr>
          </c:dPt>
          <c:dLbls>
            <c:numFmt formatCode="0_ " sourceLinked="0"/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楷体_GB2312" charset="0"/>
                    <a:ea typeface="楷体_GB2312" charset="0"/>
                    <a:cs typeface="楷体_GB2312" charset="0"/>
                    <a:sym typeface="楷体_GB2312" charset="0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党政</c:v>
                </c:pt>
                <c:pt idx="1">
                  <c:v>商客</c:v>
                </c:pt>
                <c:pt idx="2">
                  <c:v>医卫</c:v>
                </c:pt>
                <c:pt idx="3">
                  <c:v>金融</c:v>
                </c:pt>
                <c:pt idx="4">
                  <c:v>教育</c:v>
                </c:pt>
                <c:pt idx="5">
                  <c:v>工业能源</c:v>
                </c:pt>
                <c:pt idx="6">
                  <c:v>交通</c:v>
                </c:pt>
                <c:pt idx="7">
                  <c:v>农业文旅</c:v>
                </c:pt>
                <c:pt idx="8">
                  <c:v>融合创新</c:v>
                </c:pt>
                <c:pt idx="9">
                  <c:v>互联网</c:v>
                </c:pt>
              </c:strCache>
            </c:strRef>
          </c:cat>
          <c:val>
            <c:numRef>
              <c:f>Sheet1!$B$2:$B$11</c:f>
              <c:numCache>
                <c:formatCode>0_ </c:formatCode>
                <c:ptCount val="10"/>
                <c:pt idx="0">
                  <c:v>121395.888572</c:v>
                </c:pt>
                <c:pt idx="1">
                  <c:v>54994.572364</c:v>
                </c:pt>
                <c:pt idx="2">
                  <c:v>18900.3929</c:v>
                </c:pt>
                <c:pt idx="3">
                  <c:v>12598.622766</c:v>
                </c:pt>
                <c:pt idx="4">
                  <c:v>8630.5581</c:v>
                </c:pt>
                <c:pt idx="5">
                  <c:v>8189.905091</c:v>
                </c:pt>
                <c:pt idx="6">
                  <c:v>6032.252019</c:v>
                </c:pt>
                <c:pt idx="7">
                  <c:v>3381.678263</c:v>
                </c:pt>
                <c:pt idx="8">
                  <c:v>1628.490032</c:v>
                </c:pt>
                <c:pt idx="9">
                  <c:v>301.4492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0"/>
        <c:axId val="656780910"/>
        <c:axId val="211594526"/>
      </c:barChart>
      <c:catAx>
        <c:axId val="656780910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楷体_GB2312" charset="0"/>
                <a:ea typeface="楷体_GB2312" charset="0"/>
                <a:cs typeface="楷体_GB2312" charset="0"/>
                <a:sym typeface="楷体_GB2312" charset="0"/>
              </a:defRPr>
            </a:pPr>
          </a:p>
        </c:txPr>
        <c:crossAx val="211594526"/>
        <c:crosses val="autoZero"/>
        <c:auto val="1"/>
        <c:lblAlgn val="ctr"/>
        <c:lblOffset val="100"/>
        <c:noMultiLvlLbl val="0"/>
      </c:catAx>
      <c:valAx>
        <c:axId val="211594526"/>
        <c:scaling>
          <c:orientation val="minMax"/>
        </c:scaling>
        <c:delete val="0"/>
        <c:axPos val="l"/>
        <c:numFmt formatCode="0_ " sourceLinked="1"/>
        <c:majorTickMark val="out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楷体_GB2312" charset="0"/>
                <a:ea typeface="楷体_GB2312" charset="0"/>
                <a:cs typeface="楷体_GB2312" charset="0"/>
                <a:sym typeface="楷体_GB2312" charset="0"/>
              </a:defRPr>
            </a:pPr>
          </a:p>
        </c:txPr>
        <c:crossAx val="65678091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uri="{0b15fc19-7d7d-44ad-8c2d-2c3a37ce22c3}">
        <chartProps xmlns="https://web.wps.cn/et/2018/main" chartId="{131ddb0b-4e93-4457-bdf9-ca9275b2a91d}"/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lang="zh-CN" sz="900">
          <a:latin typeface="楷体_GB2312" charset="0"/>
          <a:ea typeface="楷体_GB2312" charset="0"/>
          <a:cs typeface="楷体_GB2312" charset="0"/>
          <a:sym typeface="楷体_GB2312" charset="0"/>
        </a:defRPr>
      </a:pPr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zh-CN" sz="108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楷体_GB2312" charset="0"/>
                <a:ea typeface="楷体_GB2312" charset="0"/>
                <a:cs typeface="楷体_GB2312" charset="0"/>
                <a:sym typeface="楷体_GB2312" charset="0"/>
              </a:defRPr>
            </a:pPr>
            <a:r>
              <a:rPr lang="en-US" altLang="zh-CN" sz="1080">
                <a:latin typeface="楷体_GB2312" charset="0"/>
                <a:ea typeface="楷体_GB2312" charset="0"/>
                <a:cs typeface="楷体_GB2312" charset="0"/>
                <a:sym typeface="楷体_GB2312" charset="0"/>
              </a:rPr>
              <a:t>累计行业中标个数对比</a:t>
            </a:r>
            <a:endParaRPr sz="1080">
              <a:latin typeface="楷体_GB2312" charset="0"/>
              <a:ea typeface="楷体_GB2312" charset="0"/>
              <a:cs typeface="楷体_GB2312" charset="0"/>
              <a:sym typeface="楷体_GB2312" charset="0"/>
            </a:endParaRPr>
          </a:p>
        </c:rich>
      </c:tx>
      <c:layout>
        <c:manualLayout>
          <c:xMode val="edge"/>
          <c:yMode val="edge"/>
          <c:x val="0.43724983923159"/>
          <c:y val="0.0132100396301189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00163505559189012"/>
          <c:y val="0.216204315279613"/>
          <c:w val="0.9933598937583"/>
          <c:h val="0.60255394099515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电信个数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楷体_GB2312" charset="0"/>
                    <a:ea typeface="楷体_GB2312" charset="0"/>
                    <a:cs typeface="楷体_GB2312" charset="0"/>
                    <a:sym typeface="楷体_GB2312" charset="0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党政</c:v>
                </c:pt>
                <c:pt idx="1">
                  <c:v>金融</c:v>
                </c:pt>
                <c:pt idx="2">
                  <c:v>医卫</c:v>
                </c:pt>
                <c:pt idx="3">
                  <c:v>商客</c:v>
                </c:pt>
                <c:pt idx="4">
                  <c:v>交通</c:v>
                </c:pt>
                <c:pt idx="5">
                  <c:v>教育</c:v>
                </c:pt>
                <c:pt idx="6">
                  <c:v>农业文旅</c:v>
                </c:pt>
                <c:pt idx="7">
                  <c:v>工业能源</c:v>
                </c:pt>
                <c:pt idx="8">
                  <c:v>融合创新</c:v>
                </c:pt>
                <c:pt idx="9">
                  <c:v>互联网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87</c:v>
                </c:pt>
                <c:pt idx="1">
                  <c:v>14</c:v>
                </c:pt>
                <c:pt idx="2">
                  <c:v>20</c:v>
                </c:pt>
                <c:pt idx="3">
                  <c:v>10</c:v>
                </c:pt>
                <c:pt idx="4">
                  <c:v>8</c:v>
                </c:pt>
                <c:pt idx="5">
                  <c:v>8</c:v>
                </c:pt>
                <c:pt idx="6">
                  <c:v>7</c:v>
                </c:pt>
                <c:pt idx="7">
                  <c:v>3</c:v>
                </c:pt>
                <c:pt idx="8">
                  <c:v>1</c:v>
                </c:pt>
                <c:pt idx="9">
                  <c:v>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移动个数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General" sourceLinked="1"/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楷体_GB2312" charset="0"/>
                    <a:ea typeface="楷体_GB2312" charset="0"/>
                    <a:cs typeface="楷体_GB2312" charset="0"/>
                    <a:sym typeface="楷体_GB2312" charset="0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党政</c:v>
                </c:pt>
                <c:pt idx="1">
                  <c:v>金融</c:v>
                </c:pt>
                <c:pt idx="2">
                  <c:v>医卫</c:v>
                </c:pt>
                <c:pt idx="3">
                  <c:v>商客</c:v>
                </c:pt>
                <c:pt idx="4">
                  <c:v>交通</c:v>
                </c:pt>
                <c:pt idx="5">
                  <c:v>教育</c:v>
                </c:pt>
                <c:pt idx="6">
                  <c:v>农业文旅</c:v>
                </c:pt>
                <c:pt idx="7">
                  <c:v>工业能源</c:v>
                </c:pt>
                <c:pt idx="8">
                  <c:v>融合创新</c:v>
                </c:pt>
                <c:pt idx="9">
                  <c:v>互联网</c:v>
                </c:pt>
              </c:strCache>
            </c:strRef>
          </c:cat>
          <c:val>
            <c:numRef>
              <c:f>Sheet1!$C$2:$C$11</c:f>
              <c:numCache>
                <c:formatCode>General</c:formatCode>
                <c:ptCount val="10"/>
                <c:pt idx="0">
                  <c:v>27</c:v>
                </c:pt>
                <c:pt idx="1">
                  <c:v>12</c:v>
                </c:pt>
                <c:pt idx="2">
                  <c:v>3</c:v>
                </c:pt>
                <c:pt idx="3">
                  <c:v>11</c:v>
                </c:pt>
                <c:pt idx="4">
                  <c:v>10</c:v>
                </c:pt>
                <c:pt idx="5">
                  <c:v>6</c:v>
                </c:pt>
                <c:pt idx="6">
                  <c:v>6</c:v>
                </c:pt>
                <c:pt idx="7">
                  <c:v>5</c:v>
                </c:pt>
                <c:pt idx="8">
                  <c:v>3</c:v>
                </c:pt>
                <c:pt idx="9">
                  <c:v>3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联通个数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General" sourceLinked="1"/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楷体_GB2312" charset="0"/>
                    <a:ea typeface="楷体_GB2312" charset="0"/>
                    <a:cs typeface="楷体_GB2312" charset="0"/>
                    <a:sym typeface="楷体_GB2312" charset="0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党政</c:v>
                </c:pt>
                <c:pt idx="1">
                  <c:v>金融</c:v>
                </c:pt>
                <c:pt idx="2">
                  <c:v>医卫</c:v>
                </c:pt>
                <c:pt idx="3">
                  <c:v>商客</c:v>
                </c:pt>
                <c:pt idx="4">
                  <c:v>交通</c:v>
                </c:pt>
                <c:pt idx="5">
                  <c:v>教育</c:v>
                </c:pt>
                <c:pt idx="6">
                  <c:v>农业文旅</c:v>
                </c:pt>
                <c:pt idx="7">
                  <c:v>工业能源</c:v>
                </c:pt>
                <c:pt idx="8">
                  <c:v>融合创新</c:v>
                </c:pt>
                <c:pt idx="9">
                  <c:v>互联网</c:v>
                </c:pt>
              </c:strCache>
            </c:strRef>
          </c:cat>
          <c:val>
            <c:numRef>
              <c:f>Sheet1!$D$2:$D$11</c:f>
              <c:numCache>
                <c:formatCode>General</c:formatCode>
                <c:ptCount val="10"/>
                <c:pt idx="0">
                  <c:v>41</c:v>
                </c:pt>
                <c:pt idx="1">
                  <c:v>9</c:v>
                </c:pt>
                <c:pt idx="2">
                  <c:v>9</c:v>
                </c:pt>
                <c:pt idx="3">
                  <c:v>5</c:v>
                </c:pt>
                <c:pt idx="4">
                  <c:v>3</c:v>
                </c:pt>
                <c:pt idx="5">
                  <c:v>7</c:v>
                </c:pt>
                <c:pt idx="6">
                  <c:v>5</c:v>
                </c:pt>
                <c:pt idx="7">
                  <c:v>7</c:v>
                </c:pt>
                <c:pt idx="8">
                  <c:v>4</c:v>
                </c:pt>
                <c:pt idx="9">
                  <c:v>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4872510"/>
        <c:axId val="954876068"/>
      </c:barChart>
      <c:catAx>
        <c:axId val="34872510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楷体_GB2312" charset="0"/>
                <a:ea typeface="楷体_GB2312" charset="0"/>
                <a:cs typeface="楷体_GB2312" charset="0"/>
                <a:sym typeface="楷体_GB2312" charset="0"/>
              </a:defRPr>
            </a:pPr>
          </a:p>
        </c:txPr>
        <c:crossAx val="954876068"/>
        <c:crosses val="autoZero"/>
        <c:auto val="1"/>
        <c:lblAlgn val="ctr"/>
        <c:lblOffset val="100"/>
        <c:noMultiLvlLbl val="0"/>
      </c:catAx>
      <c:valAx>
        <c:axId val="9548760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楷体_GB2312" charset="0"/>
                <a:ea typeface="楷体_GB2312" charset="0"/>
                <a:cs typeface="楷体_GB2312" charset="0"/>
                <a:sym typeface="楷体_GB2312" charset="0"/>
              </a:defRPr>
            </a:pPr>
          </a:p>
        </c:txPr>
        <c:crossAx val="3487251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839001526051886"/>
          <c:y val="0.115949631153639"/>
        </c:manualLayout>
      </c:layout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zh-CN"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楷体_GB2312" charset="0"/>
              <a:ea typeface="楷体_GB2312" charset="0"/>
              <a:cs typeface="楷体_GB2312" charset="0"/>
              <a:sym typeface="楷体_GB2312" charset="0"/>
            </a:defRPr>
          </a:pPr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6e65622b-d0b1-419f-b307-22f2b6d30460}"/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lang="zh-CN" sz="900">
          <a:latin typeface="楷体_GB2312" charset="0"/>
          <a:ea typeface="楷体_GB2312" charset="0"/>
          <a:cs typeface="楷体_GB2312" charset="0"/>
          <a:sym typeface="楷体_GB2312" charset="0"/>
        </a:defRPr>
      </a:pPr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zh-CN" sz="108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楷体_GB2312" charset="0"/>
                <a:ea typeface="楷体_GB2312" charset="0"/>
                <a:cs typeface="楷体_GB2312" charset="0"/>
                <a:sym typeface="楷体_GB2312" charset="0"/>
              </a:defRPr>
            </a:pPr>
            <a:r>
              <a:rPr lang="en-US" altLang="zh-CN" sz="1080">
                <a:latin typeface="楷体_GB2312" charset="0"/>
                <a:ea typeface="楷体_GB2312" charset="0"/>
                <a:cs typeface="楷体_GB2312" charset="0"/>
                <a:sym typeface="楷体_GB2312" charset="0"/>
              </a:rPr>
              <a:t>累计行业中标</a:t>
            </a:r>
            <a:r>
              <a:rPr altLang="en-US" sz="1080">
                <a:latin typeface="楷体_GB2312" charset="0"/>
                <a:ea typeface="楷体_GB2312" charset="0"/>
                <a:cs typeface="楷体_GB2312" charset="0"/>
                <a:sym typeface="楷体_GB2312" charset="0"/>
              </a:rPr>
              <a:t>金额</a:t>
            </a:r>
            <a:r>
              <a:rPr lang="en-US" altLang="zh-CN" sz="1080">
                <a:latin typeface="楷体_GB2312" charset="0"/>
                <a:ea typeface="楷体_GB2312" charset="0"/>
                <a:cs typeface="楷体_GB2312" charset="0"/>
                <a:sym typeface="楷体_GB2312" charset="0"/>
              </a:rPr>
              <a:t>对比</a:t>
            </a:r>
            <a:endParaRPr sz="1080">
              <a:latin typeface="楷体_GB2312" charset="0"/>
              <a:ea typeface="楷体_GB2312" charset="0"/>
              <a:cs typeface="楷体_GB2312" charset="0"/>
              <a:sym typeface="楷体_GB2312" charset="0"/>
            </a:endParaRPr>
          </a:p>
        </c:rich>
      </c:tx>
      <c:layout>
        <c:manualLayout>
          <c:xMode val="edge"/>
          <c:yMode val="edge"/>
          <c:x val="0.436209637697644"/>
          <c:y val="0.0122850122850123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00332005312084993"/>
          <c:y val="0.216204315279613"/>
          <c:w val="0.9933598937583"/>
          <c:h val="0.60255394099515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电信金额（万元）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c:spPr>
          </c:dPt>
          <c:dLbls>
            <c:numFmt formatCode="0_ " sourceLinked="0"/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楷体_GB2312" charset="0"/>
                    <a:ea typeface="楷体_GB2312" charset="0"/>
                    <a:cs typeface="楷体_GB2312" charset="0"/>
                    <a:sym typeface="楷体_GB2312" charset="0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党政</c:v>
                </c:pt>
                <c:pt idx="1">
                  <c:v>金融</c:v>
                </c:pt>
                <c:pt idx="2">
                  <c:v>医卫</c:v>
                </c:pt>
                <c:pt idx="3">
                  <c:v>商客</c:v>
                </c:pt>
                <c:pt idx="4">
                  <c:v>交通</c:v>
                </c:pt>
                <c:pt idx="5">
                  <c:v>教育</c:v>
                </c:pt>
                <c:pt idx="6">
                  <c:v>农业文旅</c:v>
                </c:pt>
                <c:pt idx="7">
                  <c:v>工业能源</c:v>
                </c:pt>
                <c:pt idx="8">
                  <c:v>融合创新</c:v>
                </c:pt>
                <c:pt idx="9">
                  <c:v>互联网</c:v>
                </c:pt>
              </c:strCache>
            </c:strRef>
          </c:cat>
          <c:val>
            <c:numRef>
              <c:f>Sheet1!$B$2:$B$11</c:f>
              <c:numCache>
                <c:formatCode>0_ </c:formatCode>
                <c:ptCount val="10"/>
                <c:pt idx="0">
                  <c:v>63175</c:v>
                </c:pt>
                <c:pt idx="1">
                  <c:v>3649</c:v>
                </c:pt>
                <c:pt idx="2">
                  <c:v>17432</c:v>
                </c:pt>
                <c:pt idx="3">
                  <c:v>29482</c:v>
                </c:pt>
                <c:pt idx="4">
                  <c:v>1430</c:v>
                </c:pt>
                <c:pt idx="5">
                  <c:v>6954</c:v>
                </c:pt>
                <c:pt idx="6">
                  <c:v>1106</c:v>
                </c:pt>
                <c:pt idx="7">
                  <c:v>3805</c:v>
                </c:pt>
                <c:pt idx="8">
                  <c:v>288</c:v>
                </c:pt>
                <c:pt idx="9">
                  <c:v>78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移动金额（万元）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0_ " sourceLinked="0"/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楷体_GB2312" charset="0"/>
                    <a:ea typeface="楷体_GB2312" charset="0"/>
                    <a:cs typeface="楷体_GB2312" charset="0"/>
                    <a:sym typeface="楷体_GB2312" charset="0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党政</c:v>
                </c:pt>
                <c:pt idx="1">
                  <c:v>金融</c:v>
                </c:pt>
                <c:pt idx="2">
                  <c:v>医卫</c:v>
                </c:pt>
                <c:pt idx="3">
                  <c:v>商客</c:v>
                </c:pt>
                <c:pt idx="4">
                  <c:v>交通</c:v>
                </c:pt>
                <c:pt idx="5">
                  <c:v>教育</c:v>
                </c:pt>
                <c:pt idx="6">
                  <c:v>农业文旅</c:v>
                </c:pt>
                <c:pt idx="7">
                  <c:v>工业能源</c:v>
                </c:pt>
                <c:pt idx="8">
                  <c:v>融合创新</c:v>
                </c:pt>
                <c:pt idx="9">
                  <c:v>互联网</c:v>
                </c:pt>
              </c:strCache>
            </c:strRef>
          </c:cat>
          <c:val>
            <c:numRef>
              <c:f>Sheet1!$C$2:$C$11</c:f>
              <c:numCache>
                <c:formatCode>0_ </c:formatCode>
                <c:ptCount val="10"/>
                <c:pt idx="0">
                  <c:v>27865</c:v>
                </c:pt>
                <c:pt idx="1">
                  <c:v>6770</c:v>
                </c:pt>
                <c:pt idx="2">
                  <c:v>625</c:v>
                </c:pt>
                <c:pt idx="3">
                  <c:v>24586</c:v>
                </c:pt>
                <c:pt idx="4">
                  <c:v>3665</c:v>
                </c:pt>
                <c:pt idx="5">
                  <c:v>1228</c:v>
                </c:pt>
                <c:pt idx="6">
                  <c:v>599</c:v>
                </c:pt>
                <c:pt idx="7">
                  <c:v>3064</c:v>
                </c:pt>
                <c:pt idx="8">
                  <c:v>370</c:v>
                </c:pt>
                <c:pt idx="9">
                  <c:v>167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联通金额（万元）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0_ " sourceLinked="0"/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楷体_GB2312" charset="0"/>
                    <a:ea typeface="楷体_GB2312" charset="0"/>
                    <a:cs typeface="楷体_GB2312" charset="0"/>
                    <a:sym typeface="楷体_GB2312" charset="0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党政</c:v>
                </c:pt>
                <c:pt idx="1">
                  <c:v>金融</c:v>
                </c:pt>
                <c:pt idx="2">
                  <c:v>医卫</c:v>
                </c:pt>
                <c:pt idx="3">
                  <c:v>商客</c:v>
                </c:pt>
                <c:pt idx="4">
                  <c:v>交通</c:v>
                </c:pt>
                <c:pt idx="5">
                  <c:v>教育</c:v>
                </c:pt>
                <c:pt idx="6">
                  <c:v>农业文旅</c:v>
                </c:pt>
                <c:pt idx="7">
                  <c:v>工业能源</c:v>
                </c:pt>
                <c:pt idx="8">
                  <c:v>融合创新</c:v>
                </c:pt>
                <c:pt idx="9">
                  <c:v>互联网</c:v>
                </c:pt>
              </c:strCache>
            </c:strRef>
          </c:cat>
          <c:val>
            <c:numRef>
              <c:f>Sheet1!$D$2:$D$11</c:f>
              <c:numCache>
                <c:formatCode>0_ </c:formatCode>
                <c:ptCount val="10"/>
                <c:pt idx="0">
                  <c:v>30356</c:v>
                </c:pt>
                <c:pt idx="1">
                  <c:v>2180</c:v>
                </c:pt>
                <c:pt idx="2">
                  <c:v>843</c:v>
                </c:pt>
                <c:pt idx="3">
                  <c:v>927</c:v>
                </c:pt>
                <c:pt idx="4">
                  <c:v>937</c:v>
                </c:pt>
                <c:pt idx="5">
                  <c:v>448</c:v>
                </c:pt>
                <c:pt idx="6">
                  <c:v>1677</c:v>
                </c:pt>
                <c:pt idx="7">
                  <c:v>1320</c:v>
                </c:pt>
                <c:pt idx="8">
                  <c:v>970</c:v>
                </c:pt>
                <c:pt idx="9">
                  <c:v>56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4872510"/>
        <c:axId val="954876068"/>
      </c:barChart>
      <c:catAx>
        <c:axId val="34872510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楷体_GB2312" charset="0"/>
                <a:ea typeface="楷体_GB2312" charset="0"/>
                <a:cs typeface="楷体_GB2312" charset="0"/>
                <a:sym typeface="楷体_GB2312" charset="0"/>
              </a:defRPr>
            </a:pPr>
          </a:p>
        </c:txPr>
        <c:crossAx val="954876068"/>
        <c:crosses val="autoZero"/>
        <c:auto val="1"/>
        <c:lblAlgn val="ctr"/>
        <c:lblOffset val="100"/>
        <c:noMultiLvlLbl val="0"/>
      </c:catAx>
      <c:valAx>
        <c:axId val="954876068"/>
        <c:scaling>
          <c:orientation val="minMax"/>
        </c:scaling>
        <c:delete val="0"/>
        <c:axPos val="l"/>
        <c:numFmt formatCode="0_ 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楷体_GB2312" charset="0"/>
                <a:ea typeface="楷体_GB2312" charset="0"/>
                <a:cs typeface="楷体_GB2312" charset="0"/>
                <a:sym typeface="楷体_GB2312" charset="0"/>
              </a:defRPr>
            </a:pPr>
          </a:p>
        </c:txPr>
        <c:crossAx val="3487251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721292713499373"/>
          <c:y val="0.119530190216365"/>
        </c:manualLayout>
      </c:layout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zh-CN"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楷体_GB2312" charset="0"/>
              <a:ea typeface="楷体_GB2312" charset="0"/>
              <a:cs typeface="楷体_GB2312" charset="0"/>
              <a:sym typeface="楷体_GB2312" charset="0"/>
            </a:defRPr>
          </a:pPr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6e65622b-d0b1-419f-b307-22f2b6d30460}"/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lang="zh-CN" sz="900">
          <a:latin typeface="楷体_GB2312" charset="0"/>
          <a:ea typeface="楷体_GB2312" charset="0"/>
          <a:cs typeface="楷体_GB2312" charset="0"/>
          <a:sym typeface="楷体_GB2312" charset="0"/>
        </a:defRPr>
      </a:pPr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zh-CN" sz="100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楷体_GB2312" charset="0"/>
                <a:ea typeface="楷体_GB2312" charset="0"/>
                <a:cs typeface="楷体_GB2312" charset="0"/>
                <a:sym typeface="楷体_GB2312" charset="0"/>
              </a:defRPr>
            </a:pPr>
            <a:r>
              <a:rPr altLang="en-US" sz="1000">
                <a:latin typeface="楷体_GB2312" charset="0"/>
                <a:ea typeface="楷体_GB2312" charset="0"/>
                <a:cs typeface="楷体_GB2312" charset="0"/>
                <a:sym typeface="楷体_GB2312" charset="0"/>
              </a:rPr>
              <a:t>近三月企业侧招标情况</a:t>
            </a:r>
            <a:endParaRPr altLang="en-US" sz="1000">
              <a:latin typeface="楷体_GB2312" charset="0"/>
              <a:ea typeface="楷体_GB2312" charset="0"/>
              <a:cs typeface="楷体_GB2312" charset="0"/>
              <a:sym typeface="楷体_GB2312" charset="0"/>
            </a:endParaRPr>
          </a:p>
        </c:rich>
      </c:tx>
      <c:layout>
        <c:manualLayout>
          <c:xMode val="edge"/>
          <c:yMode val="edge"/>
          <c:x val="0.316505706760316"/>
          <c:y val="0.00749250749250749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00526777875329236"/>
          <c:y val="0.255082284607938"/>
          <c:w val="0.989464442493415"/>
          <c:h val="0.56621490803485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个数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楷体_GB2312" charset="0"/>
                    <a:ea typeface="楷体_GB2312" charset="0"/>
                    <a:cs typeface="楷体_GB2312" charset="0"/>
                    <a:sym typeface="楷体_GB2312" charset="0"/>
                  </a:defRPr>
                </a:pPr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x-2月</c:v>
                </c:pt>
                <c:pt idx="1">
                  <c:v>x-1月</c:v>
                </c:pt>
                <c:pt idx="2">
                  <c:v>x月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891</c:v>
                </c:pt>
                <c:pt idx="1">
                  <c:v>697</c:v>
                </c:pt>
                <c:pt idx="2">
                  <c:v>505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649198373"/>
        <c:axId val="336572637"/>
      </c:lineChart>
      <c:catAx>
        <c:axId val="649198373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楷体_GB2312" charset="0"/>
                <a:ea typeface="楷体_GB2312" charset="0"/>
                <a:cs typeface="楷体_GB2312" charset="0"/>
                <a:sym typeface="楷体_GB2312" charset="0"/>
              </a:defRPr>
            </a:pPr>
          </a:p>
        </c:txPr>
        <c:crossAx val="336572637"/>
        <c:crosses val="autoZero"/>
        <c:auto val="1"/>
        <c:lblAlgn val="ctr"/>
        <c:lblOffset val="100"/>
        <c:noMultiLvlLbl val="0"/>
      </c:catAx>
      <c:valAx>
        <c:axId val="33657263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楷体_GB2312" charset="0"/>
                <a:ea typeface="楷体_GB2312" charset="0"/>
                <a:cs typeface="楷体_GB2312" charset="0"/>
                <a:sym typeface="楷体_GB2312" charset="0"/>
              </a:defRPr>
            </a:pPr>
          </a:p>
        </c:txPr>
        <c:crossAx val="64919837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楷体_GB2312" charset="0"/>
                <a:ea typeface="楷体_GB2312" charset="0"/>
                <a:cs typeface="楷体_GB2312" charset="0"/>
                <a:sym typeface="楷体_GB2312" charset="0"/>
              </a:defRPr>
            </a:pPr>
          </a:p>
        </c:txPr>
      </c:legendEntry>
      <c:layout>
        <c:manualLayout>
          <c:xMode val="edge"/>
          <c:yMode val="edge"/>
          <c:x val="0.822124670763828"/>
          <c:y val="0.115279088013119"/>
        </c:manualLayout>
      </c:layout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zh-CN"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楷体_GB2312" charset="0"/>
              <a:ea typeface="楷体_GB2312" charset="0"/>
              <a:cs typeface="楷体_GB2312" charset="0"/>
              <a:sym typeface="楷体_GB2312" charset="0"/>
            </a:defRPr>
          </a:pPr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9efe8af2-252e-4ae9-b8e3-f8916e9bf03c}"/>
      </c:ext>
    </c:extLst>
  </c:chart>
  <c:spPr>
    <a:noFill/>
    <a:ln w="9525" cap="flat" cmpd="sng" algn="ctr">
      <a:noFill/>
      <a:prstDash val="solid"/>
      <a:round/>
    </a:ln>
    <a:effectLst/>
  </c:spPr>
  <c:txPr>
    <a:bodyPr/>
    <a:lstStyle/>
    <a:p>
      <a:pPr>
        <a:defRPr lang="zh-CN">
          <a:latin typeface="楷体_GB2312" charset="0"/>
          <a:ea typeface="楷体_GB2312" charset="0"/>
          <a:cs typeface="楷体_GB2312" charset="0"/>
          <a:sym typeface="楷体_GB2312" charset="0"/>
        </a:defRPr>
      </a:pPr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zh-CN" sz="100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楷体_GB2312" charset="0"/>
                <a:ea typeface="楷体_GB2312" charset="0"/>
                <a:cs typeface="楷体_GB2312" charset="0"/>
                <a:sym typeface="楷体_GB2312" charset="0"/>
              </a:defRPr>
            </a:pPr>
            <a:r>
              <a:rPr altLang="en-US" sz="1000">
                <a:latin typeface="楷体_GB2312" charset="0"/>
                <a:ea typeface="楷体_GB2312" charset="0"/>
                <a:cs typeface="楷体_GB2312" charset="0"/>
                <a:sym typeface="楷体_GB2312" charset="0"/>
              </a:rPr>
              <a:t>近三月企业侧招标情况</a:t>
            </a:r>
            <a:endParaRPr altLang="en-US" sz="1000">
              <a:latin typeface="楷体_GB2312" charset="0"/>
              <a:ea typeface="楷体_GB2312" charset="0"/>
              <a:cs typeface="楷体_GB2312" charset="0"/>
              <a:sym typeface="楷体_GB2312" charset="0"/>
            </a:endParaRPr>
          </a:p>
        </c:rich>
      </c:tx>
      <c:layout>
        <c:manualLayout>
          <c:xMode val="edge"/>
          <c:yMode val="edge"/>
          <c:x val="0.316505706760316"/>
          <c:y val="0.00749250749250749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00526777875329236"/>
          <c:y val="0.255082284607938"/>
          <c:w val="0.989464442493415"/>
          <c:h val="0.56621490803485"/>
        </c:manualLayout>
      </c:layout>
      <c:lineChart>
        <c:grouping val="standard"/>
        <c:varyColors val="0"/>
        <c:ser>
          <c:idx val="0"/>
          <c:order val="0"/>
          <c:tx>
            <c:strRef>
              <c:f>Sheet1!$C$1</c:f>
              <c:strCache>
                <c:ptCount val="1"/>
                <c:pt idx="0">
                  <c:v>金额（万元）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numFmt formatCode="0.00_ " sourceLinked="0"/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楷体_GB2312" charset="0"/>
                    <a:ea typeface="楷体_GB2312" charset="0"/>
                    <a:cs typeface="楷体_GB2312" charset="0"/>
                    <a:sym typeface="楷体_GB2312" charset="0"/>
                  </a:defRPr>
                </a:pPr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x-2月</c:v>
                </c:pt>
                <c:pt idx="1">
                  <c:v>x-1月</c:v>
                </c:pt>
                <c:pt idx="2">
                  <c:v>x月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526651.238395</c:v>
                </c:pt>
                <c:pt idx="1">
                  <c:v>113974.144964</c:v>
                </c:pt>
                <c:pt idx="2">
                  <c:v>112079.909005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649198373"/>
        <c:axId val="336572637"/>
      </c:lineChart>
      <c:catAx>
        <c:axId val="649198373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楷体_GB2312" charset="0"/>
                <a:ea typeface="楷体_GB2312" charset="0"/>
                <a:cs typeface="楷体_GB2312" charset="0"/>
                <a:sym typeface="楷体_GB2312" charset="0"/>
              </a:defRPr>
            </a:pPr>
          </a:p>
        </c:txPr>
        <c:crossAx val="336572637"/>
        <c:crosses val="autoZero"/>
        <c:auto val="1"/>
        <c:lblAlgn val="ctr"/>
        <c:lblOffset val="100"/>
        <c:noMultiLvlLbl val="0"/>
      </c:catAx>
      <c:valAx>
        <c:axId val="33657263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楷体_GB2312" charset="0"/>
                <a:ea typeface="楷体_GB2312" charset="0"/>
                <a:cs typeface="楷体_GB2312" charset="0"/>
                <a:sym typeface="楷体_GB2312" charset="0"/>
              </a:defRPr>
            </a:pPr>
          </a:p>
        </c:txPr>
        <c:crossAx val="64919837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楷体_GB2312" charset="0"/>
                <a:ea typeface="楷体_GB2312" charset="0"/>
                <a:cs typeface="楷体_GB2312" charset="0"/>
                <a:sym typeface="楷体_GB2312" charset="0"/>
              </a:defRPr>
            </a:pPr>
          </a:p>
        </c:txPr>
      </c:legendEntry>
      <c:layout>
        <c:manualLayout>
          <c:xMode val="edge"/>
          <c:yMode val="edge"/>
          <c:x val="0.663037752414399"/>
          <c:y val="0.130203291384318"/>
          <c:w val="0.331694468832309"/>
          <c:h val="0.155856727976767"/>
        </c:manualLayout>
      </c:layout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zh-CN"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楷体_GB2312" charset="0"/>
              <a:ea typeface="楷体_GB2312" charset="0"/>
              <a:cs typeface="楷体_GB2312" charset="0"/>
              <a:sym typeface="楷体_GB2312" charset="0"/>
            </a:defRPr>
          </a:pPr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9efe8af2-252e-4ae9-b8e3-f8916e9bf03c}"/>
      </c:ext>
    </c:extLst>
  </c:chart>
  <c:spPr>
    <a:noFill/>
    <a:ln w="9525" cap="flat" cmpd="sng" algn="ctr">
      <a:noFill/>
      <a:prstDash val="solid"/>
      <a:round/>
    </a:ln>
    <a:effectLst/>
  </c:spPr>
  <c:txPr>
    <a:bodyPr/>
    <a:lstStyle/>
    <a:p>
      <a:pPr>
        <a:defRPr lang="zh-CN">
          <a:latin typeface="楷体_GB2312" charset="0"/>
          <a:ea typeface="楷体_GB2312" charset="0"/>
          <a:cs typeface="楷体_GB2312" charset="0"/>
          <a:sym typeface="楷体_GB2312" charset="0"/>
        </a:defRPr>
      </a:pPr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zh-CN" sz="100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楷体_GB2312" charset="0"/>
                <a:ea typeface="楷体_GB2312" charset="0"/>
                <a:cs typeface="楷体_GB2312" charset="0"/>
                <a:sym typeface="楷体_GB2312" charset="0"/>
              </a:defRPr>
            </a:pPr>
            <a:r>
              <a:rPr altLang="en-US" sz="1000">
                <a:latin typeface="楷体_GB2312" charset="0"/>
                <a:ea typeface="楷体_GB2312" charset="0"/>
                <a:cs typeface="楷体_GB2312" charset="0"/>
                <a:sym typeface="楷体_GB2312" charset="0"/>
              </a:rPr>
              <a:t>近三月政府侧招标情况</a:t>
            </a:r>
            <a:endParaRPr altLang="en-US" sz="1000">
              <a:latin typeface="楷体_GB2312" charset="0"/>
              <a:ea typeface="楷体_GB2312" charset="0"/>
              <a:cs typeface="楷体_GB2312" charset="0"/>
              <a:sym typeface="楷体_GB2312" charset="0"/>
            </a:endParaRPr>
          </a:p>
        </c:rich>
      </c:tx>
      <c:layout>
        <c:manualLayout>
          <c:xMode val="edge"/>
          <c:yMode val="edge"/>
          <c:x val="0.316505706760316"/>
          <c:y val="0.00749250749250749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00526777875329236"/>
          <c:y val="0.255082284607938"/>
          <c:w val="0.989464442493415"/>
          <c:h val="0.56621490803485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个数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楷体_GB2312" charset="0"/>
                    <a:ea typeface="楷体_GB2312" charset="0"/>
                    <a:cs typeface="楷体_GB2312" charset="0"/>
                    <a:sym typeface="楷体_GB2312" charset="0"/>
                  </a:defRPr>
                </a:pPr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x-2月</c:v>
                </c:pt>
                <c:pt idx="1">
                  <c:v>x-1月</c:v>
                </c:pt>
                <c:pt idx="2">
                  <c:v>x月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891</c:v>
                </c:pt>
                <c:pt idx="1">
                  <c:v>697</c:v>
                </c:pt>
                <c:pt idx="2">
                  <c:v>505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649198373"/>
        <c:axId val="336572637"/>
      </c:lineChart>
      <c:catAx>
        <c:axId val="649198373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楷体_GB2312" charset="0"/>
                <a:ea typeface="楷体_GB2312" charset="0"/>
                <a:cs typeface="楷体_GB2312" charset="0"/>
                <a:sym typeface="楷体_GB2312" charset="0"/>
              </a:defRPr>
            </a:pPr>
          </a:p>
        </c:txPr>
        <c:crossAx val="336572637"/>
        <c:crosses val="autoZero"/>
        <c:auto val="1"/>
        <c:lblAlgn val="ctr"/>
        <c:lblOffset val="100"/>
        <c:noMultiLvlLbl val="0"/>
      </c:catAx>
      <c:valAx>
        <c:axId val="33657263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楷体_GB2312" charset="0"/>
                <a:ea typeface="楷体_GB2312" charset="0"/>
                <a:cs typeface="楷体_GB2312" charset="0"/>
                <a:sym typeface="楷体_GB2312" charset="0"/>
              </a:defRPr>
            </a:pPr>
          </a:p>
        </c:txPr>
        <c:crossAx val="64919837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楷体_GB2312" charset="0"/>
                <a:ea typeface="楷体_GB2312" charset="0"/>
                <a:cs typeface="楷体_GB2312" charset="0"/>
                <a:sym typeface="楷体_GB2312" charset="0"/>
              </a:defRPr>
            </a:pPr>
          </a:p>
        </c:txPr>
      </c:legendEntry>
      <c:layout>
        <c:manualLayout>
          <c:xMode val="edge"/>
          <c:yMode val="edge"/>
          <c:x val="0.822124670763828"/>
          <c:y val="0.115279088013119"/>
        </c:manualLayout>
      </c:layout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zh-CN"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楷体_GB2312" charset="0"/>
              <a:ea typeface="楷体_GB2312" charset="0"/>
              <a:cs typeface="楷体_GB2312" charset="0"/>
              <a:sym typeface="楷体_GB2312" charset="0"/>
            </a:defRPr>
          </a:pPr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9efe8af2-252e-4ae9-b8e3-f8916e9bf03c}"/>
      </c:ext>
    </c:extLst>
  </c:chart>
  <c:spPr>
    <a:noFill/>
    <a:ln w="9525" cap="flat" cmpd="sng" algn="ctr">
      <a:noFill/>
      <a:prstDash val="solid"/>
      <a:round/>
    </a:ln>
    <a:effectLst/>
  </c:spPr>
  <c:txPr>
    <a:bodyPr/>
    <a:lstStyle/>
    <a:p>
      <a:pPr>
        <a:defRPr lang="zh-CN">
          <a:latin typeface="楷体_GB2312" charset="0"/>
          <a:ea typeface="楷体_GB2312" charset="0"/>
          <a:cs typeface="楷体_GB2312" charset="0"/>
          <a:sym typeface="楷体_GB2312" charset="0"/>
        </a:defRPr>
      </a:pPr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zh-CN" sz="100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楷体_GB2312" charset="0"/>
                <a:ea typeface="楷体_GB2312" charset="0"/>
                <a:cs typeface="楷体_GB2312" charset="0"/>
                <a:sym typeface="楷体_GB2312" charset="0"/>
              </a:defRPr>
            </a:pPr>
            <a:r>
              <a:rPr altLang="en-US" sz="1000">
                <a:latin typeface="楷体_GB2312" charset="0"/>
                <a:ea typeface="楷体_GB2312" charset="0"/>
                <a:cs typeface="楷体_GB2312" charset="0"/>
                <a:sym typeface="楷体_GB2312" charset="0"/>
              </a:rPr>
              <a:t>近三月政府侧招标情况</a:t>
            </a:r>
            <a:endParaRPr altLang="en-US" sz="1000">
              <a:latin typeface="楷体_GB2312" charset="0"/>
              <a:ea typeface="楷体_GB2312" charset="0"/>
              <a:cs typeface="楷体_GB2312" charset="0"/>
              <a:sym typeface="楷体_GB2312" charset="0"/>
            </a:endParaRPr>
          </a:p>
        </c:rich>
      </c:tx>
      <c:layout>
        <c:manualLayout>
          <c:xMode val="edge"/>
          <c:yMode val="edge"/>
          <c:x val="0.316505706760316"/>
          <c:y val="0.00749250749250749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00526777875329236"/>
          <c:y val="0.255082284607938"/>
          <c:w val="0.989464442493415"/>
          <c:h val="0.56621490803485"/>
        </c:manualLayout>
      </c:layout>
      <c:lineChart>
        <c:grouping val="standard"/>
        <c:varyColors val="0"/>
        <c:ser>
          <c:idx val="0"/>
          <c:order val="0"/>
          <c:tx>
            <c:strRef>
              <c:f>Sheet1!$C$1</c:f>
              <c:strCache>
                <c:ptCount val="1"/>
                <c:pt idx="0">
                  <c:v>金额（万元）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numFmt formatCode="0.00_ " sourceLinked="0"/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楷体_GB2312" charset="0"/>
                    <a:ea typeface="楷体_GB2312" charset="0"/>
                    <a:cs typeface="楷体_GB2312" charset="0"/>
                    <a:sym typeface="楷体_GB2312" charset="0"/>
                  </a:defRPr>
                </a:pPr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x-2月</c:v>
                </c:pt>
                <c:pt idx="1">
                  <c:v>x-1月</c:v>
                </c:pt>
                <c:pt idx="2">
                  <c:v>x月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526651.238395</c:v>
                </c:pt>
                <c:pt idx="1">
                  <c:v>113974.144964</c:v>
                </c:pt>
                <c:pt idx="2">
                  <c:v>112079.909005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649198373"/>
        <c:axId val="336572637"/>
      </c:lineChart>
      <c:catAx>
        <c:axId val="649198373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楷体_GB2312" charset="0"/>
                <a:ea typeface="楷体_GB2312" charset="0"/>
                <a:cs typeface="楷体_GB2312" charset="0"/>
                <a:sym typeface="楷体_GB2312" charset="0"/>
              </a:defRPr>
            </a:pPr>
          </a:p>
        </c:txPr>
        <c:crossAx val="336572637"/>
        <c:crosses val="autoZero"/>
        <c:auto val="1"/>
        <c:lblAlgn val="ctr"/>
        <c:lblOffset val="100"/>
        <c:noMultiLvlLbl val="0"/>
      </c:catAx>
      <c:valAx>
        <c:axId val="33657263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楷体_GB2312" charset="0"/>
                <a:ea typeface="楷体_GB2312" charset="0"/>
                <a:cs typeface="楷体_GB2312" charset="0"/>
                <a:sym typeface="楷体_GB2312" charset="0"/>
              </a:defRPr>
            </a:pPr>
          </a:p>
        </c:txPr>
        <c:crossAx val="64919837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楷体_GB2312" charset="0"/>
                <a:ea typeface="楷体_GB2312" charset="0"/>
                <a:cs typeface="楷体_GB2312" charset="0"/>
                <a:sym typeface="楷体_GB2312" charset="0"/>
              </a:defRPr>
            </a:pPr>
          </a:p>
        </c:txPr>
      </c:legendEntry>
      <c:layout>
        <c:manualLayout>
          <c:xMode val="edge"/>
          <c:yMode val="edge"/>
          <c:x val="0.663037752414399"/>
          <c:y val="0.130203291384318"/>
          <c:w val="0.331694468832309"/>
          <c:h val="0.155856727976767"/>
        </c:manualLayout>
      </c:layout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zh-CN"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楷体_GB2312" charset="0"/>
              <a:ea typeface="楷体_GB2312" charset="0"/>
              <a:cs typeface="楷体_GB2312" charset="0"/>
              <a:sym typeface="楷体_GB2312" charset="0"/>
            </a:defRPr>
          </a:pPr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9efe8af2-252e-4ae9-b8e3-f8916e9bf03c}"/>
      </c:ext>
    </c:extLst>
  </c:chart>
  <c:spPr>
    <a:noFill/>
    <a:ln w="9525" cap="flat" cmpd="sng" algn="ctr">
      <a:noFill/>
      <a:prstDash val="solid"/>
      <a:round/>
    </a:ln>
    <a:effectLst/>
  </c:spPr>
  <c:txPr>
    <a:bodyPr/>
    <a:lstStyle/>
    <a:p>
      <a:pPr>
        <a:defRPr lang="zh-CN">
          <a:latin typeface="楷体_GB2312" charset="0"/>
          <a:ea typeface="楷体_GB2312" charset="0"/>
          <a:cs typeface="楷体_GB2312" charset="0"/>
          <a:sym typeface="楷体_GB2312" charset="0"/>
        </a:defRPr>
      </a:pPr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zh-CN" sz="108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楷体_GB2312" charset="0"/>
                <a:ea typeface="楷体_GB2312" charset="0"/>
                <a:cs typeface="楷体_GB2312" charset="0"/>
                <a:sym typeface="楷体_GB2312" charset="0"/>
              </a:defRPr>
            </a:pPr>
            <a:r>
              <a:rPr lang="en-US" altLang="zh-CN" sz="1080">
                <a:latin typeface="楷体_GB2312" charset="0"/>
                <a:ea typeface="楷体_GB2312" charset="0"/>
                <a:cs typeface="楷体_GB2312" charset="0"/>
                <a:sym typeface="楷体_GB2312" charset="0"/>
              </a:rPr>
              <a:t>各</a:t>
            </a:r>
            <a:r>
              <a:rPr altLang="en-US" sz="1080">
                <a:latin typeface="楷体_GB2312" charset="0"/>
                <a:ea typeface="楷体_GB2312" charset="0"/>
                <a:cs typeface="楷体_GB2312" charset="0"/>
                <a:sym typeface="楷体_GB2312" charset="0"/>
              </a:rPr>
              <a:t>运营商</a:t>
            </a:r>
            <a:r>
              <a:rPr lang="en-US" altLang="zh-CN" sz="1080">
                <a:latin typeface="楷体_GB2312" charset="0"/>
                <a:ea typeface="楷体_GB2312" charset="0"/>
                <a:cs typeface="楷体_GB2312" charset="0"/>
                <a:sym typeface="楷体_GB2312" charset="0"/>
              </a:rPr>
              <a:t>累计中标个数对比</a:t>
            </a:r>
            <a:endParaRPr sz="1080">
              <a:latin typeface="楷体_GB2312" charset="0"/>
              <a:ea typeface="楷体_GB2312" charset="0"/>
              <a:cs typeface="楷体_GB2312" charset="0"/>
              <a:sym typeface="楷体_GB2312" charset="0"/>
            </a:endParaRPr>
          </a:p>
        </c:rich>
      </c:tx>
      <c:layout>
        <c:manualLayout>
          <c:xMode val="edge"/>
          <c:yMode val="edge"/>
          <c:x val="0.215067793985132"/>
          <c:y val="0.0144927536231884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00675827889164226"/>
          <c:y val="0.248792270531401"/>
          <c:w val="0.986483442216715"/>
          <c:h val="0.55236714975845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累计中标个数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  <a:ln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楷体_GB2312" charset="0"/>
                    <a:ea typeface="楷体_GB2312" charset="0"/>
                    <a:cs typeface="楷体_GB2312" charset="0"/>
                    <a:sym typeface="楷体_GB2312" charset="0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移动</c:v>
                </c:pt>
                <c:pt idx="1">
                  <c:v>电信</c:v>
                </c:pt>
                <c:pt idx="2">
                  <c:v>联通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86</c:v>
                </c:pt>
                <c:pt idx="1">
                  <c:v>160</c:v>
                </c:pt>
                <c:pt idx="2">
                  <c:v>92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4872510"/>
        <c:axId val="954876068"/>
      </c:barChart>
      <c:catAx>
        <c:axId val="34872510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楷体_GB2312" charset="0"/>
                <a:ea typeface="楷体_GB2312" charset="0"/>
                <a:cs typeface="楷体_GB2312" charset="0"/>
                <a:sym typeface="楷体_GB2312" charset="0"/>
              </a:defRPr>
            </a:pPr>
          </a:p>
        </c:txPr>
        <c:crossAx val="954876068"/>
        <c:crosses val="autoZero"/>
        <c:auto val="1"/>
        <c:lblAlgn val="ctr"/>
        <c:lblOffset val="100"/>
        <c:noMultiLvlLbl val="0"/>
      </c:catAx>
      <c:valAx>
        <c:axId val="9548760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楷体_GB2312" charset="0"/>
                <a:ea typeface="楷体_GB2312" charset="0"/>
                <a:cs typeface="楷体_GB2312" charset="0"/>
                <a:sym typeface="楷体_GB2312" charset="0"/>
              </a:defRPr>
            </a:pPr>
          </a:p>
        </c:txPr>
        <c:crossAx val="3487251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uri="{0b15fc19-7d7d-44ad-8c2d-2c3a37ce22c3}">
        <chartProps xmlns="https://web.wps.cn/et/2018/main" chartId="{d73c389f-2e84-414a-a4f2-8671add55a92}"/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lang="zh-CN" sz="900">
          <a:latin typeface="楷体_GB2312" charset="0"/>
          <a:ea typeface="楷体_GB2312" charset="0"/>
          <a:cs typeface="楷体_GB2312" charset="0"/>
          <a:sym typeface="楷体_GB2312" charset="0"/>
        </a:defRPr>
      </a:pPr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zh-CN" sz="108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楷体_GB2312" charset="0"/>
                <a:ea typeface="楷体_GB2312" charset="0"/>
                <a:cs typeface="楷体_GB2312" charset="0"/>
                <a:sym typeface="楷体_GB2312" charset="0"/>
              </a:defRPr>
            </a:pPr>
            <a:r>
              <a:rPr lang="en-US" altLang="zh-CN" sz="1080">
                <a:latin typeface="楷体_GB2312" charset="0"/>
                <a:ea typeface="楷体_GB2312" charset="0"/>
                <a:cs typeface="楷体_GB2312" charset="0"/>
                <a:sym typeface="楷体_GB2312" charset="0"/>
              </a:rPr>
              <a:t>各</a:t>
            </a:r>
            <a:r>
              <a:rPr altLang="en-US" sz="1080">
                <a:latin typeface="楷体_GB2312" charset="0"/>
                <a:ea typeface="楷体_GB2312" charset="0"/>
                <a:cs typeface="楷体_GB2312" charset="0"/>
                <a:sym typeface="楷体_GB2312" charset="0"/>
              </a:rPr>
              <a:t>运营商</a:t>
            </a:r>
            <a:r>
              <a:rPr lang="en-US" altLang="zh-CN" sz="1080">
                <a:latin typeface="楷体_GB2312" charset="0"/>
                <a:ea typeface="楷体_GB2312" charset="0"/>
                <a:cs typeface="楷体_GB2312" charset="0"/>
                <a:sym typeface="楷体_GB2312" charset="0"/>
              </a:rPr>
              <a:t>累计中标</a:t>
            </a:r>
            <a:r>
              <a:rPr altLang="en-US" sz="1080">
                <a:latin typeface="楷体_GB2312" charset="0"/>
                <a:ea typeface="楷体_GB2312" charset="0"/>
                <a:cs typeface="楷体_GB2312" charset="0"/>
                <a:sym typeface="楷体_GB2312" charset="0"/>
              </a:rPr>
              <a:t>金额</a:t>
            </a:r>
            <a:r>
              <a:rPr lang="en-US" altLang="zh-CN" sz="1080">
                <a:latin typeface="楷体_GB2312" charset="0"/>
                <a:ea typeface="楷体_GB2312" charset="0"/>
                <a:cs typeface="楷体_GB2312" charset="0"/>
                <a:sym typeface="楷体_GB2312" charset="0"/>
              </a:rPr>
              <a:t>对比</a:t>
            </a:r>
            <a:r>
              <a:rPr altLang="en-US" sz="1080">
                <a:latin typeface="楷体_GB2312" charset="0"/>
                <a:ea typeface="楷体_GB2312" charset="0"/>
                <a:cs typeface="楷体_GB2312" charset="0"/>
                <a:sym typeface="楷体_GB2312" charset="0"/>
              </a:rPr>
              <a:t>（万元）</a:t>
            </a:r>
            <a:endParaRPr altLang="en-US" sz="1080">
              <a:latin typeface="楷体_GB2312" charset="0"/>
              <a:ea typeface="楷体_GB2312" charset="0"/>
              <a:cs typeface="楷体_GB2312" charset="0"/>
              <a:sym typeface="楷体_GB2312" charset="0"/>
            </a:endParaRPr>
          </a:p>
        </c:rich>
      </c:tx>
      <c:layout>
        <c:manualLayout>
          <c:xMode val="edge"/>
          <c:yMode val="edge"/>
          <c:x val="0.146133349290381"/>
          <c:y val="0.0144927536231884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00675827889164226"/>
          <c:y val="0.281159420289855"/>
          <c:w val="0.986483442216715"/>
          <c:h val="0.5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累计中标个数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  <a:ln>
                <a:noFill/>
              </a:ln>
              <a:effectLst/>
            </c:spPr>
          </c:dPt>
          <c:dLbls>
            <c:numFmt formatCode="0.0_ " sourceLinked="0"/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楷体_GB2312" charset="0"/>
                    <a:ea typeface="楷体_GB2312" charset="0"/>
                    <a:cs typeface="楷体_GB2312" charset="0"/>
                    <a:sym typeface="楷体_GB2312" charset="0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移动</c:v>
                </c:pt>
                <c:pt idx="1">
                  <c:v>电信</c:v>
                </c:pt>
                <c:pt idx="2">
                  <c:v>联通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68940</c:v>
                </c:pt>
                <c:pt idx="1">
                  <c:v>127398.6</c:v>
                </c:pt>
                <c:pt idx="2">
                  <c:v>39715.3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4872510"/>
        <c:axId val="954876068"/>
      </c:barChart>
      <c:catAx>
        <c:axId val="34872510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楷体_GB2312" charset="0"/>
                <a:ea typeface="楷体_GB2312" charset="0"/>
                <a:cs typeface="楷体_GB2312" charset="0"/>
                <a:sym typeface="楷体_GB2312" charset="0"/>
              </a:defRPr>
            </a:pPr>
          </a:p>
        </c:txPr>
        <c:crossAx val="954876068"/>
        <c:crosses val="autoZero"/>
        <c:auto val="1"/>
        <c:lblAlgn val="ctr"/>
        <c:lblOffset val="100"/>
        <c:noMultiLvlLbl val="0"/>
      </c:catAx>
      <c:valAx>
        <c:axId val="9548760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楷体_GB2312" charset="0"/>
                <a:ea typeface="楷体_GB2312" charset="0"/>
                <a:cs typeface="楷体_GB2312" charset="0"/>
                <a:sym typeface="楷体_GB2312" charset="0"/>
              </a:defRPr>
            </a:pPr>
          </a:p>
        </c:txPr>
        <c:crossAx val="3487251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uri="{0b15fc19-7d7d-44ad-8c2d-2c3a37ce22c3}">
        <chartProps xmlns="https://web.wps.cn/et/2018/main" chartId="{d73c389f-2e84-414a-a4f2-8671add55a92}"/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lang="zh-CN" sz="900">
          <a:latin typeface="楷体_GB2312" charset="0"/>
          <a:ea typeface="楷体_GB2312" charset="0"/>
          <a:cs typeface="楷体_GB2312" charset="0"/>
          <a:sym typeface="楷体_GB2312" charset="0"/>
        </a:defRPr>
      </a:pPr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zh-CN" sz="108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楷体_GB2312" charset="0"/>
                <a:ea typeface="楷体_GB2312" charset="0"/>
                <a:cs typeface="楷体_GB2312" charset="0"/>
                <a:sym typeface="楷体_GB2312" charset="0"/>
              </a:defRPr>
            </a:pPr>
            <a:r>
              <a:rPr lang="en-US" altLang="zh-CN" sz="1080">
                <a:latin typeface="楷体_GB2312" charset="0"/>
                <a:ea typeface="楷体_GB2312" charset="0"/>
                <a:cs typeface="楷体_GB2312" charset="0"/>
                <a:sym typeface="楷体_GB2312" charset="0"/>
              </a:rPr>
              <a:t>各</a:t>
            </a:r>
            <a:r>
              <a:rPr altLang="en-US" sz="1080">
                <a:latin typeface="楷体_GB2312" charset="0"/>
                <a:ea typeface="楷体_GB2312" charset="0"/>
                <a:cs typeface="楷体_GB2312" charset="0"/>
                <a:sym typeface="楷体_GB2312" charset="0"/>
              </a:rPr>
              <a:t>运营商单月</a:t>
            </a:r>
            <a:r>
              <a:rPr lang="en-US" altLang="zh-CN" sz="1080">
                <a:latin typeface="楷体_GB2312" charset="0"/>
                <a:ea typeface="楷体_GB2312" charset="0"/>
                <a:cs typeface="楷体_GB2312" charset="0"/>
                <a:sym typeface="楷体_GB2312" charset="0"/>
              </a:rPr>
              <a:t>中标个数对比</a:t>
            </a:r>
            <a:endParaRPr sz="1080">
              <a:latin typeface="楷体_GB2312" charset="0"/>
              <a:ea typeface="楷体_GB2312" charset="0"/>
              <a:cs typeface="楷体_GB2312" charset="0"/>
              <a:sym typeface="楷体_GB2312" charset="0"/>
            </a:endParaRPr>
          </a:p>
        </c:rich>
      </c:tx>
      <c:layout>
        <c:manualLayout>
          <c:xMode val="edge"/>
          <c:yMode val="edge"/>
          <c:x val="0.208084239130435"/>
          <c:y val="0.0144927536231884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00675827889164226"/>
          <c:y val="0.248792270531401"/>
          <c:w val="0.986483442216715"/>
          <c:h val="0.55236714975845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累计中标个数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  <a:ln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楷体_GB2312" charset="0"/>
                    <a:ea typeface="楷体_GB2312" charset="0"/>
                    <a:cs typeface="楷体_GB2312" charset="0"/>
                    <a:sym typeface="楷体_GB2312" charset="0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移动</c:v>
                </c:pt>
                <c:pt idx="1">
                  <c:v>电信</c:v>
                </c:pt>
                <c:pt idx="2">
                  <c:v>联通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30</c:v>
                </c:pt>
                <c:pt idx="1">
                  <c:v>44</c:v>
                </c:pt>
                <c:pt idx="2">
                  <c:v>30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4872510"/>
        <c:axId val="954876068"/>
      </c:barChart>
      <c:catAx>
        <c:axId val="34872510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楷体_GB2312" charset="0"/>
                <a:ea typeface="楷体_GB2312" charset="0"/>
                <a:cs typeface="楷体_GB2312" charset="0"/>
                <a:sym typeface="楷体_GB2312" charset="0"/>
              </a:defRPr>
            </a:pPr>
          </a:p>
        </c:txPr>
        <c:crossAx val="954876068"/>
        <c:crosses val="autoZero"/>
        <c:auto val="1"/>
        <c:lblAlgn val="ctr"/>
        <c:lblOffset val="100"/>
        <c:noMultiLvlLbl val="0"/>
      </c:catAx>
      <c:valAx>
        <c:axId val="9548760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楷体_GB2312" charset="0"/>
                <a:ea typeface="楷体_GB2312" charset="0"/>
                <a:cs typeface="楷体_GB2312" charset="0"/>
                <a:sym typeface="楷体_GB2312" charset="0"/>
              </a:defRPr>
            </a:pPr>
          </a:p>
        </c:txPr>
        <c:crossAx val="3487251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uri="{0b15fc19-7d7d-44ad-8c2d-2c3a37ce22c3}">
        <chartProps xmlns="https://web.wps.cn/et/2018/main" chartId="{d73c389f-2e84-414a-a4f2-8671add55a92}"/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lang="zh-CN" sz="900">
          <a:latin typeface="楷体_GB2312" charset="0"/>
          <a:ea typeface="楷体_GB2312" charset="0"/>
          <a:cs typeface="楷体_GB2312" charset="0"/>
          <a:sym typeface="楷体_GB2312" charset="0"/>
        </a:defRPr>
      </a:pPr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zh-CN" sz="108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楷体_GB2312" charset="0"/>
                <a:ea typeface="楷体_GB2312" charset="0"/>
                <a:cs typeface="楷体_GB2312" charset="0"/>
                <a:sym typeface="楷体_GB2312" charset="0"/>
              </a:defRPr>
            </a:pPr>
            <a:r>
              <a:rPr lang="en-US" altLang="zh-CN" sz="1080">
                <a:latin typeface="楷体_GB2312" charset="0"/>
                <a:ea typeface="楷体_GB2312" charset="0"/>
                <a:cs typeface="楷体_GB2312" charset="0"/>
                <a:sym typeface="楷体_GB2312" charset="0"/>
              </a:rPr>
              <a:t>各</a:t>
            </a:r>
            <a:r>
              <a:rPr altLang="en-US" sz="1080">
                <a:latin typeface="楷体_GB2312" charset="0"/>
                <a:ea typeface="楷体_GB2312" charset="0"/>
                <a:cs typeface="楷体_GB2312" charset="0"/>
                <a:sym typeface="楷体_GB2312" charset="0"/>
              </a:rPr>
              <a:t>运营商单月</a:t>
            </a:r>
            <a:r>
              <a:rPr lang="en-US" altLang="zh-CN" sz="1080">
                <a:latin typeface="楷体_GB2312" charset="0"/>
                <a:ea typeface="楷体_GB2312" charset="0"/>
                <a:cs typeface="楷体_GB2312" charset="0"/>
                <a:sym typeface="楷体_GB2312" charset="0"/>
              </a:rPr>
              <a:t>中标</a:t>
            </a:r>
            <a:r>
              <a:rPr altLang="en-US" sz="1080">
                <a:latin typeface="楷体_GB2312" charset="0"/>
                <a:ea typeface="楷体_GB2312" charset="0"/>
                <a:cs typeface="楷体_GB2312" charset="0"/>
                <a:sym typeface="楷体_GB2312" charset="0"/>
              </a:rPr>
              <a:t>金额</a:t>
            </a:r>
            <a:r>
              <a:rPr lang="en-US" altLang="zh-CN" sz="1080">
                <a:latin typeface="楷体_GB2312" charset="0"/>
                <a:ea typeface="楷体_GB2312" charset="0"/>
                <a:cs typeface="楷体_GB2312" charset="0"/>
                <a:sym typeface="楷体_GB2312" charset="0"/>
              </a:rPr>
              <a:t>对比</a:t>
            </a:r>
            <a:r>
              <a:rPr altLang="en-US" sz="1080">
                <a:latin typeface="楷体_GB2312" charset="0"/>
                <a:ea typeface="楷体_GB2312" charset="0"/>
                <a:cs typeface="楷体_GB2312" charset="0"/>
                <a:sym typeface="楷体_GB2312" charset="0"/>
              </a:rPr>
              <a:t>（万元）</a:t>
            </a:r>
            <a:endParaRPr altLang="en-US" sz="1080">
              <a:latin typeface="楷体_GB2312" charset="0"/>
              <a:ea typeface="楷体_GB2312" charset="0"/>
              <a:cs typeface="楷体_GB2312" charset="0"/>
              <a:sym typeface="楷体_GB2312" charset="0"/>
            </a:endParaRPr>
          </a:p>
        </c:rich>
      </c:tx>
      <c:layout>
        <c:manualLayout>
          <c:xMode val="edge"/>
          <c:yMode val="edge"/>
          <c:x val="0.142754209844559"/>
          <c:y val="0.0144927536231884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00675827889164226"/>
          <c:y val="0.281159420289855"/>
          <c:w val="0.986483442216715"/>
          <c:h val="0.5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累计中标个数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  <a:ln>
                <a:noFill/>
              </a:ln>
              <a:effectLst/>
            </c:spPr>
          </c:dPt>
          <c:dLbls>
            <c:numFmt formatCode="0.0_ " sourceLinked="0"/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楷体_GB2312" charset="0"/>
                    <a:ea typeface="楷体_GB2312" charset="0"/>
                    <a:cs typeface="楷体_GB2312" charset="0"/>
                    <a:sym typeface="楷体_GB2312" charset="0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移动</c:v>
                </c:pt>
                <c:pt idx="1">
                  <c:v>电信</c:v>
                </c:pt>
                <c:pt idx="2">
                  <c:v>联通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30135.5</c:v>
                </c:pt>
                <c:pt idx="1">
                  <c:v>46517.1</c:v>
                </c:pt>
                <c:pt idx="2">
                  <c:v>21233.1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4872510"/>
        <c:axId val="954876068"/>
      </c:barChart>
      <c:catAx>
        <c:axId val="34872510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楷体_GB2312" charset="0"/>
                <a:ea typeface="楷体_GB2312" charset="0"/>
                <a:cs typeface="楷体_GB2312" charset="0"/>
                <a:sym typeface="楷体_GB2312" charset="0"/>
              </a:defRPr>
            </a:pPr>
          </a:p>
        </c:txPr>
        <c:crossAx val="954876068"/>
        <c:crosses val="autoZero"/>
        <c:auto val="1"/>
        <c:lblAlgn val="ctr"/>
        <c:lblOffset val="100"/>
        <c:noMultiLvlLbl val="0"/>
      </c:catAx>
      <c:valAx>
        <c:axId val="9548760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楷体_GB2312" charset="0"/>
                <a:ea typeface="楷体_GB2312" charset="0"/>
                <a:cs typeface="楷体_GB2312" charset="0"/>
                <a:sym typeface="楷体_GB2312" charset="0"/>
              </a:defRPr>
            </a:pPr>
          </a:p>
        </c:txPr>
        <c:crossAx val="3487251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uri="{0b15fc19-7d7d-44ad-8c2d-2c3a37ce22c3}">
        <chartProps xmlns="https://web.wps.cn/et/2018/main" chartId="{d73c389f-2e84-414a-a4f2-8671add55a92}"/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lang="zh-CN" sz="900">
          <a:latin typeface="楷体_GB2312" charset="0"/>
          <a:ea typeface="楷体_GB2312" charset="0"/>
          <a:cs typeface="楷体_GB2312" charset="0"/>
          <a:sym typeface="楷体_GB2312" charset="0"/>
        </a:defRPr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02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0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0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0">
      <cs:styleClr val="auto"/>
    </cs:fillRef>
    <cs:effectRef idx="0"/>
    <cs:fontRef idx="minor">
      <a:schemeClr val="dk1"/>
    </cs:fontRef>
    <cs:spPr>
      <a:ln w="28575" cap="rnd">
        <a:solidFill>
          <a:schemeClr val="phClr"/>
        </a:solidFill>
        <a:round/>
      </a:ln>
      <a:effectLst/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02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75000"/>
        <a:lumOff val="25000"/>
      </a:schemeClr>
    </cs:fontRef>
    <cs:defRPr sz="1400" b="1" kern="120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10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0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0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1">
      <cs:styleClr val="auto"/>
    </cs:fillRef>
    <cs:effectRef idx="0"/>
    <cs:fontRef idx="minor">
      <a:schemeClr val="dk1"/>
    </cs:fontRef>
    <cs:spPr>
      <a:ln>
        <a:noFill/>
      </a:ln>
      <a:effectLst/>
    </cs:spPr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02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75000"/>
        <a:lumOff val="25000"/>
      </a:schemeClr>
    </cs:fontRef>
    <cs:defRPr sz="1400" b="1" kern="120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10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0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0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1">
      <cs:styleClr val="auto"/>
    </cs:fillRef>
    <cs:effectRef idx="0"/>
    <cs:fontRef idx="minor">
      <a:schemeClr val="dk1"/>
    </cs:fontRef>
    <cs:spPr>
      <a:ln>
        <a:noFill/>
      </a:ln>
      <a:effectLst/>
    </cs:spPr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02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75000"/>
        <a:lumOff val="25000"/>
      </a:schemeClr>
    </cs:fontRef>
    <cs:defRPr sz="1400" b="1" kern="120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10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0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0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1">
      <cs:styleClr val="auto"/>
    </cs:fillRef>
    <cs:effectRef idx="0"/>
    <cs:fontRef idx="minor">
      <a:schemeClr val="dk1"/>
    </cs:fontRef>
    <cs:spPr>
      <a:ln>
        <a:noFill/>
      </a:ln>
      <a:effectLst/>
    </cs:spPr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02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75000"/>
        <a:lumOff val="25000"/>
      </a:schemeClr>
    </cs:fontRef>
    <cs:defRPr sz="1400" b="1" kern="120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10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0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0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1">
      <cs:styleClr val="auto"/>
    </cs:fillRef>
    <cs:effectRef idx="0"/>
    <cs:fontRef idx="minor">
      <a:schemeClr val="dk1"/>
    </cs:fontRef>
    <cs:spPr>
      <a:ln>
        <a:noFill/>
      </a:ln>
      <a:effectLst/>
    </cs:spPr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02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75000"/>
        <a:lumOff val="25000"/>
      </a:schemeClr>
    </cs:fontRef>
    <cs:defRPr sz="1400" b="1" kern="120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1002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0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0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0">
      <cs:styleClr val="auto"/>
    </cs:fillRef>
    <cs:effectRef idx="0"/>
    <cs:fontRef idx="minor">
      <a:schemeClr val="dk1"/>
    </cs:fontRef>
    <cs:spPr>
      <a:ln w="28575" cap="rnd">
        <a:solidFill>
          <a:schemeClr val="phClr"/>
        </a:solidFill>
        <a:round/>
      </a:ln>
      <a:effectLst/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02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75000"/>
        <a:lumOff val="25000"/>
      </a:schemeClr>
    </cs:fontRef>
    <cs:defRPr sz="1400" b="1" kern="120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1002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0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0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0">
      <cs:styleClr val="auto"/>
    </cs:fillRef>
    <cs:effectRef idx="0"/>
    <cs:fontRef idx="minor">
      <a:schemeClr val="dk1"/>
    </cs:fontRef>
    <cs:spPr>
      <a:ln w="28575" cap="rnd">
        <a:solidFill>
          <a:schemeClr val="phClr"/>
        </a:solidFill>
        <a:round/>
      </a:ln>
      <a:effectLst/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02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75000"/>
        <a:lumOff val="25000"/>
      </a:schemeClr>
    </cs:fontRef>
    <cs:defRPr sz="1400" b="1" kern="120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1002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0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0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0">
      <cs:styleClr val="auto"/>
    </cs:fillRef>
    <cs:effectRef idx="0"/>
    <cs:fontRef idx="minor">
      <a:schemeClr val="dk1"/>
    </cs:fontRef>
    <cs:spPr>
      <a:ln w="28575" cap="rnd">
        <a:solidFill>
          <a:schemeClr val="phClr"/>
        </a:solidFill>
        <a:round/>
      </a:ln>
      <a:effectLst/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02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75000"/>
        <a:lumOff val="25000"/>
      </a:schemeClr>
    </cs:fontRef>
    <cs:defRPr sz="1400" b="1" kern="120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1002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0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0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0">
      <cs:styleClr val="auto"/>
    </cs:fillRef>
    <cs:effectRef idx="0"/>
    <cs:fontRef idx="minor">
      <a:schemeClr val="dk1"/>
    </cs:fontRef>
    <cs:spPr>
      <a:ln w="28575" cap="rnd">
        <a:solidFill>
          <a:schemeClr val="phClr"/>
        </a:solidFill>
        <a:round/>
      </a:ln>
      <a:effectLst/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02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75000"/>
        <a:lumOff val="25000"/>
      </a:schemeClr>
    </cs:fontRef>
    <cs:defRPr sz="1400" b="1" kern="120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10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0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0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1">
      <cs:styleClr val="auto"/>
    </cs:fillRef>
    <cs:effectRef idx="0"/>
    <cs:fontRef idx="minor">
      <a:schemeClr val="dk1"/>
    </cs:fontRef>
    <cs:spPr>
      <a:ln>
        <a:noFill/>
      </a:ln>
      <a:effectLst/>
    </cs:spPr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02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75000"/>
        <a:lumOff val="25000"/>
      </a:schemeClr>
    </cs:fontRef>
    <cs:defRPr sz="1400" b="1" kern="120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10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0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0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1">
      <cs:styleClr val="auto"/>
    </cs:fillRef>
    <cs:effectRef idx="0"/>
    <cs:fontRef idx="minor">
      <a:schemeClr val="dk1"/>
    </cs:fontRef>
    <cs:spPr>
      <a:ln>
        <a:noFill/>
      </a:ln>
      <a:effectLst/>
    </cs:spPr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02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75000"/>
        <a:lumOff val="25000"/>
      </a:schemeClr>
    </cs:fontRef>
    <cs:defRPr sz="1400" b="1" kern="120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10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0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0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1">
      <cs:styleClr val="auto"/>
    </cs:fillRef>
    <cs:effectRef idx="0"/>
    <cs:fontRef idx="minor">
      <a:schemeClr val="dk1"/>
    </cs:fontRef>
    <cs:spPr>
      <a:ln>
        <a:noFill/>
      </a:ln>
      <a:effectLst/>
    </cs:spPr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02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75000"/>
        <a:lumOff val="25000"/>
      </a:schemeClr>
    </cs:fontRef>
    <cs:defRPr sz="1400" b="1" kern="120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10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0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0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1">
      <cs:styleClr val="auto"/>
    </cs:fillRef>
    <cs:effectRef idx="0"/>
    <cs:fontRef idx="minor">
      <a:schemeClr val="dk1"/>
    </cs:fontRef>
    <cs:spPr>
      <a:ln>
        <a:noFill/>
      </a:ln>
      <a:effectLst/>
    </cs:spPr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02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75000"/>
        <a:lumOff val="25000"/>
      </a:schemeClr>
    </cs:fontRef>
    <cs:defRPr sz="1400" b="1" kern="120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397600"/>
            <a:ext cx="9799200" cy="11052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5040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04000"/>
            <a:ext cx="5342400" cy="4140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04000"/>
            <a:ext cx="5342400" cy="4140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ea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9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9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9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9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65.xml"/><Relationship Id="rId8" Type="http://schemas.openxmlformats.org/officeDocument/2006/relationships/image" Target="../media/image6.svg"/><Relationship Id="rId7" Type="http://schemas.openxmlformats.org/officeDocument/2006/relationships/image" Target="../media/image5.png"/><Relationship Id="rId6" Type="http://schemas.openxmlformats.org/officeDocument/2006/relationships/tags" Target="../tags/tag64.xml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3" Type="http://schemas.openxmlformats.org/officeDocument/2006/relationships/tags" Target="../tags/tag63.xml"/><Relationship Id="rId22" Type="http://schemas.openxmlformats.org/officeDocument/2006/relationships/slideLayout" Target="../slideLayouts/slideLayout2.xml"/><Relationship Id="rId21" Type="http://schemas.openxmlformats.org/officeDocument/2006/relationships/tags" Target="../tags/tag70.xml"/><Relationship Id="rId20" Type="http://schemas.openxmlformats.org/officeDocument/2006/relationships/image" Target="../media/image13.svg"/><Relationship Id="rId2" Type="http://schemas.openxmlformats.org/officeDocument/2006/relationships/image" Target="../media/image2.png"/><Relationship Id="rId19" Type="http://schemas.openxmlformats.org/officeDocument/2006/relationships/tags" Target="../tags/tag69.xml"/><Relationship Id="rId18" Type="http://schemas.openxmlformats.org/officeDocument/2006/relationships/image" Target="../media/image12.svg"/><Relationship Id="rId17" Type="http://schemas.openxmlformats.org/officeDocument/2006/relationships/tags" Target="../tags/tag68.xml"/><Relationship Id="rId16" Type="http://schemas.openxmlformats.org/officeDocument/2006/relationships/image" Target="../media/image11.svg"/><Relationship Id="rId15" Type="http://schemas.openxmlformats.org/officeDocument/2006/relationships/tags" Target="../tags/tag67.xml"/><Relationship Id="rId14" Type="http://schemas.openxmlformats.org/officeDocument/2006/relationships/image" Target="../media/image10.svg"/><Relationship Id="rId13" Type="http://schemas.openxmlformats.org/officeDocument/2006/relationships/image" Target="../media/image9.png"/><Relationship Id="rId12" Type="http://schemas.openxmlformats.org/officeDocument/2006/relationships/tags" Target="../tags/tag66.xml"/><Relationship Id="rId11" Type="http://schemas.openxmlformats.org/officeDocument/2006/relationships/image" Target="../media/image8.svg"/><Relationship Id="rId10" Type="http://schemas.openxmlformats.org/officeDocument/2006/relationships/image" Target="../media/image7.png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73.xml"/><Relationship Id="rId8" Type="http://schemas.openxmlformats.org/officeDocument/2006/relationships/image" Target="../media/image17.svg"/><Relationship Id="rId7" Type="http://schemas.openxmlformats.org/officeDocument/2006/relationships/image" Target="../media/image16.png"/><Relationship Id="rId66" Type="http://schemas.openxmlformats.org/officeDocument/2006/relationships/slideLayout" Target="../slideLayouts/slideLayout1.xml"/><Relationship Id="rId65" Type="http://schemas.openxmlformats.org/officeDocument/2006/relationships/tags" Target="../tags/tag92.xml"/><Relationship Id="rId64" Type="http://schemas.openxmlformats.org/officeDocument/2006/relationships/image" Target="../media/image54.svg"/><Relationship Id="rId63" Type="http://schemas.openxmlformats.org/officeDocument/2006/relationships/image" Target="../media/image53.png"/><Relationship Id="rId62" Type="http://schemas.openxmlformats.org/officeDocument/2006/relationships/tags" Target="../tags/tag91.xml"/><Relationship Id="rId61" Type="http://schemas.openxmlformats.org/officeDocument/2006/relationships/image" Target="../media/image52.svg"/><Relationship Id="rId60" Type="http://schemas.openxmlformats.org/officeDocument/2006/relationships/image" Target="../media/image51.png"/><Relationship Id="rId6" Type="http://schemas.openxmlformats.org/officeDocument/2006/relationships/tags" Target="../tags/tag72.xml"/><Relationship Id="rId59" Type="http://schemas.openxmlformats.org/officeDocument/2006/relationships/tags" Target="../tags/tag90.xml"/><Relationship Id="rId58" Type="http://schemas.openxmlformats.org/officeDocument/2006/relationships/image" Target="../media/image50.svg"/><Relationship Id="rId57" Type="http://schemas.openxmlformats.org/officeDocument/2006/relationships/image" Target="../media/image49.png"/><Relationship Id="rId56" Type="http://schemas.openxmlformats.org/officeDocument/2006/relationships/tags" Target="../tags/tag89.xml"/><Relationship Id="rId55" Type="http://schemas.openxmlformats.org/officeDocument/2006/relationships/image" Target="../media/image48.svg"/><Relationship Id="rId54" Type="http://schemas.openxmlformats.org/officeDocument/2006/relationships/image" Target="../media/image47.png"/><Relationship Id="rId53" Type="http://schemas.openxmlformats.org/officeDocument/2006/relationships/tags" Target="../tags/tag88.xml"/><Relationship Id="rId52" Type="http://schemas.openxmlformats.org/officeDocument/2006/relationships/image" Target="../media/image46.svg"/><Relationship Id="rId51" Type="http://schemas.openxmlformats.org/officeDocument/2006/relationships/image" Target="../media/image45.png"/><Relationship Id="rId50" Type="http://schemas.openxmlformats.org/officeDocument/2006/relationships/tags" Target="../tags/tag87.xml"/><Relationship Id="rId5" Type="http://schemas.openxmlformats.org/officeDocument/2006/relationships/image" Target="../media/image15.svg"/><Relationship Id="rId49" Type="http://schemas.openxmlformats.org/officeDocument/2006/relationships/image" Target="../media/image44.svg"/><Relationship Id="rId48" Type="http://schemas.openxmlformats.org/officeDocument/2006/relationships/image" Target="../media/image43.png"/><Relationship Id="rId47" Type="http://schemas.openxmlformats.org/officeDocument/2006/relationships/tags" Target="../tags/tag86.xml"/><Relationship Id="rId46" Type="http://schemas.openxmlformats.org/officeDocument/2006/relationships/image" Target="../media/image42.svg"/><Relationship Id="rId45" Type="http://schemas.openxmlformats.org/officeDocument/2006/relationships/image" Target="../media/image41.png"/><Relationship Id="rId44" Type="http://schemas.openxmlformats.org/officeDocument/2006/relationships/tags" Target="../tags/tag85.xml"/><Relationship Id="rId43" Type="http://schemas.openxmlformats.org/officeDocument/2006/relationships/image" Target="../media/image40.svg"/><Relationship Id="rId42" Type="http://schemas.openxmlformats.org/officeDocument/2006/relationships/image" Target="../media/image39.png"/><Relationship Id="rId41" Type="http://schemas.openxmlformats.org/officeDocument/2006/relationships/tags" Target="../tags/tag84.xml"/><Relationship Id="rId40" Type="http://schemas.openxmlformats.org/officeDocument/2006/relationships/image" Target="../media/image38.svg"/><Relationship Id="rId4" Type="http://schemas.openxmlformats.org/officeDocument/2006/relationships/image" Target="../media/image14.png"/><Relationship Id="rId39" Type="http://schemas.openxmlformats.org/officeDocument/2006/relationships/image" Target="../media/image37.png"/><Relationship Id="rId38" Type="http://schemas.openxmlformats.org/officeDocument/2006/relationships/tags" Target="../tags/tag83.xml"/><Relationship Id="rId37" Type="http://schemas.openxmlformats.org/officeDocument/2006/relationships/image" Target="../media/image36.svg"/><Relationship Id="rId36" Type="http://schemas.openxmlformats.org/officeDocument/2006/relationships/image" Target="../media/image35.png"/><Relationship Id="rId35" Type="http://schemas.openxmlformats.org/officeDocument/2006/relationships/tags" Target="../tags/tag82.xml"/><Relationship Id="rId34" Type="http://schemas.openxmlformats.org/officeDocument/2006/relationships/image" Target="../media/image34.svg"/><Relationship Id="rId33" Type="http://schemas.openxmlformats.org/officeDocument/2006/relationships/image" Target="../media/image33.png"/><Relationship Id="rId32" Type="http://schemas.openxmlformats.org/officeDocument/2006/relationships/tags" Target="../tags/tag81.xml"/><Relationship Id="rId31" Type="http://schemas.openxmlformats.org/officeDocument/2006/relationships/image" Target="../media/image32.svg"/><Relationship Id="rId30" Type="http://schemas.openxmlformats.org/officeDocument/2006/relationships/image" Target="../media/image31.png"/><Relationship Id="rId3" Type="http://schemas.openxmlformats.org/officeDocument/2006/relationships/tags" Target="../tags/tag71.xml"/><Relationship Id="rId29" Type="http://schemas.openxmlformats.org/officeDocument/2006/relationships/tags" Target="../tags/tag80.xml"/><Relationship Id="rId28" Type="http://schemas.openxmlformats.org/officeDocument/2006/relationships/image" Target="../media/image30.svg"/><Relationship Id="rId27" Type="http://schemas.openxmlformats.org/officeDocument/2006/relationships/image" Target="../media/image29.png"/><Relationship Id="rId26" Type="http://schemas.openxmlformats.org/officeDocument/2006/relationships/tags" Target="../tags/tag79.xml"/><Relationship Id="rId25" Type="http://schemas.openxmlformats.org/officeDocument/2006/relationships/image" Target="../media/image28.svg"/><Relationship Id="rId24" Type="http://schemas.openxmlformats.org/officeDocument/2006/relationships/image" Target="../media/image27.png"/><Relationship Id="rId23" Type="http://schemas.openxmlformats.org/officeDocument/2006/relationships/tags" Target="../tags/tag78.xml"/><Relationship Id="rId22" Type="http://schemas.openxmlformats.org/officeDocument/2006/relationships/image" Target="../media/image26.svg"/><Relationship Id="rId21" Type="http://schemas.openxmlformats.org/officeDocument/2006/relationships/image" Target="../media/image25.png"/><Relationship Id="rId20" Type="http://schemas.openxmlformats.org/officeDocument/2006/relationships/tags" Target="../tags/tag77.xml"/><Relationship Id="rId2" Type="http://schemas.openxmlformats.org/officeDocument/2006/relationships/image" Target="../media/image2.png"/><Relationship Id="rId19" Type="http://schemas.openxmlformats.org/officeDocument/2006/relationships/image" Target="../media/image24.svg"/><Relationship Id="rId18" Type="http://schemas.openxmlformats.org/officeDocument/2006/relationships/image" Target="../media/image23.png"/><Relationship Id="rId17" Type="http://schemas.openxmlformats.org/officeDocument/2006/relationships/tags" Target="../tags/tag76.xml"/><Relationship Id="rId16" Type="http://schemas.openxmlformats.org/officeDocument/2006/relationships/image" Target="../media/image22.svg"/><Relationship Id="rId15" Type="http://schemas.openxmlformats.org/officeDocument/2006/relationships/tags" Target="../tags/tag75.xml"/><Relationship Id="rId14" Type="http://schemas.openxmlformats.org/officeDocument/2006/relationships/image" Target="../media/image21.svg"/><Relationship Id="rId13" Type="http://schemas.openxmlformats.org/officeDocument/2006/relationships/image" Target="../media/image20.png"/><Relationship Id="rId12" Type="http://schemas.openxmlformats.org/officeDocument/2006/relationships/tags" Target="../tags/tag74.xml"/><Relationship Id="rId11" Type="http://schemas.openxmlformats.org/officeDocument/2006/relationships/image" Target="../media/image19.svg"/><Relationship Id="rId10" Type="http://schemas.openxmlformats.org/officeDocument/2006/relationships/image" Target="../media/image18.png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94.xml"/><Relationship Id="rId2" Type="http://schemas.openxmlformats.org/officeDocument/2006/relationships/tags" Target="../tags/tag93.xml"/><Relationship Id="rId1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99.xml"/><Relationship Id="rId8" Type="http://schemas.openxmlformats.org/officeDocument/2006/relationships/tags" Target="../tags/tag98.xml"/><Relationship Id="rId7" Type="http://schemas.openxmlformats.org/officeDocument/2006/relationships/tags" Target="../tags/tag97.xml"/><Relationship Id="rId6" Type="http://schemas.openxmlformats.org/officeDocument/2006/relationships/tags" Target="../tags/tag96.xml"/><Relationship Id="rId5" Type="http://schemas.openxmlformats.org/officeDocument/2006/relationships/tags" Target="../tags/tag95.xml"/><Relationship Id="rId4" Type="http://schemas.openxmlformats.org/officeDocument/2006/relationships/chart" Target="../charts/chart5.xml"/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0" Type="http://schemas.openxmlformats.org/officeDocument/2006/relationships/slideLayout" Target="../slideLayouts/slideLayout1.xml"/><Relationship Id="rId1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103.xml"/><Relationship Id="rId3" Type="http://schemas.openxmlformats.org/officeDocument/2006/relationships/tags" Target="../tags/tag102.xml"/><Relationship Id="rId2" Type="http://schemas.openxmlformats.org/officeDocument/2006/relationships/tags" Target="../tags/tag101.xml"/><Relationship Id="rId1" Type="http://schemas.openxmlformats.org/officeDocument/2006/relationships/tags" Target="../tags/tag100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104.xml"/><Relationship Id="rId8" Type="http://schemas.openxmlformats.org/officeDocument/2006/relationships/image" Target="../media/image2.png"/><Relationship Id="rId7" Type="http://schemas.openxmlformats.org/officeDocument/2006/relationships/image" Target="../media/image1.png"/><Relationship Id="rId6" Type="http://schemas.openxmlformats.org/officeDocument/2006/relationships/chart" Target="../charts/chart11.xml"/><Relationship Id="rId5" Type="http://schemas.openxmlformats.org/officeDocument/2006/relationships/chart" Target="../charts/chart10.xml"/><Relationship Id="rId4" Type="http://schemas.openxmlformats.org/officeDocument/2006/relationships/chart" Target="../charts/chart9.xml"/><Relationship Id="rId3" Type="http://schemas.openxmlformats.org/officeDocument/2006/relationships/chart" Target="../charts/chart8.xml"/><Relationship Id="rId21" Type="http://schemas.openxmlformats.org/officeDocument/2006/relationships/slideLayout" Target="../slideLayouts/slideLayout1.xml"/><Relationship Id="rId20" Type="http://schemas.openxmlformats.org/officeDocument/2006/relationships/tags" Target="../tags/tag109.xml"/><Relationship Id="rId2" Type="http://schemas.openxmlformats.org/officeDocument/2006/relationships/chart" Target="../charts/chart7.xml"/><Relationship Id="rId19" Type="http://schemas.openxmlformats.org/officeDocument/2006/relationships/image" Target="../media/image60.svg"/><Relationship Id="rId18" Type="http://schemas.openxmlformats.org/officeDocument/2006/relationships/image" Target="../media/image59.png"/><Relationship Id="rId17" Type="http://schemas.openxmlformats.org/officeDocument/2006/relationships/tags" Target="../tags/tag108.xml"/><Relationship Id="rId16" Type="http://schemas.openxmlformats.org/officeDocument/2006/relationships/tags" Target="../tags/tag107.xml"/><Relationship Id="rId15" Type="http://schemas.openxmlformats.org/officeDocument/2006/relationships/tags" Target="../tags/tag106.xml"/><Relationship Id="rId14" Type="http://schemas.openxmlformats.org/officeDocument/2006/relationships/image" Target="../media/image58.svg"/><Relationship Id="rId13" Type="http://schemas.openxmlformats.org/officeDocument/2006/relationships/image" Target="../media/image57.png"/><Relationship Id="rId12" Type="http://schemas.openxmlformats.org/officeDocument/2006/relationships/tags" Target="../tags/tag105.xml"/><Relationship Id="rId11" Type="http://schemas.openxmlformats.org/officeDocument/2006/relationships/image" Target="../media/image56.svg"/><Relationship Id="rId10" Type="http://schemas.openxmlformats.org/officeDocument/2006/relationships/image" Target="../media/image55.png"/><Relationship Id="rId1" Type="http://schemas.openxmlformats.org/officeDocument/2006/relationships/chart" Target="../charts/chart6.xml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111.xml"/><Relationship Id="rId3" Type="http://schemas.openxmlformats.org/officeDocument/2006/relationships/tags" Target="../tags/tag110.xml"/><Relationship Id="rId2" Type="http://schemas.openxmlformats.org/officeDocument/2006/relationships/chart" Target="../charts/chart13.xml"/><Relationship Id="rId1" Type="http://schemas.openxmlformats.org/officeDocument/2006/relationships/chart" Target="../charts/chart12.xml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114.xml"/><Relationship Id="rId2" Type="http://schemas.openxmlformats.org/officeDocument/2006/relationships/tags" Target="../tags/tag113.xml"/><Relationship Id="rId1" Type="http://schemas.openxmlformats.org/officeDocument/2006/relationships/tags" Target="../tags/tag1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4" name="文本框 153"/>
          <p:cNvSpPr txBox="1"/>
          <p:nvPr/>
        </p:nvSpPr>
        <p:spPr>
          <a:xfrm>
            <a:off x="83820" y="48260"/>
            <a:ext cx="12026900" cy="77533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algn="ctr">
              <a:lnSpc>
                <a:spcPct val="150000"/>
              </a:lnSpc>
            </a:pPr>
            <a:r>
              <a:rPr lang="zh-CN" altLang="en-US" sz="2000">
                <a:latin typeface="仿宋_GB2312" panose="02010609030101010101" charset="-122"/>
                <a:ea typeface="仿宋_GB2312" panose="02010609030101010101" charset="-122"/>
                <a:cs typeface="微软雅黑" charset="0"/>
              </a:rPr>
              <a:t>市场</a:t>
            </a:r>
            <a:r>
              <a:rPr lang="zh-CN" altLang="en-US" sz="2000">
                <a:latin typeface="仿宋_GB2312" panose="02010609030101010101" charset="-122"/>
                <a:ea typeface="仿宋_GB2312" panose="02010609030101010101" charset="-122"/>
                <a:cs typeface="微软雅黑" charset="0"/>
              </a:rPr>
              <a:t>洞察摘要</a:t>
            </a:r>
            <a:endParaRPr lang="zh-CN" altLang="en-US" sz="2000">
              <a:latin typeface="仿宋_GB2312" panose="02010609030101010101" charset="-122"/>
              <a:ea typeface="仿宋_GB2312" panose="02010609030101010101" charset="-122"/>
              <a:cs typeface="微软雅黑" charset="0"/>
            </a:endParaRPr>
          </a:p>
        </p:txBody>
      </p:sp>
      <p:pic>
        <p:nvPicPr>
          <p:cNvPr id="6" name="图片 5" descr="/Users/kun/Library/Containers/com.kingsoft.wpsoffice.mac/Data/tmp/photoeditapp/20260604153520/temp.pngtemp"/>
          <p:cNvPicPr>
            <a:picLocks noChangeAspect="1"/>
          </p:cNvPicPr>
          <p:nvPr/>
        </p:nvPicPr>
        <p:blipFill>
          <a:blip r:embed="rId1"/>
          <a:srcRect b="4811"/>
          <a:stretch>
            <a:fillRect/>
          </a:stretch>
        </p:blipFill>
        <p:spPr>
          <a:xfrm>
            <a:off x="84455" y="48260"/>
            <a:ext cx="2442845" cy="942340"/>
          </a:xfrm>
          <a:prstGeom prst="rect">
            <a:avLst/>
          </a:prstGeom>
        </p:spPr>
      </p:pic>
      <p:pic>
        <p:nvPicPr>
          <p:cNvPr id="7" name="图片 6" descr="/Users/kun/Library/Containers/com.kingsoft.wpsoffice.mac/Data/tmp/photoeditapp/20260604153651/temp.pngtem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4925" y="48895"/>
            <a:ext cx="1906905" cy="941705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2538730" y="828040"/>
            <a:ext cx="7656195" cy="178435"/>
          </a:xfrm>
          <a:prstGeom prst="rect">
            <a:avLst/>
          </a:prstGeom>
          <a:gradFill>
            <a:gsLst>
              <a:gs pos="0">
                <a:schemeClr val="bg1"/>
              </a:gs>
              <a:gs pos="85000">
                <a:schemeClr val="accent1">
                  <a:lumMod val="60000"/>
                  <a:lumOff val="40000"/>
                </a:schemeClr>
              </a:gs>
              <a:gs pos="15000">
                <a:schemeClr val="accent1">
                  <a:lumMod val="60000"/>
                  <a:lumOff val="4000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800">
              <a:solidFill>
                <a:sysClr val="window" lastClr="FFFFFF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135255" y="1111250"/>
            <a:ext cx="11918315" cy="882015"/>
          </a:xfrm>
          <a:prstGeom prst="roundRect">
            <a:avLst>
              <a:gd name="adj" fmla="val 5411"/>
            </a:avLst>
          </a:prstGeom>
          <a:solidFill>
            <a:schemeClr val="accent1">
              <a:lumMod val="75000"/>
            </a:schemeClr>
          </a:solidFill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>
              <a:solidFill>
                <a:sysClr val="window" lastClr="FFFFFF"/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cxnSp>
        <p:nvCxnSpPr>
          <p:cNvPr id="96" name="直接连接符 95"/>
          <p:cNvCxnSpPr/>
          <p:nvPr/>
        </p:nvCxnSpPr>
        <p:spPr>
          <a:xfrm flipV="1">
            <a:off x="2614930" y="1157605"/>
            <a:ext cx="0" cy="757555"/>
          </a:xfrm>
          <a:prstGeom prst="line">
            <a:avLst/>
          </a:prstGeom>
          <a:noFill/>
          <a:ln w="19050" cap="flat" cmpd="sng" algn="ctr">
            <a:solidFill>
              <a:srgbClr val="A5A5A5">
                <a:lumMod val="40000"/>
                <a:lumOff val="60000"/>
              </a:srgbClr>
            </a:solidFill>
            <a:prstDash val="solid"/>
            <a:miter lim="800000"/>
          </a:ln>
          <a:effectLst/>
        </p:spPr>
      </p:cxnSp>
      <p:sp>
        <p:nvSpPr>
          <p:cNvPr id="39" name="文本框 38"/>
          <p:cNvSpPr txBox="1"/>
          <p:nvPr/>
        </p:nvSpPr>
        <p:spPr>
          <a:xfrm>
            <a:off x="2847975" y="1157605"/>
            <a:ext cx="9092565" cy="77597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algn="l"/>
            <a:r>
              <a:rPr lang="en-US" altLang="zh-CN" sz="1400" b="1">
                <a:solidFill>
                  <a:schemeClr val="bg1"/>
                </a:solidFill>
                <a:latin typeface="仿宋_GB2312" panose="02010609030101010101" charset="-122"/>
                <a:ea typeface="仿宋_GB2312" panose="02010609030101010101" charset="-122"/>
                <a:cs typeface="微软雅黑" charset="0"/>
              </a:rPr>
              <a:t>{{}}</a:t>
            </a:r>
            <a:endParaRPr lang="en-US" altLang="zh-CN" sz="1400" b="1">
              <a:solidFill>
                <a:schemeClr val="bg1"/>
              </a:solidFill>
              <a:latin typeface="仿宋_GB2312" panose="02010609030101010101" charset="-122"/>
              <a:ea typeface="仿宋_GB2312" panose="02010609030101010101" charset="-122"/>
              <a:cs typeface="微软雅黑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902970" y="1157605"/>
            <a:ext cx="1478915" cy="77597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algn="ctr"/>
            <a:r>
              <a:rPr lang="zh-CN" altLang="en-US" b="1">
                <a:solidFill>
                  <a:schemeClr val="bg1"/>
                </a:solidFill>
                <a:latin typeface="楷体_GB2312" charset="0"/>
                <a:ea typeface="楷体_GB2312" charset="0"/>
                <a:cs typeface="仿宋_GB2312" panose="02010609030101010101" charset="-122"/>
              </a:rPr>
              <a:t>核心结论</a:t>
            </a:r>
            <a:endParaRPr lang="zh-CN" altLang="en-US" b="1">
              <a:solidFill>
                <a:schemeClr val="bg1"/>
              </a:solidFill>
              <a:latin typeface="楷体_GB2312" charset="0"/>
              <a:ea typeface="楷体_GB2312" charset="0"/>
              <a:cs typeface="仿宋_GB2312" panose="02010609030101010101" charset="-122"/>
            </a:endParaRPr>
          </a:p>
        </p:txBody>
      </p:sp>
      <p:pic>
        <p:nvPicPr>
          <p:cNvPr id="9" name="图片 8" descr="报告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8620" y="1288415"/>
            <a:ext cx="514350" cy="514350"/>
          </a:xfrm>
          <a:prstGeom prst="rect">
            <a:avLst/>
          </a:prstGeom>
        </p:spPr>
      </p:pic>
      <p:sp>
        <p:nvSpPr>
          <p:cNvPr id="10" name="圆角矩形 9"/>
          <p:cNvSpPr/>
          <p:nvPr/>
        </p:nvSpPr>
        <p:spPr>
          <a:xfrm>
            <a:off x="135255" y="2113915"/>
            <a:ext cx="5897245" cy="4596130"/>
          </a:xfrm>
          <a:prstGeom prst="roundRect">
            <a:avLst>
              <a:gd name="adj" fmla="val 2641"/>
            </a:avLst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>
              <a:solidFill>
                <a:sysClr val="window" lastClr="FFFFFF"/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11" name="圆角矩形 10"/>
          <p:cNvSpPr/>
          <p:nvPr/>
        </p:nvSpPr>
        <p:spPr>
          <a:xfrm>
            <a:off x="6156325" y="2113915"/>
            <a:ext cx="5897245" cy="4596130"/>
          </a:xfrm>
          <a:prstGeom prst="roundRect">
            <a:avLst>
              <a:gd name="adj" fmla="val 2641"/>
            </a:avLst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>
              <a:solidFill>
                <a:sysClr val="window" lastClr="FFFFFF"/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6278245" y="2426970"/>
            <a:ext cx="5653405" cy="332105"/>
          </a:xfrm>
          <a:prstGeom prst="rect">
            <a:avLst/>
          </a:prstGeom>
        </p:spPr>
        <p:txBody>
          <a:bodyPr wrap="square">
            <a:noAutofit/>
          </a:bodyPr>
          <a:p>
            <a:pPr marL="215900" lvl="0" algn="just" defTabSz="266700">
              <a:buClrTx/>
              <a:buSzTx/>
              <a:buFontTx/>
            </a:pPr>
            <a:r>
              <a:rPr lang="zh-CN" altLang="en-US" sz="1400" b="1">
                <a:solidFill>
                  <a:schemeClr val="accent1">
                    <a:lumMod val="75000"/>
                  </a:schemeClr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运营商市场整体态势：</a:t>
            </a:r>
            <a:endParaRPr lang="zh-CN" altLang="en-US" sz="1400" b="1">
              <a:solidFill>
                <a:schemeClr val="accent1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  <a:sym typeface="+mn-ea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35255" y="2084705"/>
            <a:ext cx="5897245" cy="3251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noAutofit/>
          </a:bodyPr>
          <a:p>
            <a:pPr indent="0" algn="ctr" defTabSz="266700" fontAlgn="auto"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1600" b="1">
                <a:solidFill>
                  <a:srgbClr val="002060"/>
                </a:solidFill>
                <a:latin typeface="楷体_GB2312" charset="0"/>
                <a:ea typeface="楷体_GB2312" charset="0"/>
              </a:rPr>
              <a:t>公开市场</a:t>
            </a:r>
            <a:endParaRPr lang="zh-CN" altLang="en-US" sz="1600" b="1">
              <a:solidFill>
                <a:srgbClr val="002060"/>
              </a:solidFill>
              <a:latin typeface="楷体_GB2312" charset="0"/>
              <a:ea typeface="楷体_GB2312" charset="0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6156325" y="2084705"/>
            <a:ext cx="5897245" cy="3251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noAutofit/>
          </a:bodyPr>
          <a:p>
            <a:pPr indent="0" algn="ctr" defTabSz="266700" fontAlgn="auto"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1600" b="1">
                <a:solidFill>
                  <a:srgbClr val="002060"/>
                </a:solidFill>
                <a:latin typeface="楷体_GB2312" charset="0"/>
                <a:ea typeface="楷体_GB2312" charset="0"/>
              </a:rPr>
              <a:t>运营商市场</a:t>
            </a:r>
            <a:endParaRPr lang="zh-CN" altLang="en-US" sz="1600" b="1">
              <a:solidFill>
                <a:srgbClr val="002060"/>
              </a:solidFill>
              <a:latin typeface="楷体_GB2312" charset="0"/>
              <a:ea typeface="楷体_GB2312" charset="0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6278245" y="3839845"/>
            <a:ext cx="5653405" cy="330200"/>
          </a:xfrm>
          <a:prstGeom prst="rect">
            <a:avLst/>
          </a:prstGeom>
        </p:spPr>
        <p:txBody>
          <a:bodyPr wrap="square">
            <a:noAutofit/>
          </a:bodyPr>
          <a:p>
            <a:pPr marL="215900" lvl="0" algn="just" defTabSz="266700">
              <a:buClrTx/>
              <a:buSzTx/>
              <a:buFontTx/>
            </a:pPr>
            <a:r>
              <a:rPr lang="zh-CN" altLang="en-US" sz="1400" b="1">
                <a:solidFill>
                  <a:schemeClr val="accent1">
                    <a:lumMod val="75000"/>
                  </a:schemeClr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运营商市场行业分布：</a:t>
            </a:r>
            <a:endParaRPr lang="zh-CN" altLang="en-US" sz="1400" b="1">
              <a:solidFill>
                <a:schemeClr val="accent1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  <a:sym typeface="+mn-ea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6278245" y="5252720"/>
            <a:ext cx="5653405" cy="330200"/>
          </a:xfrm>
          <a:prstGeom prst="rect">
            <a:avLst/>
          </a:prstGeom>
        </p:spPr>
        <p:txBody>
          <a:bodyPr wrap="square">
            <a:noAutofit/>
          </a:bodyPr>
          <a:p>
            <a:pPr marL="215900" lvl="0" algn="just" defTabSz="266700">
              <a:buClrTx/>
              <a:buSzTx/>
              <a:buFontTx/>
            </a:pPr>
            <a:r>
              <a:rPr lang="zh-CN" altLang="en-US" sz="1400" b="1">
                <a:solidFill>
                  <a:schemeClr val="accent1">
                    <a:lumMod val="75000"/>
                  </a:schemeClr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运营商市场单月</a:t>
            </a:r>
            <a:r>
              <a:rPr lang="zh-CN" altLang="en-US" sz="1400" b="1">
                <a:solidFill>
                  <a:schemeClr val="accent1">
                    <a:lumMod val="75000"/>
                  </a:schemeClr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动向：</a:t>
            </a:r>
            <a:endParaRPr lang="zh-CN" altLang="en-US" sz="1400" b="1">
              <a:solidFill>
                <a:schemeClr val="accent1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  <a:sym typeface="+mn-ea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257175" y="2426970"/>
            <a:ext cx="5653405" cy="325755"/>
          </a:xfrm>
          <a:prstGeom prst="rect">
            <a:avLst/>
          </a:prstGeom>
        </p:spPr>
        <p:txBody>
          <a:bodyPr wrap="square">
            <a:noAutofit/>
          </a:bodyPr>
          <a:p>
            <a:pPr marL="215900" indent="0" algn="just" defTabSz="266700" fontAlgn="auto"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1400" b="1">
                <a:solidFill>
                  <a:schemeClr val="accent1">
                    <a:lumMod val="75000"/>
                  </a:schemeClr>
                </a:solidFill>
                <a:latin typeface="仿宋_GB2312" panose="02010609030101010101" charset="-122"/>
                <a:ea typeface="仿宋_GB2312" panose="02010609030101010101" charset="-122"/>
              </a:rPr>
              <a:t>公开市场整体态势：</a:t>
            </a:r>
            <a:endParaRPr lang="zh-CN" altLang="en-US" sz="1400" b="1">
              <a:solidFill>
                <a:schemeClr val="accent1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257175" y="3839845"/>
            <a:ext cx="5653405" cy="325755"/>
          </a:xfrm>
          <a:prstGeom prst="rect">
            <a:avLst/>
          </a:prstGeom>
        </p:spPr>
        <p:txBody>
          <a:bodyPr wrap="square">
            <a:noAutofit/>
          </a:bodyPr>
          <a:p>
            <a:pPr marL="215900" lvl="0" algn="just" defTabSz="266700">
              <a:buClrTx/>
              <a:buSzTx/>
              <a:buFontTx/>
            </a:pPr>
            <a:r>
              <a:rPr lang="zh-CN" altLang="en-US" sz="1400" b="1">
                <a:solidFill>
                  <a:schemeClr val="accent1">
                    <a:lumMod val="75000"/>
                  </a:schemeClr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公开市场行业分布：</a:t>
            </a:r>
            <a:endParaRPr lang="zh-CN" altLang="en-US" sz="1400" b="1">
              <a:solidFill>
                <a:schemeClr val="accent1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  <a:sym typeface="+mn-ea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257175" y="5252720"/>
            <a:ext cx="5653405" cy="326390"/>
          </a:xfrm>
          <a:prstGeom prst="rect">
            <a:avLst/>
          </a:prstGeom>
        </p:spPr>
        <p:txBody>
          <a:bodyPr wrap="square">
            <a:noAutofit/>
          </a:bodyPr>
          <a:p>
            <a:pPr marL="215900" lvl="0" algn="just" defTabSz="266700">
              <a:buClrTx/>
              <a:buSzTx/>
              <a:buFontTx/>
            </a:pPr>
            <a:r>
              <a:rPr lang="zh-CN" altLang="en-US" sz="1400" b="1">
                <a:solidFill>
                  <a:schemeClr val="accent1">
                    <a:lumMod val="75000"/>
                  </a:schemeClr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公开市场单月动向：</a:t>
            </a:r>
            <a:endParaRPr lang="zh-CN" altLang="en-US" sz="1400" b="1">
              <a:solidFill>
                <a:schemeClr val="accent1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  <a:sym typeface="+mn-ea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257175" y="2759075"/>
            <a:ext cx="5654040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algn="just" defTabSz="266700" fontAlgn="auto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14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{{</a:t>
            </a:r>
            <a:endParaRPr lang="en-US" altLang="zh-CN" sz="14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sym typeface="+mn-ea"/>
            </a:endParaRPr>
          </a:p>
          <a:p>
            <a:pPr indent="0" algn="just" defTabSz="266700" fontAlgn="auto"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14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调用接口</a:t>
            </a:r>
            <a:r>
              <a:rPr lang="en-US" altLang="zh-CN" sz="14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GET /tender/overall </a:t>
            </a:r>
            <a:r>
              <a:rPr lang="zh-CN" altLang="en-US" sz="14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查看</a:t>
            </a:r>
            <a:r>
              <a:rPr lang="zh-CN" altLang="en-US" sz="14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相关数据</a:t>
            </a:r>
            <a:endParaRPr lang="zh-CN" altLang="en-US" sz="14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sym typeface="+mn-ea"/>
            </a:endParaRPr>
          </a:p>
          <a:p>
            <a:pPr indent="0" algn="just" defTabSz="266700" fontAlgn="auto"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14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调用接口</a:t>
            </a:r>
            <a:r>
              <a:rPr lang="en-US" altLang="zh-CN" sz="14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GET /tender/region </a:t>
            </a:r>
            <a:r>
              <a:rPr lang="zh-CN" altLang="en-US" sz="14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查看相关数据</a:t>
            </a:r>
            <a:endParaRPr lang="zh-CN" altLang="en-US" sz="14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sym typeface="+mn-ea"/>
            </a:endParaRPr>
          </a:p>
          <a:p>
            <a:pPr indent="0" algn="just" defTabSz="266700" fontAlgn="auto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14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}}</a:t>
            </a:r>
            <a:endParaRPr lang="en-US" altLang="zh-CN" sz="14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sym typeface="+mn-ea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257175" y="4168775"/>
            <a:ext cx="5653405" cy="93218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indent="0" algn="just" defTabSz="266700" fontAlgn="auto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14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{{</a:t>
            </a:r>
            <a:endParaRPr lang="en-US" altLang="zh-CN" sz="14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sym typeface="+mn-ea"/>
            </a:endParaRPr>
          </a:p>
          <a:p>
            <a:pPr indent="0" algn="just" defTabSz="266700" fontAlgn="auto"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14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调用接口</a:t>
            </a:r>
            <a:r>
              <a:rPr lang="en-US" altLang="zh-CN" sz="14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GET /tender/industry </a:t>
            </a:r>
            <a:r>
              <a:rPr lang="zh-CN" altLang="en-US" sz="14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查看相关数据</a:t>
            </a:r>
            <a:endParaRPr lang="zh-CN" altLang="en-US" sz="14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sym typeface="+mn-ea"/>
            </a:endParaRPr>
          </a:p>
          <a:p>
            <a:pPr indent="0" algn="just" defTabSz="266700" fontAlgn="auto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14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}}</a:t>
            </a:r>
            <a:endParaRPr lang="en-US" altLang="zh-CN" sz="14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sym typeface="+mn-ea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257175" y="5581015"/>
            <a:ext cx="5654040" cy="737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algn="just" defTabSz="266700" fontAlgn="auto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14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{{</a:t>
            </a:r>
            <a:endParaRPr lang="en-US" altLang="zh-CN" sz="14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sym typeface="+mn-ea"/>
            </a:endParaRPr>
          </a:p>
          <a:p>
            <a:pPr indent="0" algn="just" defTabSz="266700" fontAlgn="auto"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14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调用接口</a:t>
            </a:r>
            <a:r>
              <a:rPr lang="en-US" altLang="zh-CN" sz="14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GET /tender/overall </a:t>
            </a:r>
            <a:r>
              <a:rPr lang="zh-CN" altLang="en-US" sz="14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查看相关数据</a:t>
            </a:r>
            <a:endParaRPr lang="zh-CN" altLang="en-US" sz="14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sym typeface="+mn-ea"/>
            </a:endParaRPr>
          </a:p>
          <a:p>
            <a:pPr indent="0" algn="just" defTabSz="266700" fontAlgn="auto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14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}}</a:t>
            </a:r>
            <a:endParaRPr lang="en-US" altLang="zh-CN" sz="14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sym typeface="+mn-ea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6278245" y="4140835"/>
            <a:ext cx="5653405" cy="96075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indent="0" algn="just" defTabSz="266700" fontAlgn="auto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14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{{</a:t>
            </a:r>
            <a:endParaRPr lang="en-US" altLang="zh-CN" sz="14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sym typeface="+mn-ea"/>
            </a:endParaRPr>
          </a:p>
          <a:p>
            <a:pPr indent="0" algn="just" defTabSz="266700" fontAlgn="auto"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14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调用接口</a:t>
            </a:r>
            <a:r>
              <a:rPr lang="en-US" altLang="zh-CN" sz="14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GET /award/overall </a:t>
            </a:r>
            <a:r>
              <a:rPr lang="zh-CN" altLang="en-US" sz="14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查看相关数据</a:t>
            </a:r>
            <a:endParaRPr lang="zh-CN" altLang="en-US" sz="14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sym typeface="+mn-ea"/>
            </a:endParaRPr>
          </a:p>
          <a:p>
            <a:pPr indent="0" algn="just" defTabSz="266700" fontAlgn="auto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14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}}</a:t>
            </a:r>
            <a:endParaRPr lang="en-US" altLang="zh-CN" sz="14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sym typeface="+mn-ea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6278245" y="2752725"/>
            <a:ext cx="5653405" cy="96012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indent="0" algn="just" defTabSz="266700" fontAlgn="auto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14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{{</a:t>
            </a:r>
            <a:endParaRPr lang="en-US" altLang="zh-CN" sz="14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sym typeface="+mn-ea"/>
            </a:endParaRPr>
          </a:p>
          <a:p>
            <a:pPr indent="0" algn="just" defTabSz="266700" fontAlgn="auto"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14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调用接口</a:t>
            </a:r>
            <a:r>
              <a:rPr lang="en-US" altLang="zh-CN" sz="14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GET /award/overall </a:t>
            </a:r>
            <a:r>
              <a:rPr lang="zh-CN" altLang="en-US" sz="14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查看相关数据</a:t>
            </a:r>
            <a:endParaRPr lang="zh-CN" altLang="en-US" sz="14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sym typeface="+mn-ea"/>
            </a:endParaRPr>
          </a:p>
          <a:p>
            <a:pPr indent="0" algn="just" defTabSz="266700" fontAlgn="auto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14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}}</a:t>
            </a:r>
            <a:endParaRPr lang="en-US" altLang="zh-CN" sz="14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sym typeface="+mn-ea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6278245" y="5575300"/>
            <a:ext cx="5653405" cy="95821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indent="0" algn="just" defTabSz="266700" fontAlgn="auto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14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{{</a:t>
            </a:r>
            <a:endParaRPr lang="en-US" altLang="zh-CN" sz="14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sym typeface="+mn-ea"/>
            </a:endParaRPr>
          </a:p>
          <a:p>
            <a:pPr indent="0" algn="just" defTabSz="266700" fontAlgn="auto"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14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调用接口</a:t>
            </a:r>
            <a:r>
              <a:rPr lang="en-US" altLang="zh-CN" sz="14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GET /tender/overall </a:t>
            </a:r>
            <a:r>
              <a:rPr lang="zh-CN" altLang="en-US" sz="14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查看相关数据</a:t>
            </a:r>
            <a:endParaRPr lang="zh-CN" altLang="en-US" sz="14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sym typeface="+mn-ea"/>
            </a:endParaRPr>
          </a:p>
          <a:p>
            <a:pPr indent="0" algn="just" defTabSz="266700" fontAlgn="auto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14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}}</a:t>
            </a:r>
            <a:endParaRPr lang="en-US" altLang="zh-CN" sz="14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sym typeface="+mn-ea"/>
            </a:endParaRPr>
          </a:p>
        </p:txBody>
      </p:sp>
      <p:pic>
        <p:nvPicPr>
          <p:cNvPr id="28" name="图片 27" descr="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256540" y="2449195"/>
            <a:ext cx="270510" cy="270510"/>
          </a:xfrm>
          <a:prstGeom prst="rect">
            <a:avLst/>
          </a:prstGeom>
        </p:spPr>
      </p:pic>
      <p:pic>
        <p:nvPicPr>
          <p:cNvPr id="29" name="图片 28" descr="2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257175" y="3867468"/>
            <a:ext cx="270510" cy="270510"/>
          </a:xfrm>
          <a:prstGeom prst="rect">
            <a:avLst/>
          </a:prstGeom>
        </p:spPr>
      </p:pic>
      <p:pic>
        <p:nvPicPr>
          <p:cNvPr id="30" name="图片 29" descr="3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256540" y="5280660"/>
            <a:ext cx="270510" cy="270510"/>
          </a:xfrm>
          <a:prstGeom prst="rect">
            <a:avLst/>
          </a:prstGeom>
        </p:spPr>
      </p:pic>
      <p:pic>
        <p:nvPicPr>
          <p:cNvPr id="31" name="图片 30" descr="1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6278245" y="2457768"/>
            <a:ext cx="270510" cy="270510"/>
          </a:xfrm>
          <a:prstGeom prst="rect">
            <a:avLst/>
          </a:prstGeom>
        </p:spPr>
      </p:pic>
      <p:pic>
        <p:nvPicPr>
          <p:cNvPr id="32" name="图片 31" descr="2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>
            <a:off x="6278880" y="3869690"/>
            <a:ext cx="270510" cy="270510"/>
          </a:xfrm>
          <a:prstGeom prst="rect">
            <a:avLst/>
          </a:prstGeom>
        </p:spPr>
      </p:pic>
      <p:pic>
        <p:nvPicPr>
          <p:cNvPr id="33" name="图片 32" descr="3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>
            <a:off x="6278245" y="5282565"/>
            <a:ext cx="270510" cy="270510"/>
          </a:xfrm>
          <a:prstGeom prst="rect">
            <a:avLst/>
          </a:prstGeom>
        </p:spPr>
      </p:pic>
    </p:spTree>
    <p:custDataLst>
      <p:tags r:id="rId2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圆角矩形 24"/>
          <p:cNvSpPr/>
          <p:nvPr/>
        </p:nvSpPr>
        <p:spPr>
          <a:xfrm>
            <a:off x="9128760" y="1501775"/>
            <a:ext cx="2976880" cy="424624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2700" cap="flat" cmpd="sng" algn="ctr">
            <a:solidFill>
              <a:srgbClr val="EED2EC"/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>
              <a:solidFill>
                <a:sysClr val="window" lastClr="FFFFFF"/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5" name="圆角矩形 4"/>
          <p:cNvSpPr/>
          <p:nvPr/>
        </p:nvSpPr>
        <p:spPr>
          <a:xfrm>
            <a:off x="9134475" y="1073150"/>
            <a:ext cx="2976880" cy="515620"/>
          </a:xfrm>
          <a:prstGeom prst="roundRect">
            <a:avLst>
              <a:gd name="adj" fmla="val 5411"/>
            </a:avLst>
          </a:prstGeom>
          <a:solidFill>
            <a:srgbClr val="E9D4EC"/>
          </a:solidFill>
          <a:ln w="12700" cap="flat" cmpd="sng" algn="ctr">
            <a:solidFill>
              <a:srgbClr val="EED2EC"/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>
              <a:solidFill>
                <a:sysClr val="window" lastClr="FFFFFF"/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17" name="圆角矩形 16"/>
          <p:cNvSpPr/>
          <p:nvPr/>
        </p:nvSpPr>
        <p:spPr>
          <a:xfrm>
            <a:off x="83820" y="1501775"/>
            <a:ext cx="2976880" cy="424688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2700" cap="flat" cmpd="sng" algn="ctr">
            <a:solidFill>
              <a:srgbClr val="B1D8EE"/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>
              <a:solidFill>
                <a:sysClr val="window" lastClr="FFFFFF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</p:txBody>
      </p:sp>
      <p:sp>
        <p:nvSpPr>
          <p:cNvPr id="23" name="圆角矩形 22"/>
          <p:cNvSpPr/>
          <p:nvPr/>
        </p:nvSpPr>
        <p:spPr>
          <a:xfrm>
            <a:off x="3098800" y="1501775"/>
            <a:ext cx="2976880" cy="424688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2700" cap="flat" cmpd="sng" algn="ctr">
            <a:solidFill>
              <a:srgbClr val="C0E7B2"/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>
              <a:solidFill>
                <a:sysClr val="window" lastClr="FFFFFF"/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24" name="圆角矩形 23"/>
          <p:cNvSpPr/>
          <p:nvPr/>
        </p:nvSpPr>
        <p:spPr>
          <a:xfrm>
            <a:off x="6113780" y="1501775"/>
            <a:ext cx="2976880" cy="424688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2700" cap="flat" cmpd="sng" algn="ctr">
            <a:solidFill>
              <a:srgbClr val="FFCAAB"/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>
              <a:solidFill>
                <a:sysClr val="window" lastClr="FFFFFF"/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154" name="文本框 153"/>
          <p:cNvSpPr txBox="1"/>
          <p:nvPr/>
        </p:nvSpPr>
        <p:spPr>
          <a:xfrm>
            <a:off x="83820" y="48260"/>
            <a:ext cx="12026900" cy="77533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algn="ctr">
              <a:lnSpc>
                <a:spcPct val="150000"/>
              </a:lnSpc>
            </a:pPr>
            <a:r>
              <a:rPr lang="zh-CN" altLang="en-US" sz="2000">
                <a:latin typeface="仿宋_GB2312" panose="02010609030101010101" charset="-122"/>
                <a:ea typeface="仿宋_GB2312" panose="02010609030101010101" charset="-122"/>
                <a:cs typeface="微软雅黑" charset="0"/>
              </a:rPr>
              <a:t>第一部份、</a:t>
            </a:r>
            <a:r>
              <a:rPr lang="en-US" altLang="zh-CN" sz="2000">
                <a:latin typeface="仿宋_GB2312" panose="02010609030101010101" charset="-122"/>
                <a:ea typeface="仿宋_GB2312" panose="02010609030101010101" charset="-122"/>
                <a:cs typeface="微软雅黑" charset="0"/>
              </a:rPr>
              <a:t>{{</a:t>
            </a:r>
            <a:r>
              <a:rPr lang="zh-CN" altLang="en-US" sz="2000">
                <a:latin typeface="仿宋_GB2312" panose="02010609030101010101" charset="-122"/>
                <a:ea typeface="仿宋_GB2312" panose="02010609030101010101" charset="-122"/>
                <a:cs typeface="微软雅黑" charset="0"/>
              </a:rPr>
              <a:t>某某行政区</a:t>
            </a:r>
            <a:r>
              <a:rPr lang="en-US" altLang="zh-CN" sz="2000">
                <a:latin typeface="仿宋_GB2312" panose="02010609030101010101" charset="-122"/>
                <a:ea typeface="仿宋_GB2312" panose="02010609030101010101" charset="-122"/>
                <a:cs typeface="微软雅黑" charset="0"/>
              </a:rPr>
              <a:t>}}</a:t>
            </a:r>
            <a:r>
              <a:rPr lang="zh-CN" altLang="en-US" sz="2000">
                <a:latin typeface="仿宋_GB2312" panose="02010609030101010101" charset="-122"/>
                <a:ea typeface="仿宋_GB2312" panose="02010609030101010101" charset="-122"/>
                <a:cs typeface="微软雅黑" charset="0"/>
              </a:rPr>
              <a:t>信息化公开市场招标</a:t>
            </a:r>
            <a:r>
              <a:rPr lang="zh-CN" altLang="en-US" sz="2000">
                <a:latin typeface="仿宋_GB2312" panose="02010609030101010101" charset="-122"/>
                <a:ea typeface="仿宋_GB2312" panose="02010609030101010101" charset="-122"/>
                <a:cs typeface="微软雅黑" charset="0"/>
              </a:rPr>
              <a:t>情况</a:t>
            </a:r>
            <a:endParaRPr lang="zh-CN" altLang="en-US" sz="2000">
              <a:latin typeface="仿宋_GB2312" panose="02010609030101010101" charset="-122"/>
              <a:ea typeface="仿宋_GB2312" panose="02010609030101010101" charset="-122"/>
              <a:cs typeface="微软雅黑" charset="0"/>
            </a:endParaRPr>
          </a:p>
        </p:txBody>
      </p:sp>
      <p:sp>
        <p:nvSpPr>
          <p:cNvPr id="2" name="圆角矩形 1"/>
          <p:cNvSpPr/>
          <p:nvPr/>
        </p:nvSpPr>
        <p:spPr>
          <a:xfrm>
            <a:off x="83820" y="1073150"/>
            <a:ext cx="2976880" cy="515620"/>
          </a:xfrm>
          <a:prstGeom prst="roundRect">
            <a:avLst>
              <a:gd name="adj" fmla="val 5411"/>
            </a:avLst>
          </a:prstGeom>
          <a:solidFill>
            <a:srgbClr val="5B9BD5">
              <a:lumMod val="40000"/>
              <a:lumOff val="60000"/>
            </a:srgbClr>
          </a:solidFill>
          <a:ln w="12700" cap="flat" cmpd="sng" algn="ctr">
            <a:solidFill>
              <a:srgbClr val="B1D8EE"/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>
              <a:solidFill>
                <a:sysClr val="window" lastClr="FFFFFF"/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3" name="圆角矩形 2"/>
          <p:cNvSpPr/>
          <p:nvPr/>
        </p:nvSpPr>
        <p:spPr>
          <a:xfrm>
            <a:off x="3100705" y="1073150"/>
            <a:ext cx="2976880" cy="515620"/>
          </a:xfrm>
          <a:prstGeom prst="roundRect">
            <a:avLst>
              <a:gd name="adj" fmla="val 5411"/>
            </a:avLst>
          </a:prstGeom>
          <a:solidFill>
            <a:schemeClr val="accent4">
              <a:lumMod val="40000"/>
              <a:lumOff val="60000"/>
            </a:schemeClr>
          </a:solidFill>
          <a:ln w="12700" cap="flat" cmpd="sng" algn="ctr">
            <a:solidFill>
              <a:srgbClr val="C0E7B2"/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>
              <a:solidFill>
                <a:sysClr val="window" lastClr="FFFFFF"/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6117590" y="1073150"/>
            <a:ext cx="2976880" cy="515620"/>
          </a:xfrm>
          <a:prstGeom prst="roundRect">
            <a:avLst>
              <a:gd name="adj" fmla="val 5411"/>
            </a:avLst>
          </a:prstGeom>
          <a:solidFill>
            <a:schemeClr val="accent2">
              <a:lumMod val="40000"/>
              <a:lumOff val="60000"/>
            </a:schemeClr>
          </a:solidFill>
          <a:ln w="12700" cap="flat" cmpd="sng" algn="ctr">
            <a:solidFill>
              <a:srgbClr val="FFCAAB"/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>
              <a:solidFill>
                <a:sysClr val="window" lastClr="FFFFFF"/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844550" y="1160145"/>
            <a:ext cx="2216150" cy="34226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algn="ctr"/>
            <a:r>
              <a:rPr lang="zh-CN" altLang="en-US" sz="1200">
                <a:solidFill>
                  <a:srgbClr val="002060"/>
                </a:solidFill>
                <a:latin typeface="仿宋_GB2312" panose="02010609030101010101" charset="-122"/>
                <a:ea typeface="仿宋_GB2312" panose="02010609030101010101" charset="-122"/>
              </a:rPr>
              <a:t>因势而谋</a:t>
            </a:r>
            <a:endParaRPr lang="zh-CN" altLang="en-US">
              <a:latin typeface="仿宋_GB2312" panose="02010609030101010101" charset="-122"/>
              <a:ea typeface="仿宋_GB2312" panose="02010609030101010101" charset="-122"/>
            </a:endParaRPr>
          </a:p>
          <a:p>
            <a:pPr algn="ctr"/>
            <a:r>
              <a:rPr lang="zh-CN" altLang="en-US" sz="1000">
                <a:latin typeface="仿宋_GB2312" panose="02010609030101010101" charset="-122"/>
                <a:ea typeface="仿宋_GB2312" panose="02010609030101010101" charset="-122"/>
              </a:rPr>
              <a:t>看政策</a:t>
            </a:r>
            <a:r>
              <a:rPr lang="en-US" altLang="zh-CN" sz="1000">
                <a:latin typeface="仿宋_GB2312" panose="02010609030101010101" charset="-122"/>
                <a:ea typeface="仿宋_GB2312" panose="02010609030101010101" charset="-122"/>
              </a:rPr>
              <a:t>、</a:t>
            </a:r>
            <a:r>
              <a:rPr lang="zh-CN" altLang="en-US" sz="1000">
                <a:latin typeface="仿宋_GB2312" panose="02010609030101010101" charset="-122"/>
                <a:ea typeface="仿宋_GB2312" panose="02010609030101010101" charset="-122"/>
              </a:rPr>
              <a:t>看行业</a:t>
            </a:r>
            <a:r>
              <a:rPr lang="en-US" altLang="zh-CN" sz="1000">
                <a:latin typeface="仿宋_GB2312" panose="02010609030101010101" charset="-122"/>
                <a:ea typeface="仿宋_GB2312" panose="02010609030101010101" charset="-122"/>
              </a:rPr>
              <a:t>、</a:t>
            </a:r>
            <a:r>
              <a:rPr lang="zh-CN" altLang="en-US" sz="1000">
                <a:latin typeface="仿宋_GB2312" panose="02010609030101010101" charset="-122"/>
                <a:ea typeface="仿宋_GB2312" panose="02010609030101010101" charset="-122"/>
              </a:rPr>
              <a:t>看趋势</a:t>
            </a:r>
            <a:endParaRPr lang="zh-CN" altLang="en-US" sz="1000"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3861435" y="1160145"/>
            <a:ext cx="2216150" cy="34226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algn="ctr"/>
            <a:r>
              <a:rPr lang="zh-CN" altLang="en-US" sz="1200">
                <a:solidFill>
                  <a:schemeClr val="accent4">
                    <a:lumMod val="75000"/>
                  </a:schemeClr>
                </a:solidFill>
                <a:latin typeface="仿宋_GB2312" panose="02010609030101010101" charset="-122"/>
                <a:ea typeface="仿宋_GB2312" panose="02010609030101010101" charset="-122"/>
              </a:rPr>
              <a:t>因地制宜</a:t>
            </a:r>
            <a:endParaRPr lang="zh-CN" altLang="en-US">
              <a:latin typeface="仿宋_GB2312" panose="02010609030101010101" charset="-122"/>
              <a:ea typeface="仿宋_GB2312" panose="02010609030101010101" charset="-122"/>
            </a:endParaRPr>
          </a:p>
          <a:p>
            <a:pPr algn="ctr"/>
            <a:r>
              <a:rPr lang="zh-CN" altLang="en-US" sz="1000">
                <a:latin typeface="仿宋_GB2312" panose="02010609030101010101" charset="-122"/>
                <a:ea typeface="仿宋_GB2312" panose="02010609030101010101" charset="-122"/>
              </a:rPr>
              <a:t>看区域、看客户、看市场</a:t>
            </a:r>
            <a:endParaRPr lang="zh-CN" altLang="en-US" sz="1000"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6878320" y="1160145"/>
            <a:ext cx="2216150" cy="34226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algn="ctr"/>
            <a:r>
              <a:rPr lang="zh-CN" altLang="en-US" sz="1200">
                <a:solidFill>
                  <a:schemeClr val="accent2">
                    <a:lumMod val="75000"/>
                  </a:schemeClr>
                </a:solidFill>
                <a:latin typeface="仿宋_GB2312" panose="02010609030101010101" charset="-122"/>
                <a:ea typeface="仿宋_GB2312" panose="02010609030101010101" charset="-122"/>
              </a:rPr>
              <a:t>因时而动</a:t>
            </a:r>
            <a:endParaRPr lang="zh-CN" altLang="en-US">
              <a:latin typeface="仿宋_GB2312" panose="02010609030101010101" charset="-122"/>
              <a:ea typeface="仿宋_GB2312" panose="02010609030101010101" charset="-122"/>
            </a:endParaRPr>
          </a:p>
          <a:p>
            <a:pPr algn="ctr"/>
            <a:r>
              <a:rPr lang="zh-CN" altLang="en-US" sz="1000">
                <a:latin typeface="仿宋_GB2312" panose="02010609030101010101" charset="-122"/>
                <a:ea typeface="仿宋_GB2312" panose="02010609030101010101" charset="-122"/>
              </a:rPr>
              <a:t>看节奏、</a:t>
            </a:r>
            <a:r>
              <a:rPr lang="zh-CN" altLang="en-US" sz="1000">
                <a:latin typeface="仿宋_GB2312" panose="02010609030101010101" charset="-122"/>
                <a:ea typeface="仿宋_GB2312" panose="02010609030101010101" charset="-122"/>
                <a:sym typeface="+mn-ea"/>
              </a:rPr>
              <a:t>看</a:t>
            </a:r>
            <a:r>
              <a:rPr lang="zh-CN" altLang="en-US" sz="1000">
                <a:latin typeface="仿宋_GB2312" panose="02010609030101010101" charset="-122"/>
                <a:ea typeface="仿宋_GB2312" panose="02010609030101010101" charset="-122"/>
              </a:rPr>
              <a:t>窗口、</a:t>
            </a:r>
            <a:r>
              <a:rPr lang="zh-CN" altLang="en-US" sz="1000">
                <a:latin typeface="仿宋_GB2312" panose="02010609030101010101" charset="-122"/>
                <a:ea typeface="仿宋_GB2312" panose="02010609030101010101" charset="-122"/>
                <a:sym typeface="+mn-ea"/>
              </a:rPr>
              <a:t>看</a:t>
            </a:r>
            <a:r>
              <a:rPr lang="zh-CN" altLang="en-US" sz="1000">
                <a:latin typeface="仿宋_GB2312" panose="02010609030101010101" charset="-122"/>
                <a:ea typeface="仿宋_GB2312" panose="02010609030101010101" charset="-122"/>
              </a:rPr>
              <a:t>项目</a:t>
            </a:r>
            <a:endParaRPr lang="zh-CN" altLang="en-US" sz="1000">
              <a:latin typeface="仿宋_GB2312" panose="02010609030101010101" charset="-122"/>
              <a:ea typeface="仿宋_GB2312" panose="02010609030101010101" charset="-122"/>
            </a:endParaRPr>
          </a:p>
        </p:txBody>
      </p:sp>
      <p:pic>
        <p:nvPicPr>
          <p:cNvPr id="6" name="图片 5" descr="/Users/kun/Library/Containers/com.kingsoft.wpsoffice.mac/Data/tmp/photoeditapp/20260604153520/temp.pngtemp"/>
          <p:cNvPicPr>
            <a:picLocks noChangeAspect="1"/>
          </p:cNvPicPr>
          <p:nvPr/>
        </p:nvPicPr>
        <p:blipFill>
          <a:blip r:embed="rId1"/>
          <a:srcRect b="4811"/>
          <a:stretch>
            <a:fillRect/>
          </a:stretch>
        </p:blipFill>
        <p:spPr>
          <a:xfrm>
            <a:off x="84455" y="48260"/>
            <a:ext cx="2442845" cy="942340"/>
          </a:xfrm>
          <a:prstGeom prst="rect">
            <a:avLst/>
          </a:prstGeom>
        </p:spPr>
      </p:pic>
      <p:pic>
        <p:nvPicPr>
          <p:cNvPr id="7" name="图片 6" descr="/Users/kun/Library/Containers/com.kingsoft.wpsoffice.mac/Data/tmp/photoeditapp/20260604153651/temp.pngtem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4925" y="48895"/>
            <a:ext cx="1906905" cy="941705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2538730" y="828040"/>
            <a:ext cx="7656195" cy="178435"/>
          </a:xfrm>
          <a:prstGeom prst="rect">
            <a:avLst/>
          </a:prstGeom>
          <a:gradFill>
            <a:gsLst>
              <a:gs pos="0">
                <a:schemeClr val="bg1"/>
              </a:gs>
              <a:gs pos="85000">
                <a:schemeClr val="accent1">
                  <a:lumMod val="60000"/>
                  <a:lumOff val="40000"/>
                </a:schemeClr>
              </a:gs>
              <a:gs pos="15000">
                <a:schemeClr val="accent1">
                  <a:lumMod val="60000"/>
                  <a:lumOff val="4000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800">
                <a:solidFill>
                  <a:sysClr val="window" lastClr="FFFFFF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四因制宜• 精准洞察•明确路径• 差异赋能• 赢得市场</a:t>
            </a:r>
            <a:endParaRPr lang="zh-CN" altLang="en-US" sz="800">
              <a:solidFill>
                <a:sysClr val="window" lastClr="FFFFFF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753110" y="1160145"/>
            <a:ext cx="855345" cy="34163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r>
              <a:rPr lang="en-US" altLang="zh-CN">
                <a:solidFill>
                  <a:schemeClr val="accent1">
                    <a:lumMod val="50000"/>
                  </a:schemeClr>
                </a:solidFill>
                <a:latin typeface="仿宋_GB2312" panose="02010609030101010101" charset="-122"/>
                <a:ea typeface="仿宋_GB2312" panose="02010609030101010101" charset="-122"/>
              </a:rPr>
              <a:t>01</a:t>
            </a:r>
            <a:endParaRPr lang="en-US" altLang="zh-CN">
              <a:solidFill>
                <a:schemeClr val="accent1">
                  <a:lumMod val="50000"/>
                </a:schemeClr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3749675" y="1160145"/>
            <a:ext cx="855345" cy="34163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r>
              <a:rPr lang="en-US" altLang="zh-CN">
                <a:solidFill>
                  <a:schemeClr val="accent4">
                    <a:lumMod val="75000"/>
                  </a:schemeClr>
                </a:solidFill>
                <a:latin typeface="仿宋_GB2312" panose="02010609030101010101" charset="-122"/>
                <a:ea typeface="仿宋_GB2312" panose="02010609030101010101" charset="-122"/>
              </a:rPr>
              <a:t>02</a:t>
            </a:r>
            <a:endParaRPr lang="en-US" altLang="zh-CN">
              <a:solidFill>
                <a:schemeClr val="accent4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746240" y="1160145"/>
            <a:ext cx="855345" cy="34163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r>
              <a:rPr lang="en-US" altLang="zh-CN">
                <a:solidFill>
                  <a:schemeClr val="accent2">
                    <a:lumMod val="75000"/>
                  </a:schemeClr>
                </a:solidFill>
                <a:latin typeface="仿宋_GB2312" panose="02010609030101010101" charset="-122"/>
                <a:ea typeface="仿宋_GB2312" panose="02010609030101010101" charset="-122"/>
              </a:rPr>
              <a:t>03</a:t>
            </a:r>
            <a:endParaRPr lang="en-US" altLang="zh-CN">
              <a:solidFill>
                <a:schemeClr val="accent2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pic>
        <p:nvPicPr>
          <p:cNvPr id="13" name="图片 12" descr="目标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0815" y="1121410"/>
            <a:ext cx="410210" cy="410210"/>
          </a:xfrm>
          <a:prstGeom prst="rect">
            <a:avLst/>
          </a:prstGeom>
        </p:spPr>
      </p:pic>
      <p:pic>
        <p:nvPicPr>
          <p:cNvPr id="14" name="图片 13" descr="位置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195955" y="1121410"/>
            <a:ext cx="418465" cy="418465"/>
          </a:xfrm>
          <a:prstGeom prst="rect">
            <a:avLst/>
          </a:prstGeom>
        </p:spPr>
      </p:pic>
      <p:pic>
        <p:nvPicPr>
          <p:cNvPr id="16" name="图片 15" descr="时间轴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6242685" y="1127760"/>
            <a:ext cx="410210" cy="410210"/>
          </a:xfrm>
          <a:prstGeom prst="rect">
            <a:avLst/>
          </a:prstGeom>
        </p:spPr>
      </p:pic>
      <p:sp>
        <p:nvSpPr>
          <p:cNvPr id="21" name="文本框 20"/>
          <p:cNvSpPr txBox="1"/>
          <p:nvPr/>
        </p:nvSpPr>
        <p:spPr>
          <a:xfrm>
            <a:off x="9885680" y="1160145"/>
            <a:ext cx="2216150" cy="34226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algn="ctr"/>
            <a:r>
              <a:rPr lang="zh-CN" altLang="en-US" sz="1200">
                <a:solidFill>
                  <a:srgbClr val="7030A0"/>
                </a:solidFill>
                <a:latin typeface="仿宋_GB2312" panose="02010609030101010101" charset="-122"/>
                <a:ea typeface="仿宋_GB2312" panose="02010609030101010101" charset="-122"/>
              </a:rPr>
              <a:t>因人施策</a:t>
            </a:r>
            <a:endParaRPr lang="zh-CN" altLang="en-US">
              <a:solidFill>
                <a:srgbClr val="7030A0"/>
              </a:solidFill>
              <a:latin typeface="仿宋_GB2312" panose="02010609030101010101" charset="-122"/>
              <a:ea typeface="仿宋_GB2312" panose="02010609030101010101" charset="-122"/>
            </a:endParaRPr>
          </a:p>
          <a:p>
            <a:pPr algn="ctr"/>
            <a:r>
              <a:rPr lang="zh-CN" altLang="en-US" sz="1000">
                <a:latin typeface="仿宋_GB2312" panose="02010609030101010101" charset="-122"/>
                <a:ea typeface="仿宋_GB2312" panose="02010609030101010101" charset="-122"/>
              </a:rPr>
              <a:t>看客户、看关键人、看生态</a:t>
            </a:r>
            <a:endParaRPr lang="zh-CN" altLang="en-US" sz="1000"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9742805" y="1160145"/>
            <a:ext cx="855345" cy="34163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r>
              <a:rPr lang="en-US" altLang="zh-CN">
                <a:solidFill>
                  <a:srgbClr val="7030A0"/>
                </a:solidFill>
                <a:latin typeface="仿宋_GB2312" panose="02010609030101010101" charset="-122"/>
                <a:ea typeface="仿宋_GB2312" panose="02010609030101010101" charset="-122"/>
              </a:rPr>
              <a:t>04</a:t>
            </a:r>
            <a:endParaRPr lang="en-US" altLang="zh-CN">
              <a:solidFill>
                <a:srgbClr val="7030A0"/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pic>
        <p:nvPicPr>
          <p:cNvPr id="15" name="图片 14" descr="人群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9280525" y="1122680"/>
            <a:ext cx="409575" cy="409575"/>
          </a:xfrm>
          <a:prstGeom prst="rect">
            <a:avLst/>
          </a:prstGeom>
        </p:spPr>
      </p:pic>
      <p:sp>
        <p:nvSpPr>
          <p:cNvPr id="145" name="圆角矩形 144"/>
          <p:cNvSpPr/>
          <p:nvPr/>
        </p:nvSpPr>
        <p:spPr>
          <a:xfrm>
            <a:off x="84455" y="5826125"/>
            <a:ext cx="12026900" cy="941705"/>
          </a:xfrm>
          <a:prstGeom prst="roundRect">
            <a:avLst/>
          </a:prstGeom>
          <a:solidFill>
            <a:srgbClr val="4472C4">
              <a:lumMod val="20000"/>
              <a:lumOff val="80000"/>
              <a:alpha val="73000"/>
            </a:srgbClr>
          </a:solidFill>
          <a:ln w="12700" cap="flat" cmpd="sng" algn="ctr">
            <a:solidFill>
              <a:schemeClr val="accent1"/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>
              <a:solidFill>
                <a:sysClr val="window" lastClr="FFFFFF"/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27" name="五边形 26"/>
          <p:cNvSpPr/>
          <p:nvPr/>
        </p:nvSpPr>
        <p:spPr>
          <a:xfrm>
            <a:off x="83820" y="5826125"/>
            <a:ext cx="1395095" cy="946150"/>
          </a:xfrm>
          <a:prstGeom prst="homePlat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仿宋_GB2312" panose="02010609030101010101" charset="-122"/>
              <a:ea typeface="仿宋_GB2312" panose="02010609030101010101" charset="-122"/>
            </a:endParaRPr>
          </a:p>
        </p:txBody>
      </p:sp>
      <p:pic>
        <p:nvPicPr>
          <p:cNvPr id="28" name="图片 27" descr="目标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436880" y="5899785"/>
            <a:ext cx="408940" cy="408940"/>
          </a:xfrm>
          <a:prstGeom prst="rect">
            <a:avLst/>
          </a:prstGeom>
        </p:spPr>
      </p:pic>
      <p:sp>
        <p:nvSpPr>
          <p:cNvPr id="29" name="文本框 28"/>
          <p:cNvSpPr txBox="1"/>
          <p:nvPr/>
        </p:nvSpPr>
        <p:spPr>
          <a:xfrm>
            <a:off x="84455" y="6399530"/>
            <a:ext cx="1113790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200">
                <a:solidFill>
                  <a:schemeClr val="bg1"/>
                </a:solidFill>
                <a:latin typeface="仿宋_GB2312" panose="02010609030101010101" charset="-122"/>
                <a:ea typeface="仿宋_GB2312" panose="02010609030101010101" charset="-122"/>
              </a:rPr>
              <a:t>经营主线</a:t>
            </a:r>
            <a:endParaRPr lang="zh-CN" altLang="en-US" sz="1200">
              <a:solidFill>
                <a:schemeClr val="bg1"/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cxnSp>
        <p:nvCxnSpPr>
          <p:cNvPr id="308" name="直接连接符 307"/>
          <p:cNvCxnSpPr/>
          <p:nvPr/>
        </p:nvCxnSpPr>
        <p:spPr>
          <a:xfrm flipV="1">
            <a:off x="4137025" y="5886450"/>
            <a:ext cx="0" cy="788670"/>
          </a:xfrm>
          <a:prstGeom prst="line">
            <a:avLst/>
          </a:prstGeom>
          <a:noFill/>
          <a:ln w="12700" cap="flat" cmpd="sng" algn="ctr">
            <a:solidFill>
              <a:schemeClr val="accent1">
                <a:lumMod val="50000"/>
              </a:schemeClr>
            </a:solidFill>
            <a:prstDash val="dash"/>
            <a:miter lim="800000"/>
          </a:ln>
          <a:effectLst/>
        </p:spPr>
      </p:cxnSp>
      <p:cxnSp>
        <p:nvCxnSpPr>
          <p:cNvPr id="31" name="直接连接符 30"/>
          <p:cNvCxnSpPr/>
          <p:nvPr/>
        </p:nvCxnSpPr>
        <p:spPr>
          <a:xfrm flipV="1">
            <a:off x="6795135" y="5886450"/>
            <a:ext cx="0" cy="788670"/>
          </a:xfrm>
          <a:prstGeom prst="line">
            <a:avLst/>
          </a:prstGeom>
          <a:noFill/>
          <a:ln w="12700" cap="flat" cmpd="sng" algn="ctr">
            <a:solidFill>
              <a:schemeClr val="accent1">
                <a:lumMod val="50000"/>
              </a:schemeClr>
            </a:solidFill>
            <a:prstDash val="dash"/>
            <a:miter lim="800000"/>
          </a:ln>
          <a:effectLst/>
        </p:spPr>
      </p:cxnSp>
      <p:cxnSp>
        <p:nvCxnSpPr>
          <p:cNvPr id="32" name="直接连接符 31"/>
          <p:cNvCxnSpPr/>
          <p:nvPr/>
        </p:nvCxnSpPr>
        <p:spPr>
          <a:xfrm flipV="1">
            <a:off x="9453245" y="5886450"/>
            <a:ext cx="0" cy="788670"/>
          </a:xfrm>
          <a:prstGeom prst="line">
            <a:avLst/>
          </a:prstGeom>
          <a:noFill/>
          <a:ln w="12700" cap="flat" cmpd="sng" algn="ctr">
            <a:solidFill>
              <a:schemeClr val="accent1">
                <a:lumMod val="50000"/>
              </a:schemeClr>
            </a:solidFill>
            <a:prstDash val="dash"/>
            <a:miter lim="800000"/>
          </a:ln>
          <a:effectLst/>
        </p:spPr>
      </p:cxnSp>
      <p:pic>
        <p:nvPicPr>
          <p:cNvPr id="35" name="图片 34" descr="地图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1608455" y="6075680"/>
            <a:ext cx="410210" cy="410210"/>
          </a:xfrm>
          <a:prstGeom prst="rect">
            <a:avLst/>
          </a:prstGeom>
        </p:spPr>
      </p:pic>
      <p:pic>
        <p:nvPicPr>
          <p:cNvPr id="36" name="图片 35" descr="行业分析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>
            <a:off x="4271010" y="6072505"/>
            <a:ext cx="410210" cy="410210"/>
          </a:xfrm>
          <a:prstGeom prst="rect">
            <a:avLst/>
          </a:prstGeom>
        </p:spPr>
      </p:pic>
      <p:pic>
        <p:nvPicPr>
          <p:cNvPr id="37" name="图片 36" descr="潜在客户"/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>
            <a:off x="6933565" y="6069330"/>
            <a:ext cx="410210" cy="410210"/>
          </a:xfrm>
          <a:prstGeom prst="rect">
            <a:avLst/>
          </a:prstGeom>
        </p:spPr>
      </p:pic>
      <p:pic>
        <p:nvPicPr>
          <p:cNvPr id="38" name="图片 37" descr="合作"/>
          <p:cNvPicPr>
            <a:picLocks noChangeAspect="1"/>
          </p:cNvPicPr>
          <p:nvPr>
            <p:custDataLst>
              <p:tags r:id="rId26"/>
            </p:custDataLst>
          </p:nvPr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rcRect/>
          <a:stretch>
            <a:fillRect/>
          </a:stretch>
        </p:blipFill>
        <p:spPr>
          <a:xfrm>
            <a:off x="9596120" y="6069330"/>
            <a:ext cx="410210" cy="410210"/>
          </a:xfrm>
          <a:prstGeom prst="rect">
            <a:avLst/>
          </a:prstGeom>
        </p:spPr>
      </p:pic>
      <p:sp>
        <p:nvSpPr>
          <p:cNvPr id="39" name="文本框 38"/>
          <p:cNvSpPr txBox="1"/>
          <p:nvPr/>
        </p:nvSpPr>
        <p:spPr>
          <a:xfrm>
            <a:off x="2099945" y="5885815"/>
            <a:ext cx="2042795" cy="78867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algn="ctr"/>
            <a:r>
              <a:rPr lang="zh-CN" altLang="en-US" sz="1200" b="1">
                <a:solidFill>
                  <a:schemeClr val="accent1">
                    <a:lumMod val="75000"/>
                  </a:schemeClr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聚焦重点</a:t>
            </a:r>
            <a:r>
              <a:rPr lang="en-US" altLang="zh-CN" sz="1200" b="1">
                <a:solidFill>
                  <a:schemeClr val="accent1">
                    <a:lumMod val="75000"/>
                  </a:schemeClr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规划</a:t>
            </a:r>
            <a:endParaRPr lang="zh-CN" altLang="en-US" sz="1200" b="1">
              <a:solidFill>
                <a:schemeClr val="accent1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 algn="ctr"/>
            <a:endParaRPr lang="zh-CN" altLang="en-US" sz="1200" b="1">
              <a:solidFill>
                <a:schemeClr val="accent1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 algn="ctr"/>
            <a:r>
              <a:rPr lang="zh-CN" altLang="en-US" sz="1000">
                <a:latin typeface="仿宋_GB2312" panose="02010609030101010101" charset="-122"/>
                <a:ea typeface="仿宋_GB2312" panose="02010609030101010101" charset="-122"/>
                <a:cs typeface="微软雅黑" charset="0"/>
              </a:rPr>
              <a:t>{{</a:t>
            </a:r>
            <a:r>
              <a:rPr lang="en-US" altLang="zh-CN" sz="1000">
                <a:latin typeface="仿宋_GB2312" panose="02010609030101010101" charset="-122"/>
                <a:ea typeface="仿宋_GB2312" panose="02010609030101010101" charset="-122"/>
                <a:cs typeface="微软雅黑" charset="0"/>
              </a:rPr>
              <a:t>规划</a:t>
            </a:r>
            <a:r>
              <a:rPr lang="zh-CN" altLang="en-US" sz="1000">
                <a:latin typeface="仿宋_GB2312" panose="02010609030101010101" charset="-122"/>
                <a:ea typeface="仿宋_GB2312" panose="02010609030101010101" charset="-122"/>
                <a:cs typeface="微软雅黑" charset="0"/>
              </a:rPr>
              <a:t>1</a:t>
            </a:r>
            <a:r>
              <a:rPr lang="zh-CN" altLang="en-US" sz="1000">
                <a:latin typeface="仿宋_GB2312" panose="02010609030101010101" charset="-122"/>
                <a:ea typeface="仿宋_GB2312" panose="02010609030101010101" charset="-122"/>
                <a:cs typeface="微软雅黑" charset="0"/>
                <a:sym typeface="+mn-ea"/>
              </a:rPr>
              <a:t>及分析结果</a:t>
            </a:r>
            <a:r>
              <a:rPr lang="en-US" altLang="zh-CN" sz="1000">
                <a:latin typeface="仿宋_GB2312" panose="02010609030101010101" charset="-122"/>
                <a:ea typeface="仿宋_GB2312" panose="02010609030101010101" charset="-122"/>
                <a:cs typeface="微软雅黑" charset="0"/>
                <a:sym typeface="+mn-ea"/>
              </a:rPr>
              <a:t>，</a:t>
            </a:r>
            <a:r>
              <a:rPr lang="zh-CN" altLang="en-US" sz="1000">
                <a:latin typeface="仿宋_GB2312" panose="02010609030101010101" charset="-122"/>
                <a:ea typeface="仿宋_GB2312" panose="02010609030101010101" charset="-122"/>
                <a:cs typeface="微软雅黑" charset="0"/>
                <a:sym typeface="+mn-ea"/>
              </a:rPr>
              <a:t>最后修订</a:t>
            </a:r>
            <a:r>
              <a:rPr lang="zh-CN" altLang="en-US" sz="1000">
                <a:latin typeface="仿宋_GB2312" panose="02010609030101010101" charset="-122"/>
                <a:ea typeface="仿宋_GB2312" panose="02010609030101010101" charset="-122"/>
                <a:cs typeface="微软雅黑" charset="0"/>
              </a:rPr>
              <a:t>}}</a:t>
            </a:r>
            <a:endParaRPr lang="zh-CN" altLang="en-US" sz="1000">
              <a:latin typeface="仿宋_GB2312" panose="02010609030101010101" charset="-122"/>
              <a:ea typeface="仿宋_GB2312" panose="02010609030101010101" charset="-122"/>
              <a:cs typeface="微软雅黑" charset="0"/>
            </a:endParaRPr>
          </a:p>
          <a:p>
            <a:pPr algn="ctr"/>
            <a:r>
              <a:rPr lang="zh-CN" altLang="en-US" sz="1000">
                <a:latin typeface="仿宋_GB2312" panose="02010609030101010101" charset="-122"/>
                <a:ea typeface="仿宋_GB2312" panose="02010609030101010101" charset="-122"/>
                <a:cs typeface="微软雅黑" charset="0"/>
              </a:rPr>
              <a:t>{{</a:t>
            </a:r>
            <a:r>
              <a:rPr lang="en-US" altLang="zh-CN" sz="1000">
                <a:latin typeface="仿宋_GB2312" panose="02010609030101010101" charset="-122"/>
                <a:ea typeface="仿宋_GB2312" panose="02010609030101010101" charset="-122"/>
                <a:cs typeface="微软雅黑" charset="0"/>
                <a:sym typeface="+mn-ea"/>
              </a:rPr>
              <a:t>规划</a:t>
            </a:r>
            <a:r>
              <a:rPr lang="zh-CN" altLang="en-US" sz="1000">
                <a:latin typeface="仿宋_GB2312" panose="02010609030101010101" charset="-122"/>
                <a:ea typeface="仿宋_GB2312" panose="02010609030101010101" charset="-122"/>
                <a:cs typeface="微软雅黑" charset="0"/>
              </a:rPr>
              <a:t>2</a:t>
            </a:r>
            <a:r>
              <a:rPr lang="zh-CN" altLang="en-US" sz="1000">
                <a:latin typeface="仿宋_GB2312" panose="02010609030101010101" charset="-122"/>
                <a:ea typeface="仿宋_GB2312" panose="02010609030101010101" charset="-122"/>
                <a:cs typeface="微软雅黑" charset="0"/>
                <a:sym typeface="+mn-ea"/>
              </a:rPr>
              <a:t>及分析结果</a:t>
            </a:r>
            <a:r>
              <a:rPr lang="en-US" altLang="zh-CN" sz="1000">
                <a:latin typeface="仿宋_GB2312" panose="02010609030101010101" charset="-122"/>
                <a:ea typeface="仿宋_GB2312" panose="02010609030101010101" charset="-122"/>
                <a:cs typeface="微软雅黑" charset="0"/>
                <a:sym typeface="+mn-ea"/>
              </a:rPr>
              <a:t>，</a:t>
            </a:r>
            <a:r>
              <a:rPr lang="zh-CN" altLang="en-US" sz="1000">
                <a:latin typeface="仿宋_GB2312" panose="02010609030101010101" charset="-122"/>
                <a:ea typeface="仿宋_GB2312" panose="02010609030101010101" charset="-122"/>
                <a:cs typeface="微软雅黑" charset="0"/>
                <a:sym typeface="+mn-ea"/>
              </a:rPr>
              <a:t>最后修订</a:t>
            </a:r>
            <a:r>
              <a:rPr lang="zh-CN" altLang="en-US" sz="1000">
                <a:latin typeface="仿宋_GB2312" panose="02010609030101010101" charset="-122"/>
                <a:ea typeface="仿宋_GB2312" panose="02010609030101010101" charset="-122"/>
                <a:cs typeface="微软雅黑" charset="0"/>
              </a:rPr>
              <a:t>}}</a:t>
            </a:r>
            <a:endParaRPr lang="zh-CN" altLang="en-US" sz="1000" b="1">
              <a:solidFill>
                <a:schemeClr val="accent1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  <a:cs typeface="微软雅黑" charset="0"/>
            </a:endParaRPr>
          </a:p>
        </p:txBody>
      </p:sp>
      <p:sp>
        <p:nvSpPr>
          <p:cNvPr id="40" name="文本框 39"/>
          <p:cNvSpPr txBox="1"/>
          <p:nvPr/>
        </p:nvSpPr>
        <p:spPr>
          <a:xfrm>
            <a:off x="4756150" y="5885815"/>
            <a:ext cx="2042795" cy="78867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algn="ctr"/>
            <a:r>
              <a:rPr lang="zh-CN" altLang="en-US" sz="1200" b="1">
                <a:solidFill>
                  <a:schemeClr val="accent1">
                    <a:lumMod val="75000"/>
                  </a:schemeClr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深耕核心行业</a:t>
            </a:r>
            <a:endParaRPr lang="zh-CN" altLang="en-US" sz="1200" b="1">
              <a:solidFill>
                <a:schemeClr val="accent1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 algn="ctr"/>
            <a:endParaRPr lang="zh-CN" altLang="en-US" sz="1200" b="1">
              <a:solidFill>
                <a:schemeClr val="accent1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 algn="ctr">
              <a:buClrTx/>
              <a:buSzTx/>
              <a:buNone/>
            </a:pPr>
            <a:r>
              <a:rPr lang="zh-CN" altLang="en-US" sz="1000">
                <a:latin typeface="仿宋_GB2312" panose="02010609030101010101" charset="-122"/>
                <a:ea typeface="仿宋_GB2312" panose="02010609030101010101" charset="-122"/>
                <a:cs typeface="微软雅黑" charset="0"/>
              </a:rPr>
              <a:t>{{行业1及分析结果}}</a:t>
            </a:r>
            <a:endParaRPr lang="zh-CN" altLang="en-US" sz="1000">
              <a:latin typeface="仿宋_GB2312" panose="02010609030101010101" charset="-122"/>
              <a:ea typeface="仿宋_GB2312" panose="02010609030101010101" charset="-122"/>
              <a:cs typeface="微软雅黑" charset="0"/>
            </a:endParaRPr>
          </a:p>
          <a:p>
            <a:pPr algn="ctr">
              <a:buClrTx/>
              <a:buSzTx/>
              <a:buNone/>
            </a:pPr>
            <a:r>
              <a:rPr lang="zh-CN" altLang="en-US" sz="1000">
                <a:latin typeface="仿宋_GB2312" panose="02010609030101010101" charset="-122"/>
                <a:ea typeface="仿宋_GB2312" panose="02010609030101010101" charset="-122"/>
                <a:cs typeface="微软雅黑" charset="0"/>
              </a:rPr>
              <a:t>{{行业2</a:t>
            </a:r>
            <a:r>
              <a:rPr lang="zh-CN" altLang="en-US" sz="1000">
                <a:latin typeface="仿宋_GB2312" panose="02010609030101010101" charset="-122"/>
                <a:ea typeface="仿宋_GB2312" panose="02010609030101010101" charset="-122"/>
                <a:cs typeface="微软雅黑" charset="0"/>
                <a:sym typeface="+mn-ea"/>
              </a:rPr>
              <a:t>及分析结果</a:t>
            </a:r>
            <a:r>
              <a:rPr lang="zh-CN" altLang="en-US" sz="1000">
                <a:latin typeface="仿宋_GB2312" panose="02010609030101010101" charset="-122"/>
                <a:ea typeface="仿宋_GB2312" panose="02010609030101010101" charset="-122"/>
                <a:cs typeface="微软雅黑" charset="0"/>
              </a:rPr>
              <a:t>}}</a:t>
            </a:r>
            <a:endParaRPr lang="zh-CN" altLang="en-US" sz="1000">
              <a:latin typeface="仿宋_GB2312" panose="02010609030101010101" charset="-122"/>
              <a:ea typeface="仿宋_GB2312" panose="02010609030101010101" charset="-122"/>
              <a:cs typeface="微软雅黑" charset="0"/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7412355" y="5885815"/>
            <a:ext cx="2042795" cy="78867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algn="ctr"/>
            <a:r>
              <a:rPr lang="zh-CN" altLang="en-US" sz="1200" b="1">
                <a:solidFill>
                  <a:schemeClr val="accent1">
                    <a:lumMod val="75000"/>
                  </a:schemeClr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突破核心客群</a:t>
            </a:r>
            <a:endParaRPr lang="zh-CN" altLang="en-US" sz="1200" b="1">
              <a:solidFill>
                <a:schemeClr val="accent1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 algn="ctr"/>
            <a:endParaRPr lang="zh-CN" altLang="en-US" sz="1200" b="1">
              <a:solidFill>
                <a:schemeClr val="accent1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 algn="ctr">
              <a:buClrTx/>
              <a:buSzTx/>
              <a:buNone/>
            </a:pPr>
            <a:r>
              <a:rPr lang="zh-CN" altLang="en-US" sz="1000">
                <a:latin typeface="仿宋_GB2312" panose="02010609030101010101" charset="-122"/>
                <a:ea typeface="仿宋_GB2312" panose="02010609030101010101" charset="-122"/>
                <a:cs typeface="微软雅黑" charset="0"/>
              </a:rPr>
              <a:t>{{客群1</a:t>
            </a:r>
            <a:r>
              <a:rPr lang="zh-CN" altLang="en-US" sz="1000">
                <a:latin typeface="仿宋_GB2312" panose="02010609030101010101" charset="-122"/>
                <a:ea typeface="仿宋_GB2312" panose="02010609030101010101" charset="-122"/>
                <a:cs typeface="微软雅黑" charset="0"/>
                <a:sym typeface="+mn-ea"/>
              </a:rPr>
              <a:t>及分析结果</a:t>
            </a:r>
            <a:r>
              <a:rPr lang="zh-CN" altLang="en-US" sz="1000">
                <a:latin typeface="仿宋_GB2312" panose="02010609030101010101" charset="-122"/>
                <a:ea typeface="仿宋_GB2312" panose="02010609030101010101" charset="-122"/>
                <a:cs typeface="微软雅黑" charset="0"/>
              </a:rPr>
              <a:t>}}</a:t>
            </a:r>
            <a:endParaRPr lang="zh-CN" altLang="en-US" sz="1000">
              <a:latin typeface="仿宋_GB2312" panose="02010609030101010101" charset="-122"/>
              <a:ea typeface="仿宋_GB2312" panose="02010609030101010101" charset="-122"/>
              <a:cs typeface="微软雅黑" charset="0"/>
            </a:endParaRPr>
          </a:p>
          <a:p>
            <a:pPr algn="ctr">
              <a:buClrTx/>
              <a:buSzTx/>
              <a:buNone/>
            </a:pPr>
            <a:r>
              <a:rPr lang="zh-CN" altLang="en-US" sz="1000">
                <a:latin typeface="仿宋_GB2312" panose="02010609030101010101" charset="-122"/>
                <a:ea typeface="仿宋_GB2312" panose="02010609030101010101" charset="-122"/>
                <a:cs typeface="微软雅黑" charset="0"/>
              </a:rPr>
              <a:t>{{客群2</a:t>
            </a:r>
            <a:r>
              <a:rPr lang="zh-CN" altLang="en-US" sz="1000">
                <a:latin typeface="仿宋_GB2312" panose="02010609030101010101" charset="-122"/>
                <a:ea typeface="仿宋_GB2312" panose="02010609030101010101" charset="-122"/>
                <a:cs typeface="微软雅黑" charset="0"/>
                <a:sym typeface="+mn-ea"/>
              </a:rPr>
              <a:t>及分析结果</a:t>
            </a:r>
            <a:r>
              <a:rPr lang="zh-CN" altLang="en-US" sz="1000">
                <a:latin typeface="仿宋_GB2312" panose="02010609030101010101" charset="-122"/>
                <a:ea typeface="仿宋_GB2312" panose="02010609030101010101" charset="-122"/>
                <a:cs typeface="微软雅黑" charset="0"/>
              </a:rPr>
              <a:t>}}</a:t>
            </a:r>
            <a:endParaRPr lang="zh-CN" altLang="en-US" sz="1000">
              <a:latin typeface="仿宋_GB2312" panose="02010609030101010101" charset="-122"/>
              <a:ea typeface="仿宋_GB2312" panose="02010609030101010101" charset="-122"/>
              <a:cs typeface="微软雅黑" charset="0"/>
            </a:endParaRPr>
          </a:p>
        </p:txBody>
      </p:sp>
      <p:grpSp>
        <p:nvGrpSpPr>
          <p:cNvPr id="45" name="组合 44"/>
          <p:cNvGrpSpPr/>
          <p:nvPr/>
        </p:nvGrpSpPr>
        <p:grpSpPr>
          <a:xfrm>
            <a:off x="135255" y="1637030"/>
            <a:ext cx="2873375" cy="891540"/>
            <a:chOff x="213" y="2653"/>
            <a:chExt cx="4460" cy="1404"/>
          </a:xfrm>
        </p:grpSpPr>
        <p:sp>
          <p:nvSpPr>
            <p:cNvPr id="44" name="圆角矩形 43"/>
            <p:cNvSpPr/>
            <p:nvPr/>
          </p:nvSpPr>
          <p:spPr>
            <a:xfrm>
              <a:off x="213" y="2837"/>
              <a:ext cx="4460" cy="1220"/>
            </a:xfrm>
            <a:prstGeom prst="roundRect">
              <a:avLst>
                <a:gd name="adj" fmla="val 5411"/>
              </a:avLst>
            </a:prstGeom>
            <a:solidFill>
              <a:schemeClr val="bg1">
                <a:alpha val="10000"/>
              </a:schemeClr>
            </a:solidFill>
            <a:ln w="12700" cap="flat" cmpd="sng" algn="ctr">
              <a:solidFill>
                <a:srgbClr val="0070C0">
                  <a:alpha val="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p>
              <a:pPr algn="ctr"/>
              <a:endParaRPr lang="zh-CN" altLang="en-US" sz="1200">
                <a:solidFill>
                  <a:schemeClr val="accent1">
                    <a:lumMod val="75000"/>
                  </a:schemeClr>
                </a:solidFill>
                <a:latin typeface="仿宋_GB2312" panose="02010609030101010101" charset="-122"/>
                <a:ea typeface="仿宋_GB2312" panose="02010609030101010101" charset="-122"/>
              </a:endParaRPr>
            </a:p>
          </p:txBody>
        </p:sp>
        <p:sp>
          <p:nvSpPr>
            <p:cNvPr id="43" name="圆角矩形 42"/>
            <p:cNvSpPr/>
            <p:nvPr/>
          </p:nvSpPr>
          <p:spPr>
            <a:xfrm>
              <a:off x="213" y="2653"/>
              <a:ext cx="4460" cy="281"/>
            </a:xfrm>
            <a:prstGeom prst="roundRect">
              <a:avLst>
                <a:gd name="adj" fmla="val 5411"/>
              </a:avLst>
            </a:prstGeom>
            <a:solidFill>
              <a:srgbClr val="E0F1F9"/>
            </a:solidFill>
            <a:ln w="12700" cap="flat" cmpd="sng" algn="ctr">
              <a:solidFill>
                <a:srgbClr val="0070C0">
                  <a:alpha val="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p>
              <a:pPr algn="ctr"/>
              <a:r>
                <a:rPr lang="zh-CN" altLang="en-US" sz="1000">
                  <a:solidFill>
                    <a:schemeClr val="accent1">
                      <a:lumMod val="75000"/>
                    </a:schemeClr>
                  </a:solidFill>
                  <a:latin typeface="仿宋_GB2312" panose="02010609030101010101" charset="-122"/>
                  <a:ea typeface="仿宋_GB2312" panose="02010609030101010101" charset="-122"/>
                </a:rPr>
                <a:t>市场总体趋势</a:t>
              </a:r>
              <a:endParaRPr lang="zh-CN" altLang="en-US" sz="1000">
                <a:solidFill>
                  <a:schemeClr val="accent1">
                    <a:lumMod val="75000"/>
                  </a:schemeClr>
                </a:solidFill>
                <a:latin typeface="仿宋_GB2312" panose="02010609030101010101" charset="-122"/>
                <a:ea typeface="仿宋_GB2312" panose="02010609030101010101" charset="-122"/>
              </a:endParaRPr>
            </a:p>
          </p:txBody>
        </p:sp>
      </p:grpSp>
      <p:pic>
        <p:nvPicPr>
          <p:cNvPr id="46" name="图片 45" descr="项目金额"/>
          <p:cNvPicPr>
            <a:picLocks noChangeAspect="1"/>
          </p:cNvPicPr>
          <p:nvPr>
            <p:custDataLst>
              <p:tags r:id="rId29"/>
            </p:custDataLst>
          </p:nvPr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243205" y="1890395"/>
            <a:ext cx="265430" cy="265430"/>
          </a:xfrm>
          <a:prstGeom prst="rect">
            <a:avLst/>
          </a:prstGeom>
        </p:spPr>
      </p:pic>
      <p:cxnSp>
        <p:nvCxnSpPr>
          <p:cNvPr id="48" name="直接连接符 47"/>
          <p:cNvCxnSpPr/>
          <p:nvPr/>
        </p:nvCxnSpPr>
        <p:spPr>
          <a:xfrm flipV="1">
            <a:off x="1572260" y="1890395"/>
            <a:ext cx="0" cy="534035"/>
          </a:xfrm>
          <a:prstGeom prst="line">
            <a:avLst/>
          </a:prstGeom>
          <a:noFill/>
          <a:ln w="19050" cap="flat" cmpd="sng" algn="ctr">
            <a:solidFill>
              <a:srgbClr val="A5A5A5">
                <a:lumMod val="40000"/>
                <a:lumOff val="60000"/>
              </a:srgbClr>
            </a:solidFill>
            <a:prstDash val="solid"/>
            <a:miter lim="800000"/>
          </a:ln>
          <a:effectLst/>
        </p:spPr>
      </p:cxnSp>
      <p:sp>
        <p:nvSpPr>
          <p:cNvPr id="49" name="文本框 48"/>
          <p:cNvSpPr txBox="1"/>
          <p:nvPr/>
        </p:nvSpPr>
        <p:spPr>
          <a:xfrm>
            <a:off x="135890" y="1838325"/>
            <a:ext cx="1437005" cy="64706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algn="r"/>
            <a:r>
              <a:rPr lang="zh-CN" altLang="en-US" sz="1000">
                <a:solidFill>
                  <a:schemeClr val="tx1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招标金额</a:t>
            </a:r>
            <a:endParaRPr lang="zh-CN" altLang="en-US" sz="1000">
              <a:solidFill>
                <a:schemeClr val="accent1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  <a:p>
            <a:pPr algn="r"/>
            <a:r>
              <a:rPr lang="zh-CN" altLang="en-US" sz="1000">
                <a:solidFill>
                  <a:schemeClr val="accent1">
                    <a:lumMod val="75000"/>
                  </a:schemeClr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{{累计金额}}</a:t>
            </a:r>
            <a:r>
              <a:rPr lang="zh-CN" altLang="en-US" sz="800">
                <a:solidFill>
                  <a:schemeClr val="tx1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亿</a:t>
            </a:r>
            <a:endParaRPr lang="zh-CN" altLang="en-US" sz="1000">
              <a:solidFill>
                <a:schemeClr val="accent1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  <a:p>
            <a:pPr algn="r"/>
            <a:endParaRPr lang="zh-CN" altLang="en-US" sz="1000">
              <a:solidFill>
                <a:schemeClr val="accent1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  <a:p>
            <a:pPr algn="r"/>
            <a:r>
              <a:rPr lang="zh-CN" altLang="en-US" sz="8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同比增长</a:t>
            </a:r>
            <a:r>
              <a:rPr lang="zh-CN" altLang="en-US" sz="1000">
                <a:solidFill>
                  <a:schemeClr val="accent1">
                    <a:lumMod val="75000"/>
                  </a:schemeClr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{{金额同比}}</a:t>
            </a:r>
            <a:endParaRPr lang="zh-CN" altLang="en-US" sz="1000">
              <a:solidFill>
                <a:schemeClr val="accent1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</p:txBody>
      </p:sp>
      <p:pic>
        <p:nvPicPr>
          <p:cNvPr id="50" name="图片 49" descr="数据"/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rcRect/>
          <a:stretch>
            <a:fillRect/>
          </a:stretch>
        </p:blipFill>
        <p:spPr>
          <a:xfrm>
            <a:off x="1608455" y="1890395"/>
            <a:ext cx="265430" cy="265430"/>
          </a:xfrm>
          <a:prstGeom prst="rect">
            <a:avLst/>
          </a:prstGeom>
        </p:spPr>
      </p:pic>
      <p:sp>
        <p:nvSpPr>
          <p:cNvPr id="51" name="文本框 50"/>
          <p:cNvSpPr txBox="1"/>
          <p:nvPr/>
        </p:nvSpPr>
        <p:spPr>
          <a:xfrm>
            <a:off x="1612900" y="1838960"/>
            <a:ext cx="1395730" cy="64706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algn="r"/>
            <a:r>
              <a:rPr lang="zh-CN" altLang="en-US" sz="1000">
                <a:solidFill>
                  <a:schemeClr val="tx1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招标次数</a:t>
            </a:r>
            <a:endParaRPr lang="zh-CN" altLang="en-US" sz="1000">
              <a:solidFill>
                <a:schemeClr val="accent1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  <a:p>
            <a:pPr algn="r"/>
            <a:r>
              <a:rPr lang="zh-CN" altLang="en-US" sz="1000">
                <a:solidFill>
                  <a:schemeClr val="accent1">
                    <a:lumMod val="75000"/>
                  </a:schemeClr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{{累计次数}}</a:t>
            </a:r>
            <a:r>
              <a:rPr lang="zh-CN" altLang="en-US" sz="800">
                <a:solidFill>
                  <a:schemeClr val="tx1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次</a:t>
            </a:r>
            <a:endParaRPr lang="zh-CN" altLang="en-US" sz="1000">
              <a:solidFill>
                <a:schemeClr val="accent1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  <a:p>
            <a:pPr algn="r"/>
            <a:endParaRPr lang="zh-CN" altLang="en-US" sz="1000">
              <a:solidFill>
                <a:schemeClr val="accent1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  <a:p>
            <a:pPr algn="r"/>
            <a:r>
              <a:rPr lang="zh-CN" altLang="en-US" sz="8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同比增长</a:t>
            </a:r>
            <a:r>
              <a:rPr lang="zh-CN" altLang="en-US" sz="1000">
                <a:solidFill>
                  <a:schemeClr val="accent1">
                    <a:lumMod val="75000"/>
                  </a:schemeClr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{{次数同比}}</a:t>
            </a:r>
            <a:endParaRPr lang="zh-CN" altLang="en-US" sz="1000">
              <a:solidFill>
                <a:schemeClr val="accent1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</p:txBody>
      </p:sp>
      <p:grpSp>
        <p:nvGrpSpPr>
          <p:cNvPr id="152" name="组合 151"/>
          <p:cNvGrpSpPr/>
          <p:nvPr/>
        </p:nvGrpSpPr>
        <p:grpSpPr>
          <a:xfrm>
            <a:off x="135255" y="2591435"/>
            <a:ext cx="2867660" cy="1524000"/>
            <a:chOff x="213" y="3982"/>
            <a:chExt cx="4516" cy="2400"/>
          </a:xfrm>
        </p:grpSpPr>
        <p:grpSp>
          <p:nvGrpSpPr>
            <p:cNvPr id="61" name="组合 60"/>
            <p:cNvGrpSpPr/>
            <p:nvPr/>
          </p:nvGrpSpPr>
          <p:grpSpPr>
            <a:xfrm>
              <a:off x="213" y="3982"/>
              <a:ext cx="2197" cy="2401"/>
              <a:chOff x="213" y="2653"/>
              <a:chExt cx="4460" cy="2401"/>
            </a:xfrm>
          </p:grpSpPr>
          <p:sp>
            <p:nvSpPr>
              <p:cNvPr id="62" name="圆角矩形 61"/>
              <p:cNvSpPr/>
              <p:nvPr/>
            </p:nvSpPr>
            <p:spPr>
              <a:xfrm>
                <a:off x="213" y="2837"/>
                <a:ext cx="4460" cy="2217"/>
              </a:xfrm>
              <a:prstGeom prst="roundRect">
                <a:avLst>
                  <a:gd name="adj" fmla="val 5411"/>
                </a:avLst>
              </a:prstGeom>
              <a:solidFill>
                <a:schemeClr val="bg1">
                  <a:alpha val="10000"/>
                </a:schemeClr>
              </a:solidFill>
              <a:ln w="12700" cap="flat" cmpd="sng" algn="ctr">
                <a:solidFill>
                  <a:srgbClr val="0070C0">
                    <a:alpha val="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p>
                <a:pPr algn="ctr"/>
                <a:endParaRPr lang="zh-CN" altLang="en-US" sz="1200">
                  <a:solidFill>
                    <a:schemeClr val="accent1">
                      <a:lumMod val="75000"/>
                    </a:schemeClr>
                  </a:solidFill>
                  <a:latin typeface="仿宋_GB2312" panose="02010609030101010101" charset="-122"/>
                  <a:ea typeface="仿宋_GB2312" panose="02010609030101010101" charset="-122"/>
                </a:endParaRPr>
              </a:p>
            </p:txBody>
          </p:sp>
          <p:sp>
            <p:nvSpPr>
              <p:cNvPr id="63" name="圆角矩形 62"/>
              <p:cNvSpPr/>
              <p:nvPr/>
            </p:nvSpPr>
            <p:spPr>
              <a:xfrm>
                <a:off x="213" y="2653"/>
                <a:ext cx="4460" cy="281"/>
              </a:xfrm>
              <a:prstGeom prst="roundRect">
                <a:avLst>
                  <a:gd name="adj" fmla="val 5411"/>
                </a:avLst>
              </a:prstGeom>
              <a:solidFill>
                <a:srgbClr val="E0F1F9"/>
              </a:solidFill>
              <a:ln w="12700" cap="flat" cmpd="sng" algn="ctr">
                <a:solidFill>
                  <a:srgbClr val="0070C0">
                    <a:alpha val="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p>
                <a:pPr algn="ctr"/>
                <a:r>
                  <a:rPr lang="zh-CN" altLang="en-US" sz="1000">
                    <a:solidFill>
                      <a:schemeClr val="accent1">
                        <a:lumMod val="75000"/>
                      </a:schemeClr>
                    </a:solidFill>
                    <a:latin typeface="仿宋_GB2312" panose="02010609030101010101" charset="-122"/>
                    <a:ea typeface="仿宋_GB2312" panose="02010609030101010101" charset="-122"/>
                  </a:rPr>
                  <a:t>增长最强行业</a:t>
                </a:r>
                <a:endParaRPr lang="zh-CN" altLang="en-US" sz="1000">
                  <a:solidFill>
                    <a:schemeClr val="accent1">
                      <a:lumMod val="75000"/>
                    </a:schemeClr>
                  </a:solidFill>
                  <a:latin typeface="仿宋_GB2312" panose="02010609030101010101" charset="-122"/>
                  <a:ea typeface="仿宋_GB2312" panose="02010609030101010101" charset="-122"/>
                </a:endParaRPr>
              </a:p>
            </p:txBody>
          </p:sp>
        </p:grpSp>
        <p:grpSp>
          <p:nvGrpSpPr>
            <p:cNvPr id="64" name="组合 63"/>
            <p:cNvGrpSpPr/>
            <p:nvPr/>
          </p:nvGrpSpPr>
          <p:grpSpPr>
            <a:xfrm>
              <a:off x="2533" y="3982"/>
              <a:ext cx="2197" cy="2401"/>
              <a:chOff x="213" y="2653"/>
              <a:chExt cx="4460" cy="2401"/>
            </a:xfrm>
          </p:grpSpPr>
          <p:sp>
            <p:nvSpPr>
              <p:cNvPr id="65" name="圆角矩形 64"/>
              <p:cNvSpPr/>
              <p:nvPr/>
            </p:nvSpPr>
            <p:spPr>
              <a:xfrm>
                <a:off x="213" y="2837"/>
                <a:ext cx="4460" cy="2217"/>
              </a:xfrm>
              <a:prstGeom prst="roundRect">
                <a:avLst>
                  <a:gd name="adj" fmla="val 5411"/>
                </a:avLst>
              </a:prstGeom>
              <a:solidFill>
                <a:schemeClr val="bg1">
                  <a:alpha val="10000"/>
                </a:schemeClr>
              </a:solidFill>
              <a:ln w="12700" cap="flat" cmpd="sng" algn="ctr">
                <a:solidFill>
                  <a:srgbClr val="0070C0">
                    <a:alpha val="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p>
                <a:pPr algn="ctr"/>
                <a:endParaRPr lang="zh-CN" altLang="en-US" sz="1200">
                  <a:solidFill>
                    <a:schemeClr val="accent1">
                      <a:lumMod val="75000"/>
                    </a:schemeClr>
                  </a:solidFill>
                  <a:latin typeface="仿宋_GB2312" panose="02010609030101010101" charset="-122"/>
                  <a:ea typeface="仿宋_GB2312" panose="02010609030101010101" charset="-122"/>
                </a:endParaRPr>
              </a:p>
            </p:txBody>
          </p:sp>
          <p:sp>
            <p:nvSpPr>
              <p:cNvPr id="66" name="圆角矩形 65"/>
              <p:cNvSpPr/>
              <p:nvPr/>
            </p:nvSpPr>
            <p:spPr>
              <a:xfrm>
                <a:off x="213" y="2653"/>
                <a:ext cx="4460" cy="281"/>
              </a:xfrm>
              <a:prstGeom prst="roundRect">
                <a:avLst>
                  <a:gd name="adj" fmla="val 5411"/>
                </a:avLst>
              </a:prstGeom>
              <a:solidFill>
                <a:srgbClr val="E0F1F9"/>
              </a:solidFill>
              <a:ln w="12700" cap="flat" cmpd="sng" algn="ctr">
                <a:solidFill>
                  <a:srgbClr val="0070C0">
                    <a:alpha val="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p>
                <a:pPr algn="ctr"/>
                <a:r>
                  <a:rPr lang="zh-CN" altLang="en-US" sz="1000">
                    <a:solidFill>
                      <a:schemeClr val="accent1">
                        <a:lumMod val="75000"/>
                      </a:schemeClr>
                    </a:solidFill>
                    <a:latin typeface="仿宋_GB2312" panose="02010609030101010101" charset="-122"/>
                    <a:ea typeface="仿宋_GB2312" panose="02010609030101010101" charset="-122"/>
                  </a:rPr>
                  <a:t>规模最大行业</a:t>
                </a:r>
                <a:endParaRPr lang="zh-CN" altLang="en-US" sz="1000">
                  <a:solidFill>
                    <a:schemeClr val="accent1">
                      <a:lumMod val="75000"/>
                    </a:schemeClr>
                  </a:solidFill>
                  <a:latin typeface="仿宋_GB2312" panose="02010609030101010101" charset="-122"/>
                  <a:ea typeface="仿宋_GB2312" panose="02010609030101010101" charset="-122"/>
                </a:endParaRPr>
              </a:p>
            </p:txBody>
          </p:sp>
        </p:grpSp>
      </p:grpSp>
      <p:grpSp>
        <p:nvGrpSpPr>
          <p:cNvPr id="401" name="图形 233"/>
          <p:cNvGrpSpPr/>
          <p:nvPr/>
        </p:nvGrpSpPr>
        <p:grpSpPr>
          <a:xfrm rot="0">
            <a:off x="1672590" y="2807653"/>
            <a:ext cx="163830" cy="178435"/>
            <a:chOff x="5629495" y="2819400"/>
            <a:chExt cx="933008" cy="1219199"/>
          </a:xfrm>
        </p:grpSpPr>
        <p:sp>
          <p:nvSpPr>
            <p:cNvPr id="402" name="任意多边形: 形状 200"/>
            <p:cNvSpPr/>
            <p:nvPr/>
          </p:nvSpPr>
          <p:spPr>
            <a:xfrm>
              <a:off x="5629495" y="3155814"/>
              <a:ext cx="933008" cy="882785"/>
            </a:xfrm>
            <a:custGeom>
              <a:avLst/>
              <a:gdLst>
                <a:gd name="connsiteX0" fmla="*/ 481713 w 933008"/>
                <a:gd name="connsiteY0" fmla="*/ 31432 h 882785"/>
                <a:gd name="connsiteX1" fmla="*/ 592518 w 933008"/>
                <a:gd name="connsiteY1" fmla="*/ 600 h 882785"/>
                <a:gd name="connsiteX2" fmla="*/ 691118 w 933008"/>
                <a:gd name="connsiteY2" fmla="*/ 112369 h 882785"/>
                <a:gd name="connsiteX3" fmla="*/ 842716 w 933008"/>
                <a:gd name="connsiteY3" fmla="*/ 166325 h 882785"/>
                <a:gd name="connsiteX4" fmla="*/ 842716 w 933008"/>
                <a:gd name="connsiteY4" fmla="*/ 315351 h 882785"/>
                <a:gd name="connsiteX5" fmla="*/ 932643 w 933008"/>
                <a:gd name="connsiteY5" fmla="*/ 430973 h 882785"/>
                <a:gd name="connsiteX6" fmla="*/ 909516 w 933008"/>
                <a:gd name="connsiteY6" fmla="*/ 466942 h 882785"/>
                <a:gd name="connsiteX7" fmla="*/ 850422 w 933008"/>
                <a:gd name="connsiteY7" fmla="*/ 572289 h 882785"/>
                <a:gd name="connsiteX8" fmla="*/ 817019 w 933008"/>
                <a:gd name="connsiteY8" fmla="*/ 729022 h 882785"/>
                <a:gd name="connsiteX9" fmla="*/ 707178 w 933008"/>
                <a:gd name="connsiteY9" fmla="*/ 772704 h 882785"/>
                <a:gd name="connsiteX10" fmla="*/ 596053 w 933008"/>
                <a:gd name="connsiteY10" fmla="*/ 880614 h 882785"/>
                <a:gd name="connsiteX11" fmla="*/ 454735 w 933008"/>
                <a:gd name="connsiteY11" fmla="*/ 842073 h 882785"/>
                <a:gd name="connsiteX12" fmla="*/ 328837 w 933008"/>
                <a:gd name="connsiteY12" fmla="*/ 880614 h 882785"/>
                <a:gd name="connsiteX13" fmla="*/ 226059 w 933008"/>
                <a:gd name="connsiteY13" fmla="*/ 762425 h 882785"/>
                <a:gd name="connsiteX14" fmla="*/ 87312 w 933008"/>
                <a:gd name="connsiteY14" fmla="*/ 703329 h 882785"/>
                <a:gd name="connsiteX15" fmla="*/ 74465 w 933008"/>
                <a:gd name="connsiteY15" fmla="*/ 564580 h 882785"/>
                <a:gd name="connsiteX16" fmla="*/ -50 w 933008"/>
                <a:gd name="connsiteY16" fmla="*/ 433762 h 882785"/>
                <a:gd name="connsiteX17" fmla="*/ 71894 w 933008"/>
                <a:gd name="connsiteY17" fmla="*/ 320488 h 882785"/>
                <a:gd name="connsiteX18" fmla="*/ 82174 w 933008"/>
                <a:gd name="connsiteY18" fmla="*/ 179171 h 882785"/>
                <a:gd name="connsiteX19" fmla="*/ 213212 w 933008"/>
                <a:gd name="connsiteY19" fmla="*/ 114935 h 882785"/>
                <a:gd name="connsiteX20" fmla="*/ 300568 w 933008"/>
                <a:gd name="connsiteY20" fmla="*/ 9591 h 882785"/>
                <a:gd name="connsiteX21" fmla="*/ 387285 w 933008"/>
                <a:gd name="connsiteY21" fmla="*/ 17939 h 882785"/>
                <a:gd name="connsiteX22" fmla="*/ 439315 w 933008"/>
                <a:gd name="connsiteY22" fmla="*/ 48131 h 882785"/>
                <a:gd name="connsiteX23" fmla="*/ 481713 w 933008"/>
                <a:gd name="connsiteY23" fmla="*/ 31432 h 882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3008" h="882785">
                  <a:moveTo>
                    <a:pt x="481713" y="31432"/>
                  </a:moveTo>
                  <a:cubicBezTo>
                    <a:pt x="481713" y="31432"/>
                    <a:pt x="563308" y="-7229"/>
                    <a:pt x="592518" y="600"/>
                  </a:cubicBezTo>
                  <a:cubicBezTo>
                    <a:pt x="631236" y="10979"/>
                    <a:pt x="691118" y="112369"/>
                    <a:pt x="691118" y="112369"/>
                  </a:cubicBezTo>
                  <a:lnTo>
                    <a:pt x="842716" y="166325"/>
                  </a:lnTo>
                  <a:lnTo>
                    <a:pt x="842716" y="315351"/>
                  </a:lnTo>
                  <a:lnTo>
                    <a:pt x="932643" y="430973"/>
                  </a:lnTo>
                  <a:cubicBezTo>
                    <a:pt x="932643" y="430973"/>
                    <a:pt x="930071" y="446388"/>
                    <a:pt x="909516" y="466942"/>
                  </a:cubicBezTo>
                  <a:cubicBezTo>
                    <a:pt x="888963" y="487500"/>
                    <a:pt x="850422" y="544025"/>
                    <a:pt x="850422" y="572289"/>
                  </a:cubicBezTo>
                  <a:cubicBezTo>
                    <a:pt x="850422" y="600554"/>
                    <a:pt x="865839" y="713606"/>
                    <a:pt x="817019" y="729022"/>
                  </a:cubicBezTo>
                  <a:cubicBezTo>
                    <a:pt x="768200" y="744438"/>
                    <a:pt x="759206" y="716181"/>
                    <a:pt x="707178" y="772704"/>
                  </a:cubicBezTo>
                  <a:cubicBezTo>
                    <a:pt x="655145" y="829228"/>
                    <a:pt x="637163" y="880614"/>
                    <a:pt x="596053" y="880614"/>
                  </a:cubicBezTo>
                  <a:cubicBezTo>
                    <a:pt x="554939" y="880614"/>
                    <a:pt x="495843" y="831794"/>
                    <a:pt x="454735" y="842073"/>
                  </a:cubicBezTo>
                  <a:cubicBezTo>
                    <a:pt x="413626" y="852351"/>
                    <a:pt x="375086" y="890886"/>
                    <a:pt x="328837" y="880614"/>
                  </a:cubicBezTo>
                  <a:cubicBezTo>
                    <a:pt x="282588" y="870341"/>
                    <a:pt x="267171" y="790690"/>
                    <a:pt x="226059" y="762425"/>
                  </a:cubicBezTo>
                  <a:cubicBezTo>
                    <a:pt x="184949" y="734159"/>
                    <a:pt x="89883" y="736728"/>
                    <a:pt x="87312" y="703329"/>
                  </a:cubicBezTo>
                  <a:cubicBezTo>
                    <a:pt x="84742" y="669926"/>
                    <a:pt x="97589" y="608260"/>
                    <a:pt x="74465" y="564580"/>
                  </a:cubicBezTo>
                  <a:cubicBezTo>
                    <a:pt x="51342" y="520900"/>
                    <a:pt x="5088" y="480230"/>
                    <a:pt x="-50" y="433762"/>
                  </a:cubicBezTo>
                  <a:cubicBezTo>
                    <a:pt x="-5187" y="387293"/>
                    <a:pt x="53908" y="343612"/>
                    <a:pt x="71894" y="320488"/>
                  </a:cubicBezTo>
                  <a:cubicBezTo>
                    <a:pt x="89881" y="297363"/>
                    <a:pt x="64189" y="230560"/>
                    <a:pt x="82174" y="179171"/>
                  </a:cubicBezTo>
                  <a:cubicBezTo>
                    <a:pt x="100155" y="127782"/>
                    <a:pt x="151547" y="114935"/>
                    <a:pt x="213212" y="114935"/>
                  </a:cubicBezTo>
                  <a:cubicBezTo>
                    <a:pt x="274876" y="114935"/>
                    <a:pt x="256887" y="32717"/>
                    <a:pt x="300568" y="9591"/>
                  </a:cubicBezTo>
                  <a:cubicBezTo>
                    <a:pt x="300568" y="9591"/>
                    <a:pt x="338248" y="-4916"/>
                    <a:pt x="387285" y="17939"/>
                  </a:cubicBezTo>
                  <a:cubicBezTo>
                    <a:pt x="399876" y="23808"/>
                    <a:pt x="439315" y="48131"/>
                    <a:pt x="439315" y="48131"/>
                  </a:cubicBezTo>
                  <a:lnTo>
                    <a:pt x="481713" y="31432"/>
                  </a:lnTo>
                  <a:close/>
                </a:path>
              </a:pathLst>
            </a:custGeom>
            <a:solidFill>
              <a:srgbClr val="F2C333"/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  <p:sp>
          <p:nvSpPr>
            <p:cNvPr id="403" name="任意多边形: 形状 201"/>
            <p:cNvSpPr/>
            <p:nvPr/>
          </p:nvSpPr>
          <p:spPr>
            <a:xfrm>
              <a:off x="5949296" y="3597209"/>
              <a:ext cx="532972" cy="439666"/>
            </a:xfrm>
            <a:custGeom>
              <a:avLst/>
              <a:gdLst>
                <a:gd name="connsiteX0" fmla="*/ 497163 w 532972"/>
                <a:gd name="connsiteY0" fmla="*/ 287524 h 439666"/>
                <a:gd name="connsiteX1" fmla="*/ 532550 w 532972"/>
                <a:gd name="connsiteY1" fmla="*/ 206946 h 439666"/>
                <a:gd name="connsiteX2" fmla="*/ 335087 w 532972"/>
                <a:gd name="connsiteY2" fmla="*/ -551 h 439666"/>
                <a:gd name="connsiteX3" fmla="*/ -422 w 532972"/>
                <a:gd name="connsiteY3" fmla="*/ 134693 h 439666"/>
                <a:gd name="connsiteX4" fmla="*/ 252057 w 532972"/>
                <a:gd name="connsiteY4" fmla="*/ 434867 h 439666"/>
                <a:gd name="connsiteX5" fmla="*/ 252064 w 532972"/>
                <a:gd name="connsiteY5" fmla="*/ 434873 h 439666"/>
                <a:gd name="connsiteX6" fmla="*/ 276197 w 532972"/>
                <a:gd name="connsiteY6" fmla="*/ 439116 h 439666"/>
                <a:gd name="connsiteX7" fmla="*/ 387322 w 532972"/>
                <a:gd name="connsiteY7" fmla="*/ 331206 h 439666"/>
                <a:gd name="connsiteX8" fmla="*/ 497163 w 532972"/>
                <a:gd name="connsiteY8" fmla="*/ 287524 h 439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2972" h="439666">
                  <a:moveTo>
                    <a:pt x="497163" y="287524"/>
                  </a:moveTo>
                  <a:cubicBezTo>
                    <a:pt x="523265" y="279281"/>
                    <a:pt x="530999" y="243131"/>
                    <a:pt x="532550" y="206946"/>
                  </a:cubicBezTo>
                  <a:lnTo>
                    <a:pt x="335087" y="-551"/>
                  </a:lnTo>
                  <a:lnTo>
                    <a:pt x="-422" y="134693"/>
                  </a:lnTo>
                  <a:lnTo>
                    <a:pt x="252057" y="434867"/>
                  </a:lnTo>
                  <a:lnTo>
                    <a:pt x="252064" y="434873"/>
                  </a:lnTo>
                  <a:cubicBezTo>
                    <a:pt x="260559" y="437470"/>
                    <a:pt x="268681" y="439116"/>
                    <a:pt x="276197" y="439116"/>
                  </a:cubicBezTo>
                  <a:cubicBezTo>
                    <a:pt x="317309" y="439116"/>
                    <a:pt x="335291" y="387730"/>
                    <a:pt x="387322" y="331206"/>
                  </a:cubicBezTo>
                  <a:cubicBezTo>
                    <a:pt x="439350" y="274683"/>
                    <a:pt x="448344" y="302940"/>
                    <a:pt x="497163" y="287524"/>
                  </a:cubicBezTo>
                  <a:close/>
                </a:path>
              </a:pathLst>
            </a:custGeom>
            <a:solidFill>
              <a:srgbClr val="F4AF29"/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  <p:sp>
          <p:nvSpPr>
            <p:cNvPr id="404" name="任意多边形: 形状 202"/>
            <p:cNvSpPr/>
            <p:nvPr/>
          </p:nvSpPr>
          <p:spPr>
            <a:xfrm>
              <a:off x="5823648" y="3340271"/>
              <a:ext cx="544705" cy="544705"/>
            </a:xfrm>
            <a:custGeom>
              <a:avLst/>
              <a:gdLst>
                <a:gd name="connsiteX0" fmla="*/ 544340 w 544705"/>
                <a:gd name="connsiteY0" fmla="*/ 271899 h 544705"/>
                <a:gd name="connsiteX1" fmla="*/ 271987 w 544705"/>
                <a:gd name="connsiteY1" fmla="*/ 544251 h 544705"/>
                <a:gd name="connsiteX2" fmla="*/ -365 w 544705"/>
                <a:gd name="connsiteY2" fmla="*/ 271899 h 544705"/>
                <a:gd name="connsiteX3" fmla="*/ 271987 w 544705"/>
                <a:gd name="connsiteY3" fmla="*/ -454 h 544705"/>
                <a:gd name="connsiteX4" fmla="*/ 544340 w 544705"/>
                <a:gd name="connsiteY4" fmla="*/ 271899 h 54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4705" h="544705">
                  <a:moveTo>
                    <a:pt x="544340" y="271899"/>
                  </a:moveTo>
                  <a:cubicBezTo>
                    <a:pt x="544340" y="422315"/>
                    <a:pt x="422403" y="544251"/>
                    <a:pt x="271987" y="544251"/>
                  </a:cubicBezTo>
                  <a:cubicBezTo>
                    <a:pt x="121571" y="544251"/>
                    <a:pt x="-365" y="422315"/>
                    <a:pt x="-365" y="271899"/>
                  </a:cubicBezTo>
                  <a:cubicBezTo>
                    <a:pt x="-365" y="121482"/>
                    <a:pt x="121571" y="-454"/>
                    <a:pt x="271987" y="-454"/>
                  </a:cubicBezTo>
                  <a:cubicBezTo>
                    <a:pt x="422403" y="-454"/>
                    <a:pt x="544340" y="121482"/>
                    <a:pt x="544340" y="271899"/>
                  </a:cubicBezTo>
                  <a:close/>
                </a:path>
              </a:pathLst>
            </a:custGeom>
            <a:solidFill>
              <a:srgbClr val="F49B16"/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  <p:sp>
          <p:nvSpPr>
            <p:cNvPr id="405" name="任意多边形: 形状 203"/>
            <p:cNvSpPr/>
            <p:nvPr/>
          </p:nvSpPr>
          <p:spPr>
            <a:xfrm>
              <a:off x="5906567" y="3423190"/>
              <a:ext cx="378867" cy="378867"/>
            </a:xfrm>
            <a:custGeom>
              <a:avLst/>
              <a:gdLst>
                <a:gd name="connsiteX0" fmla="*/ 378502 w 378867"/>
                <a:gd name="connsiteY0" fmla="*/ 188980 h 378867"/>
                <a:gd name="connsiteX1" fmla="*/ 189068 w 378867"/>
                <a:gd name="connsiteY1" fmla="*/ 378413 h 378867"/>
                <a:gd name="connsiteX2" fmla="*/ -365 w 378867"/>
                <a:gd name="connsiteY2" fmla="*/ 188980 h 378867"/>
                <a:gd name="connsiteX3" fmla="*/ 189068 w 378867"/>
                <a:gd name="connsiteY3" fmla="*/ -454 h 378867"/>
                <a:gd name="connsiteX4" fmla="*/ 378502 w 378867"/>
                <a:gd name="connsiteY4" fmla="*/ 188980 h 378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8867" h="378867">
                  <a:moveTo>
                    <a:pt x="378502" y="188980"/>
                  </a:moveTo>
                  <a:cubicBezTo>
                    <a:pt x="378502" y="293601"/>
                    <a:pt x="293689" y="378413"/>
                    <a:pt x="189068" y="378413"/>
                  </a:cubicBezTo>
                  <a:cubicBezTo>
                    <a:pt x="84447" y="378413"/>
                    <a:pt x="-365" y="293601"/>
                    <a:pt x="-365" y="188980"/>
                  </a:cubicBezTo>
                  <a:cubicBezTo>
                    <a:pt x="-365" y="84358"/>
                    <a:pt x="84447" y="-454"/>
                    <a:pt x="189068" y="-454"/>
                  </a:cubicBezTo>
                  <a:cubicBezTo>
                    <a:pt x="293689" y="-454"/>
                    <a:pt x="378502" y="84358"/>
                    <a:pt x="378502" y="188980"/>
                  </a:cubicBezTo>
                  <a:close/>
                </a:path>
              </a:pathLst>
            </a:custGeom>
            <a:solidFill>
              <a:srgbClr val="F5C431"/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  <p:sp>
          <p:nvSpPr>
            <p:cNvPr id="406" name="任意多边形: 形状 204"/>
            <p:cNvSpPr/>
            <p:nvPr/>
          </p:nvSpPr>
          <p:spPr>
            <a:xfrm>
              <a:off x="5949294" y="3597265"/>
              <a:ext cx="411117" cy="286430"/>
            </a:xfrm>
            <a:custGeom>
              <a:avLst/>
              <a:gdLst>
                <a:gd name="connsiteX0" fmla="*/ 410724 w 411117"/>
                <a:gd name="connsiteY0" fmla="*/ 78880 h 286430"/>
                <a:gd name="connsiteX1" fmla="*/ 335169 w 411117"/>
                <a:gd name="connsiteY1" fmla="*/ -515 h 286430"/>
                <a:gd name="connsiteX2" fmla="*/ 335745 w 411117"/>
                <a:gd name="connsiteY2" fmla="*/ 13558 h 286430"/>
                <a:gd name="connsiteX3" fmla="*/ 146312 w 411117"/>
                <a:gd name="connsiteY3" fmla="*/ 202993 h 286430"/>
                <a:gd name="connsiteX4" fmla="*/ 395 w 411117"/>
                <a:gd name="connsiteY4" fmla="*/ 134355 h 286430"/>
                <a:gd name="connsiteX5" fmla="*/ -393 w 411117"/>
                <a:gd name="connsiteY5" fmla="*/ 134673 h 286430"/>
                <a:gd name="connsiteX6" fmla="*/ 126126 w 411117"/>
                <a:gd name="connsiteY6" fmla="*/ 285092 h 286430"/>
                <a:gd name="connsiteX7" fmla="*/ 146312 w 411117"/>
                <a:gd name="connsiteY7" fmla="*/ 285916 h 286430"/>
                <a:gd name="connsiteX8" fmla="*/ 410724 w 411117"/>
                <a:gd name="connsiteY8" fmla="*/ 78880 h 286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1117" h="286430">
                  <a:moveTo>
                    <a:pt x="410724" y="78880"/>
                  </a:moveTo>
                  <a:lnTo>
                    <a:pt x="335169" y="-515"/>
                  </a:lnTo>
                  <a:cubicBezTo>
                    <a:pt x="335513" y="4138"/>
                    <a:pt x="335745" y="8819"/>
                    <a:pt x="335745" y="13558"/>
                  </a:cubicBezTo>
                  <a:cubicBezTo>
                    <a:pt x="335745" y="118180"/>
                    <a:pt x="250933" y="202993"/>
                    <a:pt x="146312" y="202993"/>
                  </a:cubicBezTo>
                  <a:cubicBezTo>
                    <a:pt x="87604" y="202993"/>
                    <a:pt x="35143" y="176281"/>
                    <a:pt x="395" y="134355"/>
                  </a:cubicBezTo>
                  <a:lnTo>
                    <a:pt x="-393" y="134673"/>
                  </a:lnTo>
                  <a:lnTo>
                    <a:pt x="126126" y="285092"/>
                  </a:lnTo>
                  <a:cubicBezTo>
                    <a:pt x="132800" y="285583"/>
                    <a:pt x="139514" y="285916"/>
                    <a:pt x="146312" y="285916"/>
                  </a:cubicBezTo>
                  <a:cubicBezTo>
                    <a:pt x="274205" y="285916"/>
                    <a:pt x="381456" y="197742"/>
                    <a:pt x="410724" y="78880"/>
                  </a:cubicBezTo>
                  <a:close/>
                </a:path>
              </a:pathLst>
            </a:custGeom>
            <a:solidFill>
              <a:srgbClr val="F18A1A"/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  <p:sp>
          <p:nvSpPr>
            <p:cNvPr id="407" name="任意多边形: 形状 205"/>
            <p:cNvSpPr/>
            <p:nvPr/>
          </p:nvSpPr>
          <p:spPr>
            <a:xfrm>
              <a:off x="5823647" y="3021967"/>
              <a:ext cx="573131" cy="95070"/>
            </a:xfrm>
            <a:custGeom>
              <a:avLst/>
              <a:gdLst>
                <a:gd name="connsiteX0" fmla="*/ -372 w 573131"/>
                <a:gd name="connsiteY0" fmla="*/ -197 h 95070"/>
                <a:gd name="connsiteX1" fmla="*/ 572760 w 573131"/>
                <a:gd name="connsiteY1" fmla="*/ -197 h 95070"/>
                <a:gd name="connsiteX2" fmla="*/ 572760 w 573131"/>
                <a:gd name="connsiteY2" fmla="*/ 94873 h 95070"/>
                <a:gd name="connsiteX3" fmla="*/ -372 w 573131"/>
                <a:gd name="connsiteY3" fmla="*/ 94873 h 95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3131" h="95070">
                  <a:moveTo>
                    <a:pt x="-372" y="-197"/>
                  </a:moveTo>
                  <a:lnTo>
                    <a:pt x="572760" y="-197"/>
                  </a:lnTo>
                  <a:lnTo>
                    <a:pt x="572760" y="94873"/>
                  </a:lnTo>
                  <a:lnTo>
                    <a:pt x="-372" y="94873"/>
                  </a:lnTo>
                  <a:close/>
                </a:path>
              </a:pathLst>
            </a:custGeom>
            <a:solidFill>
              <a:srgbClr val="C73030"/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  <p:sp>
          <p:nvSpPr>
            <p:cNvPr id="408" name="任意多边形: 形状 206"/>
            <p:cNvSpPr/>
            <p:nvPr/>
          </p:nvSpPr>
          <p:spPr>
            <a:xfrm>
              <a:off x="5823647" y="2819400"/>
              <a:ext cx="573131" cy="205719"/>
            </a:xfrm>
            <a:custGeom>
              <a:avLst/>
              <a:gdLst>
                <a:gd name="connsiteX0" fmla="*/ -372 w 573131"/>
                <a:gd name="connsiteY0" fmla="*/ -127 h 205719"/>
                <a:gd name="connsiteX1" fmla="*/ 572760 w 573131"/>
                <a:gd name="connsiteY1" fmla="*/ -127 h 205719"/>
                <a:gd name="connsiteX2" fmla="*/ 572760 w 573131"/>
                <a:gd name="connsiteY2" fmla="*/ 205592 h 205719"/>
                <a:gd name="connsiteX3" fmla="*/ -372 w 573131"/>
                <a:gd name="connsiteY3" fmla="*/ 205592 h 205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3131" h="205719">
                  <a:moveTo>
                    <a:pt x="-372" y="-127"/>
                  </a:moveTo>
                  <a:lnTo>
                    <a:pt x="572760" y="-127"/>
                  </a:lnTo>
                  <a:lnTo>
                    <a:pt x="572760" y="205592"/>
                  </a:lnTo>
                  <a:lnTo>
                    <a:pt x="-372" y="205592"/>
                  </a:lnTo>
                  <a:close/>
                </a:path>
              </a:pathLst>
            </a:custGeom>
            <a:solidFill>
              <a:srgbClr val="E84438"/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  <p:sp>
          <p:nvSpPr>
            <p:cNvPr id="409" name="任意多边形: 形状 207"/>
            <p:cNvSpPr/>
            <p:nvPr/>
          </p:nvSpPr>
          <p:spPr>
            <a:xfrm>
              <a:off x="6066615" y="3117036"/>
              <a:ext cx="75793" cy="92497"/>
            </a:xfrm>
            <a:custGeom>
              <a:avLst/>
              <a:gdLst>
                <a:gd name="connsiteX0" fmla="*/ 59520 w 75793"/>
                <a:gd name="connsiteY0" fmla="*/ 23530 h 92497"/>
                <a:gd name="connsiteX1" fmla="*/ 59520 w 75793"/>
                <a:gd name="connsiteY1" fmla="*/ 23530 h 92497"/>
                <a:gd name="connsiteX2" fmla="*/ 59520 w 75793"/>
                <a:gd name="connsiteY2" fmla="*/ -241 h 92497"/>
                <a:gd name="connsiteX3" fmla="*/ 14401 w 75793"/>
                <a:gd name="connsiteY3" fmla="*/ -241 h 92497"/>
                <a:gd name="connsiteX4" fmla="*/ 14401 w 75793"/>
                <a:gd name="connsiteY4" fmla="*/ 23530 h 92497"/>
                <a:gd name="connsiteX5" fmla="*/ 15536 w 75793"/>
                <a:gd name="connsiteY5" fmla="*/ 23530 h 92497"/>
                <a:gd name="connsiteX6" fmla="*/ -370 w 75793"/>
                <a:gd name="connsiteY6" fmla="*/ 54358 h 92497"/>
                <a:gd name="connsiteX7" fmla="*/ 37527 w 75793"/>
                <a:gd name="connsiteY7" fmla="*/ 92257 h 92497"/>
                <a:gd name="connsiteX8" fmla="*/ 75424 w 75793"/>
                <a:gd name="connsiteY8" fmla="*/ 54358 h 92497"/>
                <a:gd name="connsiteX9" fmla="*/ 59520 w 75793"/>
                <a:gd name="connsiteY9" fmla="*/ 23530 h 92497"/>
                <a:gd name="connsiteX10" fmla="*/ 37528 w 75793"/>
                <a:gd name="connsiteY10" fmla="*/ 77431 h 92497"/>
                <a:gd name="connsiteX11" fmla="*/ 14456 w 75793"/>
                <a:gd name="connsiteY11" fmla="*/ 54356 h 92497"/>
                <a:gd name="connsiteX12" fmla="*/ 37528 w 75793"/>
                <a:gd name="connsiteY12" fmla="*/ 31281 h 92497"/>
                <a:gd name="connsiteX13" fmla="*/ 60601 w 75793"/>
                <a:gd name="connsiteY13" fmla="*/ 54356 h 92497"/>
                <a:gd name="connsiteX14" fmla="*/ 37528 w 75793"/>
                <a:gd name="connsiteY14" fmla="*/ 77431 h 92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5793" h="92497">
                  <a:moveTo>
                    <a:pt x="59520" y="23530"/>
                  </a:moveTo>
                  <a:lnTo>
                    <a:pt x="59520" y="23530"/>
                  </a:lnTo>
                  <a:lnTo>
                    <a:pt x="59520" y="-241"/>
                  </a:lnTo>
                  <a:lnTo>
                    <a:pt x="14401" y="-241"/>
                  </a:lnTo>
                  <a:lnTo>
                    <a:pt x="14401" y="23530"/>
                  </a:lnTo>
                  <a:lnTo>
                    <a:pt x="15536" y="23530"/>
                  </a:lnTo>
                  <a:cubicBezTo>
                    <a:pt x="5920" y="30404"/>
                    <a:pt x="-370" y="41634"/>
                    <a:pt x="-370" y="54358"/>
                  </a:cubicBezTo>
                  <a:cubicBezTo>
                    <a:pt x="-370" y="75290"/>
                    <a:pt x="16598" y="92257"/>
                    <a:pt x="37527" y="92257"/>
                  </a:cubicBezTo>
                  <a:cubicBezTo>
                    <a:pt x="58458" y="92257"/>
                    <a:pt x="75424" y="75290"/>
                    <a:pt x="75424" y="54358"/>
                  </a:cubicBezTo>
                  <a:cubicBezTo>
                    <a:pt x="75426" y="41634"/>
                    <a:pt x="69136" y="30404"/>
                    <a:pt x="59520" y="23530"/>
                  </a:cubicBezTo>
                  <a:close/>
                  <a:moveTo>
                    <a:pt x="37528" y="77431"/>
                  </a:moveTo>
                  <a:cubicBezTo>
                    <a:pt x="24789" y="77431"/>
                    <a:pt x="14456" y="67100"/>
                    <a:pt x="14456" y="54356"/>
                  </a:cubicBezTo>
                  <a:cubicBezTo>
                    <a:pt x="14456" y="41612"/>
                    <a:pt x="24790" y="31281"/>
                    <a:pt x="37528" y="31281"/>
                  </a:cubicBezTo>
                  <a:cubicBezTo>
                    <a:pt x="50273" y="31281"/>
                    <a:pt x="60601" y="41612"/>
                    <a:pt x="60601" y="54356"/>
                  </a:cubicBezTo>
                  <a:cubicBezTo>
                    <a:pt x="60601" y="67100"/>
                    <a:pt x="50273" y="77431"/>
                    <a:pt x="37528" y="77431"/>
                  </a:cubicBezTo>
                  <a:close/>
                </a:path>
              </a:pathLst>
            </a:custGeom>
            <a:solidFill>
              <a:srgbClr val="F18A1A"/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</p:grpSp>
      <p:sp>
        <p:nvSpPr>
          <p:cNvPr id="67" name="文本框 66"/>
          <p:cNvSpPr txBox="1"/>
          <p:nvPr/>
        </p:nvSpPr>
        <p:spPr>
          <a:xfrm>
            <a:off x="1762760" y="2781935"/>
            <a:ext cx="1217930" cy="2298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9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{{行业1金额}}</a:t>
            </a:r>
            <a:endParaRPr lang="zh-CN" altLang="en-US" sz="900"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</p:txBody>
      </p:sp>
      <p:grpSp>
        <p:nvGrpSpPr>
          <p:cNvPr id="410" name="图形 233"/>
          <p:cNvGrpSpPr/>
          <p:nvPr/>
        </p:nvGrpSpPr>
        <p:grpSpPr>
          <a:xfrm rot="0">
            <a:off x="1672590" y="3094673"/>
            <a:ext cx="163830" cy="178435"/>
            <a:chOff x="5629495" y="2819400"/>
            <a:chExt cx="933008" cy="1219199"/>
          </a:xfrm>
        </p:grpSpPr>
        <p:sp>
          <p:nvSpPr>
            <p:cNvPr id="411" name="任意多边形: 形状 209"/>
            <p:cNvSpPr/>
            <p:nvPr/>
          </p:nvSpPr>
          <p:spPr>
            <a:xfrm>
              <a:off x="5629495" y="3155814"/>
              <a:ext cx="933008" cy="882785"/>
            </a:xfrm>
            <a:custGeom>
              <a:avLst/>
              <a:gdLst>
                <a:gd name="connsiteX0" fmla="*/ 481713 w 933008"/>
                <a:gd name="connsiteY0" fmla="*/ 31432 h 882785"/>
                <a:gd name="connsiteX1" fmla="*/ 592518 w 933008"/>
                <a:gd name="connsiteY1" fmla="*/ 600 h 882785"/>
                <a:gd name="connsiteX2" fmla="*/ 691118 w 933008"/>
                <a:gd name="connsiteY2" fmla="*/ 112369 h 882785"/>
                <a:gd name="connsiteX3" fmla="*/ 842716 w 933008"/>
                <a:gd name="connsiteY3" fmla="*/ 166325 h 882785"/>
                <a:gd name="connsiteX4" fmla="*/ 842716 w 933008"/>
                <a:gd name="connsiteY4" fmla="*/ 315351 h 882785"/>
                <a:gd name="connsiteX5" fmla="*/ 932643 w 933008"/>
                <a:gd name="connsiteY5" fmla="*/ 430973 h 882785"/>
                <a:gd name="connsiteX6" fmla="*/ 909516 w 933008"/>
                <a:gd name="connsiteY6" fmla="*/ 466942 h 882785"/>
                <a:gd name="connsiteX7" fmla="*/ 850422 w 933008"/>
                <a:gd name="connsiteY7" fmla="*/ 572289 h 882785"/>
                <a:gd name="connsiteX8" fmla="*/ 817019 w 933008"/>
                <a:gd name="connsiteY8" fmla="*/ 729022 h 882785"/>
                <a:gd name="connsiteX9" fmla="*/ 707178 w 933008"/>
                <a:gd name="connsiteY9" fmla="*/ 772704 h 882785"/>
                <a:gd name="connsiteX10" fmla="*/ 596053 w 933008"/>
                <a:gd name="connsiteY10" fmla="*/ 880614 h 882785"/>
                <a:gd name="connsiteX11" fmla="*/ 454735 w 933008"/>
                <a:gd name="connsiteY11" fmla="*/ 842073 h 882785"/>
                <a:gd name="connsiteX12" fmla="*/ 328837 w 933008"/>
                <a:gd name="connsiteY12" fmla="*/ 880614 h 882785"/>
                <a:gd name="connsiteX13" fmla="*/ 226059 w 933008"/>
                <a:gd name="connsiteY13" fmla="*/ 762425 h 882785"/>
                <a:gd name="connsiteX14" fmla="*/ 87312 w 933008"/>
                <a:gd name="connsiteY14" fmla="*/ 703329 h 882785"/>
                <a:gd name="connsiteX15" fmla="*/ 74465 w 933008"/>
                <a:gd name="connsiteY15" fmla="*/ 564580 h 882785"/>
                <a:gd name="connsiteX16" fmla="*/ -50 w 933008"/>
                <a:gd name="connsiteY16" fmla="*/ 433762 h 882785"/>
                <a:gd name="connsiteX17" fmla="*/ 71894 w 933008"/>
                <a:gd name="connsiteY17" fmla="*/ 320488 h 882785"/>
                <a:gd name="connsiteX18" fmla="*/ 82174 w 933008"/>
                <a:gd name="connsiteY18" fmla="*/ 179171 h 882785"/>
                <a:gd name="connsiteX19" fmla="*/ 213212 w 933008"/>
                <a:gd name="connsiteY19" fmla="*/ 114935 h 882785"/>
                <a:gd name="connsiteX20" fmla="*/ 300568 w 933008"/>
                <a:gd name="connsiteY20" fmla="*/ 9591 h 882785"/>
                <a:gd name="connsiteX21" fmla="*/ 387285 w 933008"/>
                <a:gd name="connsiteY21" fmla="*/ 17939 h 882785"/>
                <a:gd name="connsiteX22" fmla="*/ 439315 w 933008"/>
                <a:gd name="connsiteY22" fmla="*/ 48131 h 882785"/>
                <a:gd name="connsiteX23" fmla="*/ 481713 w 933008"/>
                <a:gd name="connsiteY23" fmla="*/ 31432 h 882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3008" h="882785">
                  <a:moveTo>
                    <a:pt x="481713" y="31432"/>
                  </a:moveTo>
                  <a:cubicBezTo>
                    <a:pt x="481713" y="31432"/>
                    <a:pt x="563308" y="-7229"/>
                    <a:pt x="592518" y="600"/>
                  </a:cubicBezTo>
                  <a:cubicBezTo>
                    <a:pt x="631236" y="10979"/>
                    <a:pt x="691118" y="112369"/>
                    <a:pt x="691118" y="112369"/>
                  </a:cubicBezTo>
                  <a:lnTo>
                    <a:pt x="842716" y="166325"/>
                  </a:lnTo>
                  <a:lnTo>
                    <a:pt x="842716" y="315351"/>
                  </a:lnTo>
                  <a:lnTo>
                    <a:pt x="932643" y="430973"/>
                  </a:lnTo>
                  <a:cubicBezTo>
                    <a:pt x="932643" y="430973"/>
                    <a:pt x="930071" y="446388"/>
                    <a:pt x="909516" y="466942"/>
                  </a:cubicBezTo>
                  <a:cubicBezTo>
                    <a:pt x="888963" y="487500"/>
                    <a:pt x="850422" y="544025"/>
                    <a:pt x="850422" y="572289"/>
                  </a:cubicBezTo>
                  <a:cubicBezTo>
                    <a:pt x="850422" y="600554"/>
                    <a:pt x="865839" y="713606"/>
                    <a:pt x="817019" y="729022"/>
                  </a:cubicBezTo>
                  <a:cubicBezTo>
                    <a:pt x="768200" y="744438"/>
                    <a:pt x="759206" y="716181"/>
                    <a:pt x="707178" y="772704"/>
                  </a:cubicBezTo>
                  <a:cubicBezTo>
                    <a:pt x="655145" y="829228"/>
                    <a:pt x="637163" y="880614"/>
                    <a:pt x="596053" y="880614"/>
                  </a:cubicBezTo>
                  <a:cubicBezTo>
                    <a:pt x="554939" y="880614"/>
                    <a:pt x="495843" y="831794"/>
                    <a:pt x="454735" y="842073"/>
                  </a:cubicBezTo>
                  <a:cubicBezTo>
                    <a:pt x="413626" y="852351"/>
                    <a:pt x="375086" y="890886"/>
                    <a:pt x="328837" y="880614"/>
                  </a:cubicBezTo>
                  <a:cubicBezTo>
                    <a:pt x="282588" y="870341"/>
                    <a:pt x="267171" y="790690"/>
                    <a:pt x="226059" y="762425"/>
                  </a:cubicBezTo>
                  <a:cubicBezTo>
                    <a:pt x="184949" y="734159"/>
                    <a:pt x="89883" y="736728"/>
                    <a:pt x="87312" y="703329"/>
                  </a:cubicBezTo>
                  <a:cubicBezTo>
                    <a:pt x="84742" y="669926"/>
                    <a:pt x="97589" y="608260"/>
                    <a:pt x="74465" y="564580"/>
                  </a:cubicBezTo>
                  <a:cubicBezTo>
                    <a:pt x="51342" y="520900"/>
                    <a:pt x="5088" y="480230"/>
                    <a:pt x="-50" y="433762"/>
                  </a:cubicBezTo>
                  <a:cubicBezTo>
                    <a:pt x="-5187" y="387293"/>
                    <a:pt x="53908" y="343612"/>
                    <a:pt x="71894" y="320488"/>
                  </a:cubicBezTo>
                  <a:cubicBezTo>
                    <a:pt x="89881" y="297363"/>
                    <a:pt x="64189" y="230560"/>
                    <a:pt x="82174" y="179171"/>
                  </a:cubicBezTo>
                  <a:cubicBezTo>
                    <a:pt x="100155" y="127782"/>
                    <a:pt x="151547" y="114935"/>
                    <a:pt x="213212" y="114935"/>
                  </a:cubicBezTo>
                  <a:cubicBezTo>
                    <a:pt x="274876" y="114935"/>
                    <a:pt x="256887" y="32717"/>
                    <a:pt x="300568" y="9591"/>
                  </a:cubicBezTo>
                  <a:cubicBezTo>
                    <a:pt x="300568" y="9591"/>
                    <a:pt x="338248" y="-4916"/>
                    <a:pt x="387285" y="17939"/>
                  </a:cubicBezTo>
                  <a:cubicBezTo>
                    <a:pt x="399876" y="23808"/>
                    <a:pt x="439315" y="48131"/>
                    <a:pt x="439315" y="48131"/>
                  </a:cubicBezTo>
                  <a:lnTo>
                    <a:pt x="481713" y="31432"/>
                  </a:lnTo>
                  <a:close/>
                </a:path>
              </a:pathLst>
            </a:custGeom>
            <a:solidFill>
              <a:srgbClr val="ED7D31"/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  <p:sp>
          <p:nvSpPr>
            <p:cNvPr id="412" name="任意多边形: 形状 210"/>
            <p:cNvSpPr/>
            <p:nvPr/>
          </p:nvSpPr>
          <p:spPr>
            <a:xfrm>
              <a:off x="5949296" y="3597209"/>
              <a:ext cx="532972" cy="439666"/>
            </a:xfrm>
            <a:custGeom>
              <a:avLst/>
              <a:gdLst>
                <a:gd name="connsiteX0" fmla="*/ 497163 w 532972"/>
                <a:gd name="connsiteY0" fmla="*/ 287524 h 439666"/>
                <a:gd name="connsiteX1" fmla="*/ 532550 w 532972"/>
                <a:gd name="connsiteY1" fmla="*/ 206946 h 439666"/>
                <a:gd name="connsiteX2" fmla="*/ 335087 w 532972"/>
                <a:gd name="connsiteY2" fmla="*/ -551 h 439666"/>
                <a:gd name="connsiteX3" fmla="*/ -422 w 532972"/>
                <a:gd name="connsiteY3" fmla="*/ 134693 h 439666"/>
                <a:gd name="connsiteX4" fmla="*/ 252057 w 532972"/>
                <a:gd name="connsiteY4" fmla="*/ 434867 h 439666"/>
                <a:gd name="connsiteX5" fmla="*/ 252064 w 532972"/>
                <a:gd name="connsiteY5" fmla="*/ 434873 h 439666"/>
                <a:gd name="connsiteX6" fmla="*/ 276197 w 532972"/>
                <a:gd name="connsiteY6" fmla="*/ 439116 h 439666"/>
                <a:gd name="connsiteX7" fmla="*/ 387322 w 532972"/>
                <a:gd name="connsiteY7" fmla="*/ 331206 h 439666"/>
                <a:gd name="connsiteX8" fmla="*/ 497163 w 532972"/>
                <a:gd name="connsiteY8" fmla="*/ 287524 h 439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2972" h="439666">
                  <a:moveTo>
                    <a:pt x="497163" y="287524"/>
                  </a:moveTo>
                  <a:cubicBezTo>
                    <a:pt x="523265" y="279281"/>
                    <a:pt x="530999" y="243131"/>
                    <a:pt x="532550" y="206946"/>
                  </a:cubicBezTo>
                  <a:lnTo>
                    <a:pt x="335087" y="-551"/>
                  </a:lnTo>
                  <a:lnTo>
                    <a:pt x="-422" y="134693"/>
                  </a:lnTo>
                  <a:lnTo>
                    <a:pt x="252057" y="434867"/>
                  </a:lnTo>
                  <a:lnTo>
                    <a:pt x="252064" y="434873"/>
                  </a:lnTo>
                  <a:cubicBezTo>
                    <a:pt x="260559" y="437470"/>
                    <a:pt x="268681" y="439116"/>
                    <a:pt x="276197" y="439116"/>
                  </a:cubicBezTo>
                  <a:cubicBezTo>
                    <a:pt x="317309" y="439116"/>
                    <a:pt x="335291" y="387730"/>
                    <a:pt x="387322" y="331206"/>
                  </a:cubicBezTo>
                  <a:cubicBezTo>
                    <a:pt x="439350" y="274683"/>
                    <a:pt x="448344" y="302940"/>
                    <a:pt x="497163" y="287524"/>
                  </a:cubicBezTo>
                  <a:close/>
                </a:path>
              </a:pathLst>
            </a:custGeom>
            <a:solidFill>
              <a:srgbClr val="A5A5A5"/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  <p:sp>
          <p:nvSpPr>
            <p:cNvPr id="413" name="任意多边形: 形状 211"/>
            <p:cNvSpPr/>
            <p:nvPr/>
          </p:nvSpPr>
          <p:spPr>
            <a:xfrm>
              <a:off x="5823648" y="3340271"/>
              <a:ext cx="544705" cy="544705"/>
            </a:xfrm>
            <a:custGeom>
              <a:avLst/>
              <a:gdLst>
                <a:gd name="connsiteX0" fmla="*/ 544340 w 544705"/>
                <a:gd name="connsiteY0" fmla="*/ 271899 h 544705"/>
                <a:gd name="connsiteX1" fmla="*/ 271987 w 544705"/>
                <a:gd name="connsiteY1" fmla="*/ 544251 h 544705"/>
                <a:gd name="connsiteX2" fmla="*/ -365 w 544705"/>
                <a:gd name="connsiteY2" fmla="*/ 271899 h 544705"/>
                <a:gd name="connsiteX3" fmla="*/ 271987 w 544705"/>
                <a:gd name="connsiteY3" fmla="*/ -454 h 544705"/>
                <a:gd name="connsiteX4" fmla="*/ 544340 w 544705"/>
                <a:gd name="connsiteY4" fmla="*/ 271899 h 54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4705" h="544705">
                  <a:moveTo>
                    <a:pt x="544340" y="271899"/>
                  </a:moveTo>
                  <a:cubicBezTo>
                    <a:pt x="544340" y="422315"/>
                    <a:pt x="422403" y="544251"/>
                    <a:pt x="271987" y="544251"/>
                  </a:cubicBezTo>
                  <a:cubicBezTo>
                    <a:pt x="121571" y="544251"/>
                    <a:pt x="-365" y="422315"/>
                    <a:pt x="-365" y="271899"/>
                  </a:cubicBezTo>
                  <a:cubicBezTo>
                    <a:pt x="-365" y="121482"/>
                    <a:pt x="121571" y="-454"/>
                    <a:pt x="271987" y="-454"/>
                  </a:cubicBezTo>
                  <a:cubicBezTo>
                    <a:pt x="422403" y="-454"/>
                    <a:pt x="544340" y="121482"/>
                    <a:pt x="544340" y="271899"/>
                  </a:cubicBezTo>
                  <a:close/>
                </a:path>
              </a:pathLst>
            </a:custGeom>
            <a:solidFill>
              <a:srgbClr val="4472C4"/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  <p:sp>
          <p:nvSpPr>
            <p:cNvPr id="414" name="任意多边形: 形状 212"/>
            <p:cNvSpPr/>
            <p:nvPr/>
          </p:nvSpPr>
          <p:spPr>
            <a:xfrm>
              <a:off x="5906567" y="3423190"/>
              <a:ext cx="378867" cy="378867"/>
            </a:xfrm>
            <a:custGeom>
              <a:avLst/>
              <a:gdLst>
                <a:gd name="connsiteX0" fmla="*/ 378502 w 378867"/>
                <a:gd name="connsiteY0" fmla="*/ 188980 h 378867"/>
                <a:gd name="connsiteX1" fmla="*/ 189068 w 378867"/>
                <a:gd name="connsiteY1" fmla="*/ 378413 h 378867"/>
                <a:gd name="connsiteX2" fmla="*/ -365 w 378867"/>
                <a:gd name="connsiteY2" fmla="*/ 188980 h 378867"/>
                <a:gd name="connsiteX3" fmla="*/ 189068 w 378867"/>
                <a:gd name="connsiteY3" fmla="*/ -454 h 378867"/>
                <a:gd name="connsiteX4" fmla="*/ 378502 w 378867"/>
                <a:gd name="connsiteY4" fmla="*/ 188980 h 378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8867" h="378867">
                  <a:moveTo>
                    <a:pt x="378502" y="188980"/>
                  </a:moveTo>
                  <a:cubicBezTo>
                    <a:pt x="378502" y="293601"/>
                    <a:pt x="293689" y="378413"/>
                    <a:pt x="189068" y="378413"/>
                  </a:cubicBezTo>
                  <a:cubicBezTo>
                    <a:pt x="84447" y="378413"/>
                    <a:pt x="-365" y="293601"/>
                    <a:pt x="-365" y="188980"/>
                  </a:cubicBezTo>
                  <a:cubicBezTo>
                    <a:pt x="-365" y="84358"/>
                    <a:pt x="84447" y="-454"/>
                    <a:pt x="189068" y="-454"/>
                  </a:cubicBezTo>
                  <a:cubicBezTo>
                    <a:pt x="293689" y="-454"/>
                    <a:pt x="378502" y="84358"/>
                    <a:pt x="378502" y="188980"/>
                  </a:cubicBezTo>
                  <a:close/>
                </a:path>
              </a:pathLst>
            </a:custGeom>
            <a:solidFill>
              <a:srgbClr val="ED7D31"/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  <p:sp>
          <p:nvSpPr>
            <p:cNvPr id="415" name="任意多边形: 形状 213"/>
            <p:cNvSpPr/>
            <p:nvPr/>
          </p:nvSpPr>
          <p:spPr>
            <a:xfrm>
              <a:off x="5949294" y="3597265"/>
              <a:ext cx="411117" cy="286430"/>
            </a:xfrm>
            <a:custGeom>
              <a:avLst/>
              <a:gdLst>
                <a:gd name="connsiteX0" fmla="*/ 410724 w 411117"/>
                <a:gd name="connsiteY0" fmla="*/ 78880 h 286430"/>
                <a:gd name="connsiteX1" fmla="*/ 335169 w 411117"/>
                <a:gd name="connsiteY1" fmla="*/ -515 h 286430"/>
                <a:gd name="connsiteX2" fmla="*/ 335745 w 411117"/>
                <a:gd name="connsiteY2" fmla="*/ 13558 h 286430"/>
                <a:gd name="connsiteX3" fmla="*/ 146312 w 411117"/>
                <a:gd name="connsiteY3" fmla="*/ 202993 h 286430"/>
                <a:gd name="connsiteX4" fmla="*/ 395 w 411117"/>
                <a:gd name="connsiteY4" fmla="*/ 134355 h 286430"/>
                <a:gd name="connsiteX5" fmla="*/ -393 w 411117"/>
                <a:gd name="connsiteY5" fmla="*/ 134673 h 286430"/>
                <a:gd name="connsiteX6" fmla="*/ 126126 w 411117"/>
                <a:gd name="connsiteY6" fmla="*/ 285092 h 286430"/>
                <a:gd name="connsiteX7" fmla="*/ 146312 w 411117"/>
                <a:gd name="connsiteY7" fmla="*/ 285916 h 286430"/>
                <a:gd name="connsiteX8" fmla="*/ 410724 w 411117"/>
                <a:gd name="connsiteY8" fmla="*/ 78880 h 286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1117" h="286430">
                  <a:moveTo>
                    <a:pt x="410724" y="78880"/>
                  </a:moveTo>
                  <a:lnTo>
                    <a:pt x="335169" y="-515"/>
                  </a:lnTo>
                  <a:cubicBezTo>
                    <a:pt x="335513" y="4138"/>
                    <a:pt x="335745" y="8819"/>
                    <a:pt x="335745" y="13558"/>
                  </a:cubicBezTo>
                  <a:cubicBezTo>
                    <a:pt x="335745" y="118180"/>
                    <a:pt x="250933" y="202993"/>
                    <a:pt x="146312" y="202993"/>
                  </a:cubicBezTo>
                  <a:cubicBezTo>
                    <a:pt x="87604" y="202993"/>
                    <a:pt x="35143" y="176281"/>
                    <a:pt x="395" y="134355"/>
                  </a:cubicBezTo>
                  <a:lnTo>
                    <a:pt x="-393" y="134673"/>
                  </a:lnTo>
                  <a:lnTo>
                    <a:pt x="126126" y="285092"/>
                  </a:lnTo>
                  <a:cubicBezTo>
                    <a:pt x="132800" y="285583"/>
                    <a:pt x="139514" y="285916"/>
                    <a:pt x="146312" y="285916"/>
                  </a:cubicBezTo>
                  <a:cubicBezTo>
                    <a:pt x="274205" y="285916"/>
                    <a:pt x="381456" y="197742"/>
                    <a:pt x="410724" y="78880"/>
                  </a:cubicBezTo>
                  <a:close/>
                </a:path>
              </a:pathLst>
            </a:custGeom>
            <a:solidFill>
              <a:srgbClr val="4472C4"/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  <p:sp>
          <p:nvSpPr>
            <p:cNvPr id="416" name="任意多边形: 形状 214"/>
            <p:cNvSpPr/>
            <p:nvPr/>
          </p:nvSpPr>
          <p:spPr>
            <a:xfrm>
              <a:off x="5823647" y="3021967"/>
              <a:ext cx="573131" cy="95070"/>
            </a:xfrm>
            <a:custGeom>
              <a:avLst/>
              <a:gdLst>
                <a:gd name="connsiteX0" fmla="*/ -372 w 573131"/>
                <a:gd name="connsiteY0" fmla="*/ -197 h 95070"/>
                <a:gd name="connsiteX1" fmla="*/ 572760 w 573131"/>
                <a:gd name="connsiteY1" fmla="*/ -197 h 95070"/>
                <a:gd name="connsiteX2" fmla="*/ 572760 w 573131"/>
                <a:gd name="connsiteY2" fmla="*/ 94873 h 95070"/>
                <a:gd name="connsiteX3" fmla="*/ -372 w 573131"/>
                <a:gd name="connsiteY3" fmla="*/ 94873 h 95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3131" h="95070">
                  <a:moveTo>
                    <a:pt x="-372" y="-197"/>
                  </a:moveTo>
                  <a:lnTo>
                    <a:pt x="572760" y="-197"/>
                  </a:lnTo>
                  <a:lnTo>
                    <a:pt x="572760" y="94873"/>
                  </a:lnTo>
                  <a:lnTo>
                    <a:pt x="-372" y="94873"/>
                  </a:lnTo>
                  <a:close/>
                </a:path>
              </a:pathLst>
            </a:custGeom>
            <a:solidFill>
              <a:srgbClr val="C73030"/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  <p:sp>
          <p:nvSpPr>
            <p:cNvPr id="417" name="任意多边形: 形状 215"/>
            <p:cNvSpPr/>
            <p:nvPr/>
          </p:nvSpPr>
          <p:spPr>
            <a:xfrm>
              <a:off x="5823647" y="2819400"/>
              <a:ext cx="573131" cy="205719"/>
            </a:xfrm>
            <a:custGeom>
              <a:avLst/>
              <a:gdLst>
                <a:gd name="connsiteX0" fmla="*/ -372 w 573131"/>
                <a:gd name="connsiteY0" fmla="*/ -127 h 205719"/>
                <a:gd name="connsiteX1" fmla="*/ 572760 w 573131"/>
                <a:gd name="connsiteY1" fmla="*/ -127 h 205719"/>
                <a:gd name="connsiteX2" fmla="*/ 572760 w 573131"/>
                <a:gd name="connsiteY2" fmla="*/ 205592 h 205719"/>
                <a:gd name="connsiteX3" fmla="*/ -372 w 573131"/>
                <a:gd name="connsiteY3" fmla="*/ 205592 h 205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3131" h="205719">
                  <a:moveTo>
                    <a:pt x="-372" y="-127"/>
                  </a:moveTo>
                  <a:lnTo>
                    <a:pt x="572760" y="-127"/>
                  </a:lnTo>
                  <a:lnTo>
                    <a:pt x="572760" y="205592"/>
                  </a:lnTo>
                  <a:lnTo>
                    <a:pt x="-372" y="205592"/>
                  </a:lnTo>
                  <a:close/>
                </a:path>
              </a:pathLst>
            </a:custGeom>
            <a:solidFill>
              <a:srgbClr val="E84438"/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  <p:sp>
          <p:nvSpPr>
            <p:cNvPr id="418" name="任意多边形: 形状 216"/>
            <p:cNvSpPr/>
            <p:nvPr/>
          </p:nvSpPr>
          <p:spPr>
            <a:xfrm>
              <a:off x="6066615" y="3117036"/>
              <a:ext cx="75793" cy="92497"/>
            </a:xfrm>
            <a:custGeom>
              <a:avLst/>
              <a:gdLst>
                <a:gd name="connsiteX0" fmla="*/ 59520 w 75793"/>
                <a:gd name="connsiteY0" fmla="*/ 23530 h 92497"/>
                <a:gd name="connsiteX1" fmla="*/ 59520 w 75793"/>
                <a:gd name="connsiteY1" fmla="*/ 23530 h 92497"/>
                <a:gd name="connsiteX2" fmla="*/ 59520 w 75793"/>
                <a:gd name="connsiteY2" fmla="*/ -241 h 92497"/>
                <a:gd name="connsiteX3" fmla="*/ 14401 w 75793"/>
                <a:gd name="connsiteY3" fmla="*/ -241 h 92497"/>
                <a:gd name="connsiteX4" fmla="*/ 14401 w 75793"/>
                <a:gd name="connsiteY4" fmla="*/ 23530 h 92497"/>
                <a:gd name="connsiteX5" fmla="*/ 15536 w 75793"/>
                <a:gd name="connsiteY5" fmla="*/ 23530 h 92497"/>
                <a:gd name="connsiteX6" fmla="*/ -370 w 75793"/>
                <a:gd name="connsiteY6" fmla="*/ 54358 h 92497"/>
                <a:gd name="connsiteX7" fmla="*/ 37527 w 75793"/>
                <a:gd name="connsiteY7" fmla="*/ 92257 h 92497"/>
                <a:gd name="connsiteX8" fmla="*/ 75424 w 75793"/>
                <a:gd name="connsiteY8" fmla="*/ 54358 h 92497"/>
                <a:gd name="connsiteX9" fmla="*/ 59520 w 75793"/>
                <a:gd name="connsiteY9" fmla="*/ 23530 h 92497"/>
                <a:gd name="connsiteX10" fmla="*/ 37528 w 75793"/>
                <a:gd name="connsiteY10" fmla="*/ 77431 h 92497"/>
                <a:gd name="connsiteX11" fmla="*/ 14456 w 75793"/>
                <a:gd name="connsiteY11" fmla="*/ 54356 h 92497"/>
                <a:gd name="connsiteX12" fmla="*/ 37528 w 75793"/>
                <a:gd name="connsiteY12" fmla="*/ 31281 h 92497"/>
                <a:gd name="connsiteX13" fmla="*/ 60601 w 75793"/>
                <a:gd name="connsiteY13" fmla="*/ 54356 h 92497"/>
                <a:gd name="connsiteX14" fmla="*/ 37528 w 75793"/>
                <a:gd name="connsiteY14" fmla="*/ 77431 h 92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5793" h="92497">
                  <a:moveTo>
                    <a:pt x="59520" y="23530"/>
                  </a:moveTo>
                  <a:lnTo>
                    <a:pt x="59520" y="23530"/>
                  </a:lnTo>
                  <a:lnTo>
                    <a:pt x="59520" y="-241"/>
                  </a:lnTo>
                  <a:lnTo>
                    <a:pt x="14401" y="-241"/>
                  </a:lnTo>
                  <a:lnTo>
                    <a:pt x="14401" y="23530"/>
                  </a:lnTo>
                  <a:lnTo>
                    <a:pt x="15536" y="23530"/>
                  </a:lnTo>
                  <a:cubicBezTo>
                    <a:pt x="5920" y="30404"/>
                    <a:pt x="-370" y="41634"/>
                    <a:pt x="-370" y="54358"/>
                  </a:cubicBezTo>
                  <a:cubicBezTo>
                    <a:pt x="-370" y="75290"/>
                    <a:pt x="16598" y="92257"/>
                    <a:pt x="37527" y="92257"/>
                  </a:cubicBezTo>
                  <a:cubicBezTo>
                    <a:pt x="58458" y="92257"/>
                    <a:pt x="75424" y="75290"/>
                    <a:pt x="75424" y="54358"/>
                  </a:cubicBezTo>
                  <a:cubicBezTo>
                    <a:pt x="75426" y="41634"/>
                    <a:pt x="69136" y="30404"/>
                    <a:pt x="59520" y="23530"/>
                  </a:cubicBezTo>
                  <a:close/>
                  <a:moveTo>
                    <a:pt x="37528" y="77431"/>
                  </a:moveTo>
                  <a:cubicBezTo>
                    <a:pt x="24789" y="77431"/>
                    <a:pt x="14456" y="67100"/>
                    <a:pt x="14456" y="54356"/>
                  </a:cubicBezTo>
                  <a:cubicBezTo>
                    <a:pt x="14456" y="41612"/>
                    <a:pt x="24790" y="31281"/>
                    <a:pt x="37528" y="31281"/>
                  </a:cubicBezTo>
                  <a:cubicBezTo>
                    <a:pt x="50273" y="31281"/>
                    <a:pt x="60601" y="41612"/>
                    <a:pt x="60601" y="54356"/>
                  </a:cubicBezTo>
                  <a:cubicBezTo>
                    <a:pt x="60601" y="67100"/>
                    <a:pt x="50273" y="77431"/>
                    <a:pt x="37528" y="77431"/>
                  </a:cubicBezTo>
                  <a:close/>
                </a:path>
              </a:pathLst>
            </a:custGeom>
            <a:solidFill>
              <a:srgbClr val="F18A1A"/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</p:grpSp>
      <p:sp>
        <p:nvSpPr>
          <p:cNvPr id="69" name="文本框 68"/>
          <p:cNvSpPr txBox="1"/>
          <p:nvPr/>
        </p:nvSpPr>
        <p:spPr>
          <a:xfrm>
            <a:off x="1763395" y="3068955"/>
            <a:ext cx="1217295" cy="2298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9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{{行业2金额}}</a:t>
            </a:r>
            <a:endParaRPr lang="zh-CN" altLang="en-US" sz="900"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</p:txBody>
      </p:sp>
      <p:grpSp>
        <p:nvGrpSpPr>
          <p:cNvPr id="419" name="图形 233"/>
          <p:cNvGrpSpPr/>
          <p:nvPr/>
        </p:nvGrpSpPr>
        <p:grpSpPr>
          <a:xfrm rot="0">
            <a:off x="1672590" y="3381693"/>
            <a:ext cx="163830" cy="178435"/>
            <a:chOff x="5629495" y="2819400"/>
            <a:chExt cx="933008" cy="1219199"/>
          </a:xfrm>
        </p:grpSpPr>
        <p:sp>
          <p:nvSpPr>
            <p:cNvPr id="420" name="任意多边形: 形状 218"/>
            <p:cNvSpPr/>
            <p:nvPr/>
          </p:nvSpPr>
          <p:spPr>
            <a:xfrm>
              <a:off x="5629495" y="3155814"/>
              <a:ext cx="933008" cy="882785"/>
            </a:xfrm>
            <a:custGeom>
              <a:avLst/>
              <a:gdLst>
                <a:gd name="connsiteX0" fmla="*/ 481713 w 933008"/>
                <a:gd name="connsiteY0" fmla="*/ 31432 h 882785"/>
                <a:gd name="connsiteX1" fmla="*/ 592518 w 933008"/>
                <a:gd name="connsiteY1" fmla="*/ 600 h 882785"/>
                <a:gd name="connsiteX2" fmla="*/ 691118 w 933008"/>
                <a:gd name="connsiteY2" fmla="*/ 112369 h 882785"/>
                <a:gd name="connsiteX3" fmla="*/ 842716 w 933008"/>
                <a:gd name="connsiteY3" fmla="*/ 166325 h 882785"/>
                <a:gd name="connsiteX4" fmla="*/ 842716 w 933008"/>
                <a:gd name="connsiteY4" fmla="*/ 315351 h 882785"/>
                <a:gd name="connsiteX5" fmla="*/ 932643 w 933008"/>
                <a:gd name="connsiteY5" fmla="*/ 430973 h 882785"/>
                <a:gd name="connsiteX6" fmla="*/ 909516 w 933008"/>
                <a:gd name="connsiteY6" fmla="*/ 466942 h 882785"/>
                <a:gd name="connsiteX7" fmla="*/ 850422 w 933008"/>
                <a:gd name="connsiteY7" fmla="*/ 572289 h 882785"/>
                <a:gd name="connsiteX8" fmla="*/ 817019 w 933008"/>
                <a:gd name="connsiteY8" fmla="*/ 729022 h 882785"/>
                <a:gd name="connsiteX9" fmla="*/ 707178 w 933008"/>
                <a:gd name="connsiteY9" fmla="*/ 772704 h 882785"/>
                <a:gd name="connsiteX10" fmla="*/ 596053 w 933008"/>
                <a:gd name="connsiteY10" fmla="*/ 880614 h 882785"/>
                <a:gd name="connsiteX11" fmla="*/ 454735 w 933008"/>
                <a:gd name="connsiteY11" fmla="*/ 842073 h 882785"/>
                <a:gd name="connsiteX12" fmla="*/ 328837 w 933008"/>
                <a:gd name="connsiteY12" fmla="*/ 880614 h 882785"/>
                <a:gd name="connsiteX13" fmla="*/ 226059 w 933008"/>
                <a:gd name="connsiteY13" fmla="*/ 762425 h 882785"/>
                <a:gd name="connsiteX14" fmla="*/ 87312 w 933008"/>
                <a:gd name="connsiteY14" fmla="*/ 703329 h 882785"/>
                <a:gd name="connsiteX15" fmla="*/ 74465 w 933008"/>
                <a:gd name="connsiteY15" fmla="*/ 564580 h 882785"/>
                <a:gd name="connsiteX16" fmla="*/ -50 w 933008"/>
                <a:gd name="connsiteY16" fmla="*/ 433762 h 882785"/>
                <a:gd name="connsiteX17" fmla="*/ 71894 w 933008"/>
                <a:gd name="connsiteY17" fmla="*/ 320488 h 882785"/>
                <a:gd name="connsiteX18" fmla="*/ 82174 w 933008"/>
                <a:gd name="connsiteY18" fmla="*/ 179171 h 882785"/>
                <a:gd name="connsiteX19" fmla="*/ 213212 w 933008"/>
                <a:gd name="connsiteY19" fmla="*/ 114935 h 882785"/>
                <a:gd name="connsiteX20" fmla="*/ 300568 w 933008"/>
                <a:gd name="connsiteY20" fmla="*/ 9591 h 882785"/>
                <a:gd name="connsiteX21" fmla="*/ 387285 w 933008"/>
                <a:gd name="connsiteY21" fmla="*/ 17939 h 882785"/>
                <a:gd name="connsiteX22" fmla="*/ 439315 w 933008"/>
                <a:gd name="connsiteY22" fmla="*/ 48131 h 882785"/>
                <a:gd name="connsiteX23" fmla="*/ 481713 w 933008"/>
                <a:gd name="connsiteY23" fmla="*/ 31432 h 882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3008" h="882785">
                  <a:moveTo>
                    <a:pt x="481713" y="31432"/>
                  </a:moveTo>
                  <a:cubicBezTo>
                    <a:pt x="481713" y="31432"/>
                    <a:pt x="563308" y="-7229"/>
                    <a:pt x="592518" y="600"/>
                  </a:cubicBezTo>
                  <a:cubicBezTo>
                    <a:pt x="631236" y="10979"/>
                    <a:pt x="691118" y="112369"/>
                    <a:pt x="691118" y="112369"/>
                  </a:cubicBezTo>
                  <a:lnTo>
                    <a:pt x="842716" y="166325"/>
                  </a:lnTo>
                  <a:lnTo>
                    <a:pt x="842716" y="315351"/>
                  </a:lnTo>
                  <a:lnTo>
                    <a:pt x="932643" y="430973"/>
                  </a:lnTo>
                  <a:cubicBezTo>
                    <a:pt x="932643" y="430973"/>
                    <a:pt x="930071" y="446388"/>
                    <a:pt x="909516" y="466942"/>
                  </a:cubicBezTo>
                  <a:cubicBezTo>
                    <a:pt x="888963" y="487500"/>
                    <a:pt x="850422" y="544025"/>
                    <a:pt x="850422" y="572289"/>
                  </a:cubicBezTo>
                  <a:cubicBezTo>
                    <a:pt x="850422" y="600554"/>
                    <a:pt x="865839" y="713606"/>
                    <a:pt x="817019" y="729022"/>
                  </a:cubicBezTo>
                  <a:cubicBezTo>
                    <a:pt x="768200" y="744438"/>
                    <a:pt x="759206" y="716181"/>
                    <a:pt x="707178" y="772704"/>
                  </a:cubicBezTo>
                  <a:cubicBezTo>
                    <a:pt x="655145" y="829228"/>
                    <a:pt x="637163" y="880614"/>
                    <a:pt x="596053" y="880614"/>
                  </a:cubicBezTo>
                  <a:cubicBezTo>
                    <a:pt x="554939" y="880614"/>
                    <a:pt x="495843" y="831794"/>
                    <a:pt x="454735" y="842073"/>
                  </a:cubicBezTo>
                  <a:cubicBezTo>
                    <a:pt x="413626" y="852351"/>
                    <a:pt x="375086" y="890886"/>
                    <a:pt x="328837" y="880614"/>
                  </a:cubicBezTo>
                  <a:cubicBezTo>
                    <a:pt x="282588" y="870341"/>
                    <a:pt x="267171" y="790690"/>
                    <a:pt x="226059" y="762425"/>
                  </a:cubicBezTo>
                  <a:cubicBezTo>
                    <a:pt x="184949" y="734159"/>
                    <a:pt x="89883" y="736728"/>
                    <a:pt x="87312" y="703329"/>
                  </a:cubicBezTo>
                  <a:cubicBezTo>
                    <a:pt x="84742" y="669926"/>
                    <a:pt x="97589" y="608260"/>
                    <a:pt x="74465" y="564580"/>
                  </a:cubicBezTo>
                  <a:cubicBezTo>
                    <a:pt x="51342" y="520900"/>
                    <a:pt x="5088" y="480230"/>
                    <a:pt x="-50" y="433762"/>
                  </a:cubicBezTo>
                  <a:cubicBezTo>
                    <a:pt x="-5187" y="387293"/>
                    <a:pt x="53908" y="343612"/>
                    <a:pt x="71894" y="320488"/>
                  </a:cubicBezTo>
                  <a:cubicBezTo>
                    <a:pt x="89881" y="297363"/>
                    <a:pt x="64189" y="230560"/>
                    <a:pt x="82174" y="179171"/>
                  </a:cubicBezTo>
                  <a:cubicBezTo>
                    <a:pt x="100155" y="127782"/>
                    <a:pt x="151547" y="114935"/>
                    <a:pt x="213212" y="114935"/>
                  </a:cubicBezTo>
                  <a:cubicBezTo>
                    <a:pt x="274876" y="114935"/>
                    <a:pt x="256887" y="32717"/>
                    <a:pt x="300568" y="9591"/>
                  </a:cubicBezTo>
                  <a:cubicBezTo>
                    <a:pt x="300568" y="9591"/>
                    <a:pt x="338248" y="-4916"/>
                    <a:pt x="387285" y="17939"/>
                  </a:cubicBezTo>
                  <a:cubicBezTo>
                    <a:pt x="399876" y="23808"/>
                    <a:pt x="439315" y="48131"/>
                    <a:pt x="439315" y="48131"/>
                  </a:cubicBezTo>
                  <a:lnTo>
                    <a:pt x="481713" y="31432"/>
                  </a:lnTo>
                  <a:close/>
                </a:path>
              </a:pathLst>
            </a:custGeom>
            <a:solidFill>
              <a:sysClr val="window" lastClr="FFFFFF">
                <a:lumMod val="50000"/>
              </a:sysClr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  <p:sp>
          <p:nvSpPr>
            <p:cNvPr id="421" name="任意多边形: 形状 219"/>
            <p:cNvSpPr/>
            <p:nvPr/>
          </p:nvSpPr>
          <p:spPr>
            <a:xfrm>
              <a:off x="5949296" y="3597209"/>
              <a:ext cx="532972" cy="439666"/>
            </a:xfrm>
            <a:custGeom>
              <a:avLst/>
              <a:gdLst>
                <a:gd name="connsiteX0" fmla="*/ 497163 w 532972"/>
                <a:gd name="connsiteY0" fmla="*/ 287524 h 439666"/>
                <a:gd name="connsiteX1" fmla="*/ 532550 w 532972"/>
                <a:gd name="connsiteY1" fmla="*/ 206946 h 439666"/>
                <a:gd name="connsiteX2" fmla="*/ 335087 w 532972"/>
                <a:gd name="connsiteY2" fmla="*/ -551 h 439666"/>
                <a:gd name="connsiteX3" fmla="*/ -422 w 532972"/>
                <a:gd name="connsiteY3" fmla="*/ 134693 h 439666"/>
                <a:gd name="connsiteX4" fmla="*/ 252057 w 532972"/>
                <a:gd name="connsiteY4" fmla="*/ 434867 h 439666"/>
                <a:gd name="connsiteX5" fmla="*/ 252064 w 532972"/>
                <a:gd name="connsiteY5" fmla="*/ 434873 h 439666"/>
                <a:gd name="connsiteX6" fmla="*/ 276197 w 532972"/>
                <a:gd name="connsiteY6" fmla="*/ 439116 h 439666"/>
                <a:gd name="connsiteX7" fmla="*/ 387322 w 532972"/>
                <a:gd name="connsiteY7" fmla="*/ 331206 h 439666"/>
                <a:gd name="connsiteX8" fmla="*/ 497163 w 532972"/>
                <a:gd name="connsiteY8" fmla="*/ 287524 h 439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2972" h="439666">
                  <a:moveTo>
                    <a:pt x="497163" y="287524"/>
                  </a:moveTo>
                  <a:cubicBezTo>
                    <a:pt x="523265" y="279281"/>
                    <a:pt x="530999" y="243131"/>
                    <a:pt x="532550" y="206946"/>
                  </a:cubicBezTo>
                  <a:lnTo>
                    <a:pt x="335087" y="-551"/>
                  </a:lnTo>
                  <a:lnTo>
                    <a:pt x="-422" y="134693"/>
                  </a:lnTo>
                  <a:lnTo>
                    <a:pt x="252057" y="434867"/>
                  </a:lnTo>
                  <a:lnTo>
                    <a:pt x="252064" y="434873"/>
                  </a:lnTo>
                  <a:cubicBezTo>
                    <a:pt x="260559" y="437470"/>
                    <a:pt x="268681" y="439116"/>
                    <a:pt x="276197" y="439116"/>
                  </a:cubicBezTo>
                  <a:cubicBezTo>
                    <a:pt x="317309" y="439116"/>
                    <a:pt x="335291" y="387730"/>
                    <a:pt x="387322" y="331206"/>
                  </a:cubicBezTo>
                  <a:cubicBezTo>
                    <a:pt x="439350" y="274683"/>
                    <a:pt x="448344" y="302940"/>
                    <a:pt x="497163" y="287524"/>
                  </a:cubicBez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  <p:sp>
          <p:nvSpPr>
            <p:cNvPr id="422" name="任意多边形: 形状 220"/>
            <p:cNvSpPr/>
            <p:nvPr/>
          </p:nvSpPr>
          <p:spPr>
            <a:xfrm>
              <a:off x="5823648" y="3340271"/>
              <a:ext cx="544705" cy="544705"/>
            </a:xfrm>
            <a:custGeom>
              <a:avLst/>
              <a:gdLst>
                <a:gd name="connsiteX0" fmla="*/ 544340 w 544705"/>
                <a:gd name="connsiteY0" fmla="*/ 271899 h 544705"/>
                <a:gd name="connsiteX1" fmla="*/ 271987 w 544705"/>
                <a:gd name="connsiteY1" fmla="*/ 544251 h 544705"/>
                <a:gd name="connsiteX2" fmla="*/ -365 w 544705"/>
                <a:gd name="connsiteY2" fmla="*/ 271899 h 544705"/>
                <a:gd name="connsiteX3" fmla="*/ 271987 w 544705"/>
                <a:gd name="connsiteY3" fmla="*/ -454 h 544705"/>
                <a:gd name="connsiteX4" fmla="*/ 544340 w 544705"/>
                <a:gd name="connsiteY4" fmla="*/ 271899 h 54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4705" h="544705">
                  <a:moveTo>
                    <a:pt x="544340" y="271899"/>
                  </a:moveTo>
                  <a:cubicBezTo>
                    <a:pt x="544340" y="422315"/>
                    <a:pt x="422403" y="544251"/>
                    <a:pt x="271987" y="544251"/>
                  </a:cubicBezTo>
                  <a:cubicBezTo>
                    <a:pt x="121571" y="544251"/>
                    <a:pt x="-365" y="422315"/>
                    <a:pt x="-365" y="271899"/>
                  </a:cubicBezTo>
                  <a:cubicBezTo>
                    <a:pt x="-365" y="121482"/>
                    <a:pt x="121571" y="-454"/>
                    <a:pt x="271987" y="-454"/>
                  </a:cubicBezTo>
                  <a:cubicBezTo>
                    <a:pt x="422403" y="-454"/>
                    <a:pt x="544340" y="121482"/>
                    <a:pt x="544340" y="271899"/>
                  </a:cubicBez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  <p:sp>
          <p:nvSpPr>
            <p:cNvPr id="423" name="任意多边形: 形状 221"/>
            <p:cNvSpPr/>
            <p:nvPr/>
          </p:nvSpPr>
          <p:spPr>
            <a:xfrm>
              <a:off x="5906569" y="3423189"/>
              <a:ext cx="378869" cy="378865"/>
            </a:xfrm>
            <a:custGeom>
              <a:avLst/>
              <a:gdLst>
                <a:gd name="connsiteX0" fmla="*/ 378502 w 378867"/>
                <a:gd name="connsiteY0" fmla="*/ 188980 h 378867"/>
                <a:gd name="connsiteX1" fmla="*/ 189068 w 378867"/>
                <a:gd name="connsiteY1" fmla="*/ 378413 h 378867"/>
                <a:gd name="connsiteX2" fmla="*/ -365 w 378867"/>
                <a:gd name="connsiteY2" fmla="*/ 188980 h 378867"/>
                <a:gd name="connsiteX3" fmla="*/ 189068 w 378867"/>
                <a:gd name="connsiteY3" fmla="*/ -454 h 378867"/>
                <a:gd name="connsiteX4" fmla="*/ 378502 w 378867"/>
                <a:gd name="connsiteY4" fmla="*/ 188980 h 378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8867" h="378867">
                  <a:moveTo>
                    <a:pt x="378502" y="188980"/>
                  </a:moveTo>
                  <a:cubicBezTo>
                    <a:pt x="378502" y="293601"/>
                    <a:pt x="293689" y="378413"/>
                    <a:pt x="189068" y="378413"/>
                  </a:cubicBezTo>
                  <a:cubicBezTo>
                    <a:pt x="84447" y="378413"/>
                    <a:pt x="-365" y="293601"/>
                    <a:pt x="-365" y="188980"/>
                  </a:cubicBezTo>
                  <a:cubicBezTo>
                    <a:pt x="-365" y="84358"/>
                    <a:pt x="84447" y="-454"/>
                    <a:pt x="189068" y="-454"/>
                  </a:cubicBezTo>
                  <a:cubicBezTo>
                    <a:pt x="293689" y="-454"/>
                    <a:pt x="378502" y="84358"/>
                    <a:pt x="378502" y="188980"/>
                  </a:cubicBezTo>
                  <a:close/>
                </a:path>
              </a:pathLst>
            </a:custGeom>
            <a:solidFill>
              <a:sysClr val="window" lastClr="FFFFFF">
                <a:lumMod val="50000"/>
              </a:sysClr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  <p:sp>
          <p:nvSpPr>
            <p:cNvPr id="424" name="任意多边形: 形状 222"/>
            <p:cNvSpPr/>
            <p:nvPr/>
          </p:nvSpPr>
          <p:spPr>
            <a:xfrm>
              <a:off x="5949294" y="3597265"/>
              <a:ext cx="411117" cy="286430"/>
            </a:xfrm>
            <a:custGeom>
              <a:avLst/>
              <a:gdLst>
                <a:gd name="connsiteX0" fmla="*/ 410724 w 411117"/>
                <a:gd name="connsiteY0" fmla="*/ 78880 h 286430"/>
                <a:gd name="connsiteX1" fmla="*/ 335169 w 411117"/>
                <a:gd name="connsiteY1" fmla="*/ -515 h 286430"/>
                <a:gd name="connsiteX2" fmla="*/ 335745 w 411117"/>
                <a:gd name="connsiteY2" fmla="*/ 13558 h 286430"/>
                <a:gd name="connsiteX3" fmla="*/ 146312 w 411117"/>
                <a:gd name="connsiteY3" fmla="*/ 202993 h 286430"/>
                <a:gd name="connsiteX4" fmla="*/ 395 w 411117"/>
                <a:gd name="connsiteY4" fmla="*/ 134355 h 286430"/>
                <a:gd name="connsiteX5" fmla="*/ -393 w 411117"/>
                <a:gd name="connsiteY5" fmla="*/ 134673 h 286430"/>
                <a:gd name="connsiteX6" fmla="*/ 126126 w 411117"/>
                <a:gd name="connsiteY6" fmla="*/ 285092 h 286430"/>
                <a:gd name="connsiteX7" fmla="*/ 146312 w 411117"/>
                <a:gd name="connsiteY7" fmla="*/ 285916 h 286430"/>
                <a:gd name="connsiteX8" fmla="*/ 410724 w 411117"/>
                <a:gd name="connsiteY8" fmla="*/ 78880 h 286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1117" h="286430">
                  <a:moveTo>
                    <a:pt x="410724" y="78880"/>
                  </a:moveTo>
                  <a:lnTo>
                    <a:pt x="335169" y="-515"/>
                  </a:lnTo>
                  <a:cubicBezTo>
                    <a:pt x="335513" y="4138"/>
                    <a:pt x="335745" y="8819"/>
                    <a:pt x="335745" y="13558"/>
                  </a:cubicBezTo>
                  <a:cubicBezTo>
                    <a:pt x="335745" y="118180"/>
                    <a:pt x="250933" y="202993"/>
                    <a:pt x="146312" y="202993"/>
                  </a:cubicBezTo>
                  <a:cubicBezTo>
                    <a:pt x="87604" y="202993"/>
                    <a:pt x="35143" y="176281"/>
                    <a:pt x="395" y="134355"/>
                  </a:cubicBezTo>
                  <a:lnTo>
                    <a:pt x="-393" y="134673"/>
                  </a:lnTo>
                  <a:lnTo>
                    <a:pt x="126126" y="285092"/>
                  </a:lnTo>
                  <a:cubicBezTo>
                    <a:pt x="132800" y="285583"/>
                    <a:pt x="139514" y="285916"/>
                    <a:pt x="146312" y="285916"/>
                  </a:cubicBezTo>
                  <a:cubicBezTo>
                    <a:pt x="274205" y="285916"/>
                    <a:pt x="381456" y="197742"/>
                    <a:pt x="410724" y="78880"/>
                  </a:cubicBez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  <p:sp>
          <p:nvSpPr>
            <p:cNvPr id="425" name="任意多边形: 形状 223"/>
            <p:cNvSpPr/>
            <p:nvPr/>
          </p:nvSpPr>
          <p:spPr>
            <a:xfrm>
              <a:off x="5823647" y="3021967"/>
              <a:ext cx="573131" cy="95070"/>
            </a:xfrm>
            <a:custGeom>
              <a:avLst/>
              <a:gdLst>
                <a:gd name="connsiteX0" fmla="*/ -372 w 573131"/>
                <a:gd name="connsiteY0" fmla="*/ -197 h 95070"/>
                <a:gd name="connsiteX1" fmla="*/ 572760 w 573131"/>
                <a:gd name="connsiteY1" fmla="*/ -197 h 95070"/>
                <a:gd name="connsiteX2" fmla="*/ 572760 w 573131"/>
                <a:gd name="connsiteY2" fmla="*/ 94873 h 95070"/>
                <a:gd name="connsiteX3" fmla="*/ -372 w 573131"/>
                <a:gd name="connsiteY3" fmla="*/ 94873 h 95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3131" h="95070">
                  <a:moveTo>
                    <a:pt x="-372" y="-197"/>
                  </a:moveTo>
                  <a:lnTo>
                    <a:pt x="572760" y="-197"/>
                  </a:lnTo>
                  <a:lnTo>
                    <a:pt x="572760" y="94873"/>
                  </a:lnTo>
                  <a:lnTo>
                    <a:pt x="-372" y="94873"/>
                  </a:lnTo>
                  <a:close/>
                </a:path>
              </a:pathLst>
            </a:custGeom>
            <a:solidFill>
              <a:srgbClr val="C73030"/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  <p:sp>
          <p:nvSpPr>
            <p:cNvPr id="426" name="任意多边形: 形状 224"/>
            <p:cNvSpPr/>
            <p:nvPr/>
          </p:nvSpPr>
          <p:spPr>
            <a:xfrm>
              <a:off x="5823647" y="2819400"/>
              <a:ext cx="573131" cy="205719"/>
            </a:xfrm>
            <a:custGeom>
              <a:avLst/>
              <a:gdLst>
                <a:gd name="connsiteX0" fmla="*/ -372 w 573131"/>
                <a:gd name="connsiteY0" fmla="*/ -127 h 205719"/>
                <a:gd name="connsiteX1" fmla="*/ 572760 w 573131"/>
                <a:gd name="connsiteY1" fmla="*/ -127 h 205719"/>
                <a:gd name="connsiteX2" fmla="*/ 572760 w 573131"/>
                <a:gd name="connsiteY2" fmla="*/ 205592 h 205719"/>
                <a:gd name="connsiteX3" fmla="*/ -372 w 573131"/>
                <a:gd name="connsiteY3" fmla="*/ 205592 h 205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3131" h="205719">
                  <a:moveTo>
                    <a:pt x="-372" y="-127"/>
                  </a:moveTo>
                  <a:lnTo>
                    <a:pt x="572760" y="-127"/>
                  </a:lnTo>
                  <a:lnTo>
                    <a:pt x="572760" y="205592"/>
                  </a:lnTo>
                  <a:lnTo>
                    <a:pt x="-372" y="205592"/>
                  </a:lnTo>
                  <a:close/>
                </a:path>
              </a:pathLst>
            </a:custGeom>
            <a:solidFill>
              <a:srgbClr val="E84438"/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  <p:sp>
          <p:nvSpPr>
            <p:cNvPr id="427" name="任意多边形: 形状 225"/>
            <p:cNvSpPr/>
            <p:nvPr/>
          </p:nvSpPr>
          <p:spPr>
            <a:xfrm>
              <a:off x="6066615" y="3117036"/>
              <a:ext cx="75793" cy="92497"/>
            </a:xfrm>
            <a:custGeom>
              <a:avLst/>
              <a:gdLst>
                <a:gd name="connsiteX0" fmla="*/ 59520 w 75793"/>
                <a:gd name="connsiteY0" fmla="*/ 23530 h 92497"/>
                <a:gd name="connsiteX1" fmla="*/ 59520 w 75793"/>
                <a:gd name="connsiteY1" fmla="*/ 23530 h 92497"/>
                <a:gd name="connsiteX2" fmla="*/ 59520 w 75793"/>
                <a:gd name="connsiteY2" fmla="*/ -241 h 92497"/>
                <a:gd name="connsiteX3" fmla="*/ 14401 w 75793"/>
                <a:gd name="connsiteY3" fmla="*/ -241 h 92497"/>
                <a:gd name="connsiteX4" fmla="*/ 14401 w 75793"/>
                <a:gd name="connsiteY4" fmla="*/ 23530 h 92497"/>
                <a:gd name="connsiteX5" fmla="*/ 15536 w 75793"/>
                <a:gd name="connsiteY5" fmla="*/ 23530 h 92497"/>
                <a:gd name="connsiteX6" fmla="*/ -370 w 75793"/>
                <a:gd name="connsiteY6" fmla="*/ 54358 h 92497"/>
                <a:gd name="connsiteX7" fmla="*/ 37527 w 75793"/>
                <a:gd name="connsiteY7" fmla="*/ 92257 h 92497"/>
                <a:gd name="connsiteX8" fmla="*/ 75424 w 75793"/>
                <a:gd name="connsiteY8" fmla="*/ 54358 h 92497"/>
                <a:gd name="connsiteX9" fmla="*/ 59520 w 75793"/>
                <a:gd name="connsiteY9" fmla="*/ 23530 h 92497"/>
                <a:gd name="connsiteX10" fmla="*/ 37528 w 75793"/>
                <a:gd name="connsiteY10" fmla="*/ 77431 h 92497"/>
                <a:gd name="connsiteX11" fmla="*/ 14456 w 75793"/>
                <a:gd name="connsiteY11" fmla="*/ 54356 h 92497"/>
                <a:gd name="connsiteX12" fmla="*/ 37528 w 75793"/>
                <a:gd name="connsiteY12" fmla="*/ 31281 h 92497"/>
                <a:gd name="connsiteX13" fmla="*/ 60601 w 75793"/>
                <a:gd name="connsiteY13" fmla="*/ 54356 h 92497"/>
                <a:gd name="connsiteX14" fmla="*/ 37528 w 75793"/>
                <a:gd name="connsiteY14" fmla="*/ 77431 h 92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5793" h="92497">
                  <a:moveTo>
                    <a:pt x="59520" y="23530"/>
                  </a:moveTo>
                  <a:lnTo>
                    <a:pt x="59520" y="23530"/>
                  </a:lnTo>
                  <a:lnTo>
                    <a:pt x="59520" y="-241"/>
                  </a:lnTo>
                  <a:lnTo>
                    <a:pt x="14401" y="-241"/>
                  </a:lnTo>
                  <a:lnTo>
                    <a:pt x="14401" y="23530"/>
                  </a:lnTo>
                  <a:lnTo>
                    <a:pt x="15536" y="23530"/>
                  </a:lnTo>
                  <a:cubicBezTo>
                    <a:pt x="5920" y="30404"/>
                    <a:pt x="-370" y="41634"/>
                    <a:pt x="-370" y="54358"/>
                  </a:cubicBezTo>
                  <a:cubicBezTo>
                    <a:pt x="-370" y="75290"/>
                    <a:pt x="16598" y="92257"/>
                    <a:pt x="37527" y="92257"/>
                  </a:cubicBezTo>
                  <a:cubicBezTo>
                    <a:pt x="58458" y="92257"/>
                    <a:pt x="75424" y="75290"/>
                    <a:pt x="75424" y="54358"/>
                  </a:cubicBezTo>
                  <a:cubicBezTo>
                    <a:pt x="75426" y="41634"/>
                    <a:pt x="69136" y="30404"/>
                    <a:pt x="59520" y="23530"/>
                  </a:cubicBezTo>
                  <a:close/>
                  <a:moveTo>
                    <a:pt x="37528" y="77431"/>
                  </a:moveTo>
                  <a:cubicBezTo>
                    <a:pt x="24789" y="77431"/>
                    <a:pt x="14456" y="67100"/>
                    <a:pt x="14456" y="54356"/>
                  </a:cubicBezTo>
                  <a:cubicBezTo>
                    <a:pt x="14456" y="41612"/>
                    <a:pt x="24790" y="31281"/>
                    <a:pt x="37528" y="31281"/>
                  </a:cubicBezTo>
                  <a:cubicBezTo>
                    <a:pt x="50273" y="31281"/>
                    <a:pt x="60601" y="41612"/>
                    <a:pt x="60601" y="54356"/>
                  </a:cubicBezTo>
                  <a:cubicBezTo>
                    <a:pt x="60601" y="67100"/>
                    <a:pt x="50273" y="77431"/>
                    <a:pt x="37528" y="77431"/>
                  </a:cubicBezTo>
                  <a:close/>
                </a:path>
              </a:pathLst>
            </a:custGeom>
            <a:solidFill>
              <a:srgbClr val="F18A1A"/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</p:grpSp>
      <p:sp>
        <p:nvSpPr>
          <p:cNvPr id="71" name="文本框 70"/>
          <p:cNvSpPr txBox="1"/>
          <p:nvPr/>
        </p:nvSpPr>
        <p:spPr>
          <a:xfrm>
            <a:off x="1763395" y="3355975"/>
            <a:ext cx="1217295" cy="2298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9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{{行业3金额}}</a:t>
            </a:r>
            <a:endParaRPr lang="zh-CN" altLang="en-US" sz="900"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</p:txBody>
      </p:sp>
      <p:grpSp>
        <p:nvGrpSpPr>
          <p:cNvPr id="107" name="图形 233"/>
          <p:cNvGrpSpPr/>
          <p:nvPr/>
        </p:nvGrpSpPr>
        <p:grpSpPr>
          <a:xfrm rot="0">
            <a:off x="170815" y="2807653"/>
            <a:ext cx="163830" cy="178435"/>
            <a:chOff x="5629495" y="2819400"/>
            <a:chExt cx="933008" cy="1219199"/>
          </a:xfrm>
        </p:grpSpPr>
        <p:sp>
          <p:nvSpPr>
            <p:cNvPr id="108" name="任意多边形: 形状 200"/>
            <p:cNvSpPr/>
            <p:nvPr/>
          </p:nvSpPr>
          <p:spPr>
            <a:xfrm>
              <a:off x="5629495" y="3155814"/>
              <a:ext cx="933008" cy="882785"/>
            </a:xfrm>
            <a:custGeom>
              <a:avLst/>
              <a:gdLst>
                <a:gd name="connsiteX0" fmla="*/ 481713 w 933008"/>
                <a:gd name="connsiteY0" fmla="*/ 31432 h 882785"/>
                <a:gd name="connsiteX1" fmla="*/ 592518 w 933008"/>
                <a:gd name="connsiteY1" fmla="*/ 600 h 882785"/>
                <a:gd name="connsiteX2" fmla="*/ 691118 w 933008"/>
                <a:gd name="connsiteY2" fmla="*/ 112369 h 882785"/>
                <a:gd name="connsiteX3" fmla="*/ 842716 w 933008"/>
                <a:gd name="connsiteY3" fmla="*/ 166325 h 882785"/>
                <a:gd name="connsiteX4" fmla="*/ 842716 w 933008"/>
                <a:gd name="connsiteY4" fmla="*/ 315351 h 882785"/>
                <a:gd name="connsiteX5" fmla="*/ 932643 w 933008"/>
                <a:gd name="connsiteY5" fmla="*/ 430973 h 882785"/>
                <a:gd name="connsiteX6" fmla="*/ 909516 w 933008"/>
                <a:gd name="connsiteY6" fmla="*/ 466942 h 882785"/>
                <a:gd name="connsiteX7" fmla="*/ 850422 w 933008"/>
                <a:gd name="connsiteY7" fmla="*/ 572289 h 882785"/>
                <a:gd name="connsiteX8" fmla="*/ 817019 w 933008"/>
                <a:gd name="connsiteY8" fmla="*/ 729022 h 882785"/>
                <a:gd name="connsiteX9" fmla="*/ 707178 w 933008"/>
                <a:gd name="connsiteY9" fmla="*/ 772704 h 882785"/>
                <a:gd name="connsiteX10" fmla="*/ 596053 w 933008"/>
                <a:gd name="connsiteY10" fmla="*/ 880614 h 882785"/>
                <a:gd name="connsiteX11" fmla="*/ 454735 w 933008"/>
                <a:gd name="connsiteY11" fmla="*/ 842073 h 882785"/>
                <a:gd name="connsiteX12" fmla="*/ 328837 w 933008"/>
                <a:gd name="connsiteY12" fmla="*/ 880614 h 882785"/>
                <a:gd name="connsiteX13" fmla="*/ 226059 w 933008"/>
                <a:gd name="connsiteY13" fmla="*/ 762425 h 882785"/>
                <a:gd name="connsiteX14" fmla="*/ 87312 w 933008"/>
                <a:gd name="connsiteY14" fmla="*/ 703329 h 882785"/>
                <a:gd name="connsiteX15" fmla="*/ 74465 w 933008"/>
                <a:gd name="connsiteY15" fmla="*/ 564580 h 882785"/>
                <a:gd name="connsiteX16" fmla="*/ -50 w 933008"/>
                <a:gd name="connsiteY16" fmla="*/ 433762 h 882785"/>
                <a:gd name="connsiteX17" fmla="*/ 71894 w 933008"/>
                <a:gd name="connsiteY17" fmla="*/ 320488 h 882785"/>
                <a:gd name="connsiteX18" fmla="*/ 82174 w 933008"/>
                <a:gd name="connsiteY18" fmla="*/ 179171 h 882785"/>
                <a:gd name="connsiteX19" fmla="*/ 213212 w 933008"/>
                <a:gd name="connsiteY19" fmla="*/ 114935 h 882785"/>
                <a:gd name="connsiteX20" fmla="*/ 300568 w 933008"/>
                <a:gd name="connsiteY20" fmla="*/ 9591 h 882785"/>
                <a:gd name="connsiteX21" fmla="*/ 387285 w 933008"/>
                <a:gd name="connsiteY21" fmla="*/ 17939 h 882785"/>
                <a:gd name="connsiteX22" fmla="*/ 439315 w 933008"/>
                <a:gd name="connsiteY22" fmla="*/ 48131 h 882785"/>
                <a:gd name="connsiteX23" fmla="*/ 481713 w 933008"/>
                <a:gd name="connsiteY23" fmla="*/ 31432 h 882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3008" h="882785">
                  <a:moveTo>
                    <a:pt x="481713" y="31432"/>
                  </a:moveTo>
                  <a:cubicBezTo>
                    <a:pt x="481713" y="31432"/>
                    <a:pt x="563308" y="-7229"/>
                    <a:pt x="592518" y="600"/>
                  </a:cubicBezTo>
                  <a:cubicBezTo>
                    <a:pt x="631236" y="10979"/>
                    <a:pt x="691118" y="112369"/>
                    <a:pt x="691118" y="112369"/>
                  </a:cubicBezTo>
                  <a:lnTo>
                    <a:pt x="842716" y="166325"/>
                  </a:lnTo>
                  <a:lnTo>
                    <a:pt x="842716" y="315351"/>
                  </a:lnTo>
                  <a:lnTo>
                    <a:pt x="932643" y="430973"/>
                  </a:lnTo>
                  <a:cubicBezTo>
                    <a:pt x="932643" y="430973"/>
                    <a:pt x="930071" y="446388"/>
                    <a:pt x="909516" y="466942"/>
                  </a:cubicBezTo>
                  <a:cubicBezTo>
                    <a:pt x="888963" y="487500"/>
                    <a:pt x="850422" y="544025"/>
                    <a:pt x="850422" y="572289"/>
                  </a:cubicBezTo>
                  <a:cubicBezTo>
                    <a:pt x="850422" y="600554"/>
                    <a:pt x="865839" y="713606"/>
                    <a:pt x="817019" y="729022"/>
                  </a:cubicBezTo>
                  <a:cubicBezTo>
                    <a:pt x="768200" y="744438"/>
                    <a:pt x="759206" y="716181"/>
                    <a:pt x="707178" y="772704"/>
                  </a:cubicBezTo>
                  <a:cubicBezTo>
                    <a:pt x="655145" y="829228"/>
                    <a:pt x="637163" y="880614"/>
                    <a:pt x="596053" y="880614"/>
                  </a:cubicBezTo>
                  <a:cubicBezTo>
                    <a:pt x="554939" y="880614"/>
                    <a:pt x="495843" y="831794"/>
                    <a:pt x="454735" y="842073"/>
                  </a:cubicBezTo>
                  <a:cubicBezTo>
                    <a:pt x="413626" y="852351"/>
                    <a:pt x="375086" y="890886"/>
                    <a:pt x="328837" y="880614"/>
                  </a:cubicBezTo>
                  <a:cubicBezTo>
                    <a:pt x="282588" y="870341"/>
                    <a:pt x="267171" y="790690"/>
                    <a:pt x="226059" y="762425"/>
                  </a:cubicBezTo>
                  <a:cubicBezTo>
                    <a:pt x="184949" y="734159"/>
                    <a:pt x="89883" y="736728"/>
                    <a:pt x="87312" y="703329"/>
                  </a:cubicBezTo>
                  <a:cubicBezTo>
                    <a:pt x="84742" y="669926"/>
                    <a:pt x="97589" y="608260"/>
                    <a:pt x="74465" y="564580"/>
                  </a:cubicBezTo>
                  <a:cubicBezTo>
                    <a:pt x="51342" y="520900"/>
                    <a:pt x="5088" y="480230"/>
                    <a:pt x="-50" y="433762"/>
                  </a:cubicBezTo>
                  <a:cubicBezTo>
                    <a:pt x="-5187" y="387293"/>
                    <a:pt x="53908" y="343612"/>
                    <a:pt x="71894" y="320488"/>
                  </a:cubicBezTo>
                  <a:cubicBezTo>
                    <a:pt x="89881" y="297363"/>
                    <a:pt x="64189" y="230560"/>
                    <a:pt x="82174" y="179171"/>
                  </a:cubicBezTo>
                  <a:cubicBezTo>
                    <a:pt x="100155" y="127782"/>
                    <a:pt x="151547" y="114935"/>
                    <a:pt x="213212" y="114935"/>
                  </a:cubicBezTo>
                  <a:cubicBezTo>
                    <a:pt x="274876" y="114935"/>
                    <a:pt x="256887" y="32717"/>
                    <a:pt x="300568" y="9591"/>
                  </a:cubicBezTo>
                  <a:cubicBezTo>
                    <a:pt x="300568" y="9591"/>
                    <a:pt x="338248" y="-4916"/>
                    <a:pt x="387285" y="17939"/>
                  </a:cubicBezTo>
                  <a:cubicBezTo>
                    <a:pt x="399876" y="23808"/>
                    <a:pt x="439315" y="48131"/>
                    <a:pt x="439315" y="48131"/>
                  </a:cubicBezTo>
                  <a:lnTo>
                    <a:pt x="481713" y="31432"/>
                  </a:lnTo>
                  <a:close/>
                </a:path>
              </a:pathLst>
            </a:custGeom>
            <a:solidFill>
              <a:srgbClr val="F2C333"/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  <p:sp>
          <p:nvSpPr>
            <p:cNvPr id="109" name="任意多边形: 形状 201"/>
            <p:cNvSpPr/>
            <p:nvPr/>
          </p:nvSpPr>
          <p:spPr>
            <a:xfrm>
              <a:off x="5949296" y="3597209"/>
              <a:ext cx="532972" cy="439666"/>
            </a:xfrm>
            <a:custGeom>
              <a:avLst/>
              <a:gdLst>
                <a:gd name="connsiteX0" fmla="*/ 497163 w 532972"/>
                <a:gd name="connsiteY0" fmla="*/ 287524 h 439666"/>
                <a:gd name="connsiteX1" fmla="*/ 532550 w 532972"/>
                <a:gd name="connsiteY1" fmla="*/ 206946 h 439666"/>
                <a:gd name="connsiteX2" fmla="*/ 335087 w 532972"/>
                <a:gd name="connsiteY2" fmla="*/ -551 h 439666"/>
                <a:gd name="connsiteX3" fmla="*/ -422 w 532972"/>
                <a:gd name="connsiteY3" fmla="*/ 134693 h 439666"/>
                <a:gd name="connsiteX4" fmla="*/ 252057 w 532972"/>
                <a:gd name="connsiteY4" fmla="*/ 434867 h 439666"/>
                <a:gd name="connsiteX5" fmla="*/ 252064 w 532972"/>
                <a:gd name="connsiteY5" fmla="*/ 434873 h 439666"/>
                <a:gd name="connsiteX6" fmla="*/ 276197 w 532972"/>
                <a:gd name="connsiteY6" fmla="*/ 439116 h 439666"/>
                <a:gd name="connsiteX7" fmla="*/ 387322 w 532972"/>
                <a:gd name="connsiteY7" fmla="*/ 331206 h 439666"/>
                <a:gd name="connsiteX8" fmla="*/ 497163 w 532972"/>
                <a:gd name="connsiteY8" fmla="*/ 287524 h 439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2972" h="439666">
                  <a:moveTo>
                    <a:pt x="497163" y="287524"/>
                  </a:moveTo>
                  <a:cubicBezTo>
                    <a:pt x="523265" y="279281"/>
                    <a:pt x="530999" y="243131"/>
                    <a:pt x="532550" y="206946"/>
                  </a:cubicBezTo>
                  <a:lnTo>
                    <a:pt x="335087" y="-551"/>
                  </a:lnTo>
                  <a:lnTo>
                    <a:pt x="-422" y="134693"/>
                  </a:lnTo>
                  <a:lnTo>
                    <a:pt x="252057" y="434867"/>
                  </a:lnTo>
                  <a:lnTo>
                    <a:pt x="252064" y="434873"/>
                  </a:lnTo>
                  <a:cubicBezTo>
                    <a:pt x="260559" y="437470"/>
                    <a:pt x="268681" y="439116"/>
                    <a:pt x="276197" y="439116"/>
                  </a:cubicBezTo>
                  <a:cubicBezTo>
                    <a:pt x="317309" y="439116"/>
                    <a:pt x="335291" y="387730"/>
                    <a:pt x="387322" y="331206"/>
                  </a:cubicBezTo>
                  <a:cubicBezTo>
                    <a:pt x="439350" y="274683"/>
                    <a:pt x="448344" y="302940"/>
                    <a:pt x="497163" y="287524"/>
                  </a:cubicBezTo>
                  <a:close/>
                </a:path>
              </a:pathLst>
            </a:custGeom>
            <a:solidFill>
              <a:srgbClr val="F4AF29"/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  <p:sp>
          <p:nvSpPr>
            <p:cNvPr id="110" name="任意多边形: 形状 202"/>
            <p:cNvSpPr/>
            <p:nvPr/>
          </p:nvSpPr>
          <p:spPr>
            <a:xfrm>
              <a:off x="5823648" y="3340271"/>
              <a:ext cx="544705" cy="544705"/>
            </a:xfrm>
            <a:custGeom>
              <a:avLst/>
              <a:gdLst>
                <a:gd name="connsiteX0" fmla="*/ 544340 w 544705"/>
                <a:gd name="connsiteY0" fmla="*/ 271899 h 544705"/>
                <a:gd name="connsiteX1" fmla="*/ 271987 w 544705"/>
                <a:gd name="connsiteY1" fmla="*/ 544251 h 544705"/>
                <a:gd name="connsiteX2" fmla="*/ -365 w 544705"/>
                <a:gd name="connsiteY2" fmla="*/ 271899 h 544705"/>
                <a:gd name="connsiteX3" fmla="*/ 271987 w 544705"/>
                <a:gd name="connsiteY3" fmla="*/ -454 h 544705"/>
                <a:gd name="connsiteX4" fmla="*/ 544340 w 544705"/>
                <a:gd name="connsiteY4" fmla="*/ 271899 h 54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4705" h="544705">
                  <a:moveTo>
                    <a:pt x="544340" y="271899"/>
                  </a:moveTo>
                  <a:cubicBezTo>
                    <a:pt x="544340" y="422315"/>
                    <a:pt x="422403" y="544251"/>
                    <a:pt x="271987" y="544251"/>
                  </a:cubicBezTo>
                  <a:cubicBezTo>
                    <a:pt x="121571" y="544251"/>
                    <a:pt x="-365" y="422315"/>
                    <a:pt x="-365" y="271899"/>
                  </a:cubicBezTo>
                  <a:cubicBezTo>
                    <a:pt x="-365" y="121482"/>
                    <a:pt x="121571" y="-454"/>
                    <a:pt x="271987" y="-454"/>
                  </a:cubicBezTo>
                  <a:cubicBezTo>
                    <a:pt x="422403" y="-454"/>
                    <a:pt x="544340" y="121482"/>
                    <a:pt x="544340" y="271899"/>
                  </a:cubicBezTo>
                  <a:close/>
                </a:path>
              </a:pathLst>
            </a:custGeom>
            <a:solidFill>
              <a:srgbClr val="F49B16"/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  <p:sp>
          <p:nvSpPr>
            <p:cNvPr id="111" name="任意多边形: 形状 203"/>
            <p:cNvSpPr/>
            <p:nvPr/>
          </p:nvSpPr>
          <p:spPr>
            <a:xfrm>
              <a:off x="5906567" y="3423190"/>
              <a:ext cx="378867" cy="378867"/>
            </a:xfrm>
            <a:custGeom>
              <a:avLst/>
              <a:gdLst>
                <a:gd name="connsiteX0" fmla="*/ 378502 w 378867"/>
                <a:gd name="connsiteY0" fmla="*/ 188980 h 378867"/>
                <a:gd name="connsiteX1" fmla="*/ 189068 w 378867"/>
                <a:gd name="connsiteY1" fmla="*/ 378413 h 378867"/>
                <a:gd name="connsiteX2" fmla="*/ -365 w 378867"/>
                <a:gd name="connsiteY2" fmla="*/ 188980 h 378867"/>
                <a:gd name="connsiteX3" fmla="*/ 189068 w 378867"/>
                <a:gd name="connsiteY3" fmla="*/ -454 h 378867"/>
                <a:gd name="connsiteX4" fmla="*/ 378502 w 378867"/>
                <a:gd name="connsiteY4" fmla="*/ 188980 h 378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8867" h="378867">
                  <a:moveTo>
                    <a:pt x="378502" y="188980"/>
                  </a:moveTo>
                  <a:cubicBezTo>
                    <a:pt x="378502" y="293601"/>
                    <a:pt x="293689" y="378413"/>
                    <a:pt x="189068" y="378413"/>
                  </a:cubicBezTo>
                  <a:cubicBezTo>
                    <a:pt x="84447" y="378413"/>
                    <a:pt x="-365" y="293601"/>
                    <a:pt x="-365" y="188980"/>
                  </a:cubicBezTo>
                  <a:cubicBezTo>
                    <a:pt x="-365" y="84358"/>
                    <a:pt x="84447" y="-454"/>
                    <a:pt x="189068" y="-454"/>
                  </a:cubicBezTo>
                  <a:cubicBezTo>
                    <a:pt x="293689" y="-454"/>
                    <a:pt x="378502" y="84358"/>
                    <a:pt x="378502" y="188980"/>
                  </a:cubicBezTo>
                  <a:close/>
                </a:path>
              </a:pathLst>
            </a:custGeom>
            <a:solidFill>
              <a:srgbClr val="F5C431"/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  <p:sp>
          <p:nvSpPr>
            <p:cNvPr id="112" name="任意多边形: 形状 204"/>
            <p:cNvSpPr/>
            <p:nvPr/>
          </p:nvSpPr>
          <p:spPr>
            <a:xfrm>
              <a:off x="5949294" y="3597265"/>
              <a:ext cx="411117" cy="286430"/>
            </a:xfrm>
            <a:custGeom>
              <a:avLst/>
              <a:gdLst>
                <a:gd name="connsiteX0" fmla="*/ 410724 w 411117"/>
                <a:gd name="connsiteY0" fmla="*/ 78880 h 286430"/>
                <a:gd name="connsiteX1" fmla="*/ 335169 w 411117"/>
                <a:gd name="connsiteY1" fmla="*/ -515 h 286430"/>
                <a:gd name="connsiteX2" fmla="*/ 335745 w 411117"/>
                <a:gd name="connsiteY2" fmla="*/ 13558 h 286430"/>
                <a:gd name="connsiteX3" fmla="*/ 146312 w 411117"/>
                <a:gd name="connsiteY3" fmla="*/ 202993 h 286430"/>
                <a:gd name="connsiteX4" fmla="*/ 395 w 411117"/>
                <a:gd name="connsiteY4" fmla="*/ 134355 h 286430"/>
                <a:gd name="connsiteX5" fmla="*/ -393 w 411117"/>
                <a:gd name="connsiteY5" fmla="*/ 134673 h 286430"/>
                <a:gd name="connsiteX6" fmla="*/ 126126 w 411117"/>
                <a:gd name="connsiteY6" fmla="*/ 285092 h 286430"/>
                <a:gd name="connsiteX7" fmla="*/ 146312 w 411117"/>
                <a:gd name="connsiteY7" fmla="*/ 285916 h 286430"/>
                <a:gd name="connsiteX8" fmla="*/ 410724 w 411117"/>
                <a:gd name="connsiteY8" fmla="*/ 78880 h 286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1117" h="286430">
                  <a:moveTo>
                    <a:pt x="410724" y="78880"/>
                  </a:moveTo>
                  <a:lnTo>
                    <a:pt x="335169" y="-515"/>
                  </a:lnTo>
                  <a:cubicBezTo>
                    <a:pt x="335513" y="4138"/>
                    <a:pt x="335745" y="8819"/>
                    <a:pt x="335745" y="13558"/>
                  </a:cubicBezTo>
                  <a:cubicBezTo>
                    <a:pt x="335745" y="118180"/>
                    <a:pt x="250933" y="202993"/>
                    <a:pt x="146312" y="202993"/>
                  </a:cubicBezTo>
                  <a:cubicBezTo>
                    <a:pt x="87604" y="202993"/>
                    <a:pt x="35143" y="176281"/>
                    <a:pt x="395" y="134355"/>
                  </a:cubicBezTo>
                  <a:lnTo>
                    <a:pt x="-393" y="134673"/>
                  </a:lnTo>
                  <a:lnTo>
                    <a:pt x="126126" y="285092"/>
                  </a:lnTo>
                  <a:cubicBezTo>
                    <a:pt x="132800" y="285583"/>
                    <a:pt x="139514" y="285916"/>
                    <a:pt x="146312" y="285916"/>
                  </a:cubicBezTo>
                  <a:cubicBezTo>
                    <a:pt x="274205" y="285916"/>
                    <a:pt x="381456" y="197742"/>
                    <a:pt x="410724" y="78880"/>
                  </a:cubicBezTo>
                  <a:close/>
                </a:path>
              </a:pathLst>
            </a:custGeom>
            <a:solidFill>
              <a:srgbClr val="F18A1A"/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  <p:sp>
          <p:nvSpPr>
            <p:cNvPr id="113" name="任意多边形: 形状 205"/>
            <p:cNvSpPr/>
            <p:nvPr/>
          </p:nvSpPr>
          <p:spPr>
            <a:xfrm>
              <a:off x="5823647" y="3021967"/>
              <a:ext cx="573131" cy="95070"/>
            </a:xfrm>
            <a:custGeom>
              <a:avLst/>
              <a:gdLst>
                <a:gd name="connsiteX0" fmla="*/ -372 w 573131"/>
                <a:gd name="connsiteY0" fmla="*/ -197 h 95070"/>
                <a:gd name="connsiteX1" fmla="*/ 572760 w 573131"/>
                <a:gd name="connsiteY1" fmla="*/ -197 h 95070"/>
                <a:gd name="connsiteX2" fmla="*/ 572760 w 573131"/>
                <a:gd name="connsiteY2" fmla="*/ 94873 h 95070"/>
                <a:gd name="connsiteX3" fmla="*/ -372 w 573131"/>
                <a:gd name="connsiteY3" fmla="*/ 94873 h 95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3131" h="95070">
                  <a:moveTo>
                    <a:pt x="-372" y="-197"/>
                  </a:moveTo>
                  <a:lnTo>
                    <a:pt x="572760" y="-197"/>
                  </a:lnTo>
                  <a:lnTo>
                    <a:pt x="572760" y="94873"/>
                  </a:lnTo>
                  <a:lnTo>
                    <a:pt x="-372" y="94873"/>
                  </a:lnTo>
                  <a:close/>
                </a:path>
              </a:pathLst>
            </a:custGeom>
            <a:solidFill>
              <a:srgbClr val="C73030"/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  <p:sp>
          <p:nvSpPr>
            <p:cNvPr id="114" name="任意多边形: 形状 206"/>
            <p:cNvSpPr/>
            <p:nvPr/>
          </p:nvSpPr>
          <p:spPr>
            <a:xfrm>
              <a:off x="5823647" y="2819400"/>
              <a:ext cx="573131" cy="205719"/>
            </a:xfrm>
            <a:custGeom>
              <a:avLst/>
              <a:gdLst>
                <a:gd name="connsiteX0" fmla="*/ -372 w 573131"/>
                <a:gd name="connsiteY0" fmla="*/ -127 h 205719"/>
                <a:gd name="connsiteX1" fmla="*/ 572760 w 573131"/>
                <a:gd name="connsiteY1" fmla="*/ -127 h 205719"/>
                <a:gd name="connsiteX2" fmla="*/ 572760 w 573131"/>
                <a:gd name="connsiteY2" fmla="*/ 205592 h 205719"/>
                <a:gd name="connsiteX3" fmla="*/ -372 w 573131"/>
                <a:gd name="connsiteY3" fmla="*/ 205592 h 205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3131" h="205719">
                  <a:moveTo>
                    <a:pt x="-372" y="-127"/>
                  </a:moveTo>
                  <a:lnTo>
                    <a:pt x="572760" y="-127"/>
                  </a:lnTo>
                  <a:lnTo>
                    <a:pt x="572760" y="205592"/>
                  </a:lnTo>
                  <a:lnTo>
                    <a:pt x="-372" y="205592"/>
                  </a:lnTo>
                  <a:close/>
                </a:path>
              </a:pathLst>
            </a:custGeom>
            <a:solidFill>
              <a:srgbClr val="E84438"/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  <p:sp>
          <p:nvSpPr>
            <p:cNvPr id="115" name="任意多边形: 形状 207"/>
            <p:cNvSpPr/>
            <p:nvPr/>
          </p:nvSpPr>
          <p:spPr>
            <a:xfrm>
              <a:off x="6066615" y="3117036"/>
              <a:ext cx="75793" cy="92497"/>
            </a:xfrm>
            <a:custGeom>
              <a:avLst/>
              <a:gdLst>
                <a:gd name="connsiteX0" fmla="*/ 59520 w 75793"/>
                <a:gd name="connsiteY0" fmla="*/ 23530 h 92497"/>
                <a:gd name="connsiteX1" fmla="*/ 59520 w 75793"/>
                <a:gd name="connsiteY1" fmla="*/ 23530 h 92497"/>
                <a:gd name="connsiteX2" fmla="*/ 59520 w 75793"/>
                <a:gd name="connsiteY2" fmla="*/ -241 h 92497"/>
                <a:gd name="connsiteX3" fmla="*/ 14401 w 75793"/>
                <a:gd name="connsiteY3" fmla="*/ -241 h 92497"/>
                <a:gd name="connsiteX4" fmla="*/ 14401 w 75793"/>
                <a:gd name="connsiteY4" fmla="*/ 23530 h 92497"/>
                <a:gd name="connsiteX5" fmla="*/ 15536 w 75793"/>
                <a:gd name="connsiteY5" fmla="*/ 23530 h 92497"/>
                <a:gd name="connsiteX6" fmla="*/ -370 w 75793"/>
                <a:gd name="connsiteY6" fmla="*/ 54358 h 92497"/>
                <a:gd name="connsiteX7" fmla="*/ 37527 w 75793"/>
                <a:gd name="connsiteY7" fmla="*/ 92257 h 92497"/>
                <a:gd name="connsiteX8" fmla="*/ 75424 w 75793"/>
                <a:gd name="connsiteY8" fmla="*/ 54358 h 92497"/>
                <a:gd name="connsiteX9" fmla="*/ 59520 w 75793"/>
                <a:gd name="connsiteY9" fmla="*/ 23530 h 92497"/>
                <a:gd name="connsiteX10" fmla="*/ 37528 w 75793"/>
                <a:gd name="connsiteY10" fmla="*/ 77431 h 92497"/>
                <a:gd name="connsiteX11" fmla="*/ 14456 w 75793"/>
                <a:gd name="connsiteY11" fmla="*/ 54356 h 92497"/>
                <a:gd name="connsiteX12" fmla="*/ 37528 w 75793"/>
                <a:gd name="connsiteY12" fmla="*/ 31281 h 92497"/>
                <a:gd name="connsiteX13" fmla="*/ 60601 w 75793"/>
                <a:gd name="connsiteY13" fmla="*/ 54356 h 92497"/>
                <a:gd name="connsiteX14" fmla="*/ 37528 w 75793"/>
                <a:gd name="connsiteY14" fmla="*/ 77431 h 92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5793" h="92497">
                  <a:moveTo>
                    <a:pt x="59520" y="23530"/>
                  </a:moveTo>
                  <a:lnTo>
                    <a:pt x="59520" y="23530"/>
                  </a:lnTo>
                  <a:lnTo>
                    <a:pt x="59520" y="-241"/>
                  </a:lnTo>
                  <a:lnTo>
                    <a:pt x="14401" y="-241"/>
                  </a:lnTo>
                  <a:lnTo>
                    <a:pt x="14401" y="23530"/>
                  </a:lnTo>
                  <a:lnTo>
                    <a:pt x="15536" y="23530"/>
                  </a:lnTo>
                  <a:cubicBezTo>
                    <a:pt x="5920" y="30404"/>
                    <a:pt x="-370" y="41634"/>
                    <a:pt x="-370" y="54358"/>
                  </a:cubicBezTo>
                  <a:cubicBezTo>
                    <a:pt x="-370" y="75290"/>
                    <a:pt x="16598" y="92257"/>
                    <a:pt x="37527" y="92257"/>
                  </a:cubicBezTo>
                  <a:cubicBezTo>
                    <a:pt x="58458" y="92257"/>
                    <a:pt x="75424" y="75290"/>
                    <a:pt x="75424" y="54358"/>
                  </a:cubicBezTo>
                  <a:cubicBezTo>
                    <a:pt x="75426" y="41634"/>
                    <a:pt x="69136" y="30404"/>
                    <a:pt x="59520" y="23530"/>
                  </a:cubicBezTo>
                  <a:close/>
                  <a:moveTo>
                    <a:pt x="37528" y="77431"/>
                  </a:moveTo>
                  <a:cubicBezTo>
                    <a:pt x="24789" y="77431"/>
                    <a:pt x="14456" y="67100"/>
                    <a:pt x="14456" y="54356"/>
                  </a:cubicBezTo>
                  <a:cubicBezTo>
                    <a:pt x="14456" y="41612"/>
                    <a:pt x="24790" y="31281"/>
                    <a:pt x="37528" y="31281"/>
                  </a:cubicBezTo>
                  <a:cubicBezTo>
                    <a:pt x="50273" y="31281"/>
                    <a:pt x="60601" y="41612"/>
                    <a:pt x="60601" y="54356"/>
                  </a:cubicBezTo>
                  <a:cubicBezTo>
                    <a:pt x="60601" y="67100"/>
                    <a:pt x="50273" y="77431"/>
                    <a:pt x="37528" y="77431"/>
                  </a:cubicBezTo>
                  <a:close/>
                </a:path>
              </a:pathLst>
            </a:custGeom>
            <a:solidFill>
              <a:srgbClr val="F18A1A"/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</p:grpSp>
      <p:sp>
        <p:nvSpPr>
          <p:cNvPr id="116" name="文本框 115"/>
          <p:cNvSpPr txBox="1"/>
          <p:nvPr/>
        </p:nvSpPr>
        <p:spPr>
          <a:xfrm>
            <a:off x="260985" y="2781935"/>
            <a:ext cx="1217930" cy="2298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en-US" altLang="zh-CN" sz="9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{{行业1增幅}}</a:t>
            </a:r>
            <a:endParaRPr lang="en-US" altLang="zh-CN" sz="900"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</p:txBody>
      </p:sp>
      <p:grpSp>
        <p:nvGrpSpPr>
          <p:cNvPr id="139" name="组合 138"/>
          <p:cNvGrpSpPr/>
          <p:nvPr/>
        </p:nvGrpSpPr>
        <p:grpSpPr>
          <a:xfrm>
            <a:off x="135255" y="4225925"/>
            <a:ext cx="2844800" cy="1458595"/>
            <a:chOff x="213" y="2653"/>
            <a:chExt cx="4460" cy="2297"/>
          </a:xfrm>
        </p:grpSpPr>
        <p:sp>
          <p:nvSpPr>
            <p:cNvPr id="140" name="圆角矩形 139"/>
            <p:cNvSpPr/>
            <p:nvPr/>
          </p:nvSpPr>
          <p:spPr>
            <a:xfrm>
              <a:off x="213" y="2837"/>
              <a:ext cx="4460" cy="2113"/>
            </a:xfrm>
            <a:prstGeom prst="roundRect">
              <a:avLst>
                <a:gd name="adj" fmla="val 5411"/>
              </a:avLst>
            </a:prstGeom>
            <a:solidFill>
              <a:schemeClr val="bg1">
                <a:alpha val="10000"/>
              </a:schemeClr>
            </a:solidFill>
            <a:ln w="12700" cap="flat" cmpd="sng" algn="ctr">
              <a:solidFill>
                <a:srgbClr val="0070C0">
                  <a:alpha val="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p>
              <a:pPr algn="ctr"/>
              <a:endParaRPr lang="zh-CN" altLang="en-US" sz="1200">
                <a:solidFill>
                  <a:schemeClr val="accent1">
                    <a:lumMod val="75000"/>
                  </a:schemeClr>
                </a:solidFill>
                <a:latin typeface="仿宋_GB2312" panose="02010609030101010101" charset="-122"/>
                <a:ea typeface="仿宋_GB2312" panose="02010609030101010101" charset="-122"/>
              </a:endParaRPr>
            </a:p>
          </p:txBody>
        </p:sp>
        <p:sp>
          <p:nvSpPr>
            <p:cNvPr id="141" name="圆角矩形 140"/>
            <p:cNvSpPr/>
            <p:nvPr/>
          </p:nvSpPr>
          <p:spPr>
            <a:xfrm>
              <a:off x="213" y="2653"/>
              <a:ext cx="4460" cy="281"/>
            </a:xfrm>
            <a:prstGeom prst="roundRect">
              <a:avLst>
                <a:gd name="adj" fmla="val 5411"/>
              </a:avLst>
            </a:prstGeom>
            <a:solidFill>
              <a:srgbClr val="E0F1F9"/>
            </a:solidFill>
            <a:ln w="12700" cap="flat" cmpd="sng" algn="ctr">
              <a:solidFill>
                <a:srgbClr val="0070C0">
                  <a:alpha val="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p>
              <a:pPr algn="ctr"/>
              <a:r>
                <a:rPr lang="zh-CN" altLang="en-US" sz="1000">
                  <a:solidFill>
                    <a:schemeClr val="accent1">
                      <a:lumMod val="75000"/>
                    </a:schemeClr>
                  </a:solidFill>
                  <a:latin typeface="仿宋_GB2312" panose="02010609030101010101" charset="-122"/>
                  <a:ea typeface="仿宋_GB2312" panose="02010609030101010101" charset="-122"/>
                </a:rPr>
                <a:t>政策洞察</a:t>
              </a:r>
              <a:endParaRPr lang="zh-CN" altLang="en-US" sz="1000">
                <a:solidFill>
                  <a:schemeClr val="accent1">
                    <a:lumMod val="75000"/>
                  </a:schemeClr>
                </a:solidFill>
                <a:latin typeface="仿宋_GB2312" panose="02010609030101010101" charset="-122"/>
                <a:ea typeface="仿宋_GB2312" panose="02010609030101010101" charset="-122"/>
              </a:endParaRPr>
            </a:p>
          </p:txBody>
        </p:sp>
      </p:grpSp>
      <p:grpSp>
        <p:nvGrpSpPr>
          <p:cNvPr id="142" name="组合 141"/>
          <p:cNvGrpSpPr/>
          <p:nvPr/>
        </p:nvGrpSpPr>
        <p:grpSpPr>
          <a:xfrm>
            <a:off x="3157855" y="1637030"/>
            <a:ext cx="2844800" cy="4047490"/>
            <a:chOff x="213" y="2653"/>
            <a:chExt cx="4460" cy="6374"/>
          </a:xfrm>
        </p:grpSpPr>
        <p:sp>
          <p:nvSpPr>
            <p:cNvPr id="143" name="圆角矩形 142"/>
            <p:cNvSpPr/>
            <p:nvPr/>
          </p:nvSpPr>
          <p:spPr>
            <a:xfrm>
              <a:off x="213" y="2837"/>
              <a:ext cx="4460" cy="6190"/>
            </a:xfrm>
            <a:prstGeom prst="roundRect">
              <a:avLst>
                <a:gd name="adj" fmla="val 5411"/>
              </a:avLst>
            </a:prstGeom>
            <a:solidFill>
              <a:schemeClr val="bg1">
                <a:alpha val="10000"/>
              </a:schemeClr>
            </a:solidFill>
            <a:ln w="12700" cap="flat" cmpd="sng" algn="ctr">
              <a:solidFill>
                <a:srgbClr val="0070C0">
                  <a:alpha val="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p>
              <a:pPr algn="ctr"/>
              <a:endParaRPr lang="zh-CN" altLang="en-US" sz="1200">
                <a:solidFill>
                  <a:schemeClr val="accent1">
                    <a:lumMod val="75000"/>
                  </a:schemeClr>
                </a:solidFill>
                <a:latin typeface="仿宋_GB2312" panose="02010609030101010101" charset="-122"/>
                <a:ea typeface="仿宋_GB2312" panose="02010609030101010101" charset="-122"/>
              </a:endParaRPr>
            </a:p>
          </p:txBody>
        </p:sp>
        <p:sp>
          <p:nvSpPr>
            <p:cNvPr id="144" name="圆角矩形 143"/>
            <p:cNvSpPr/>
            <p:nvPr/>
          </p:nvSpPr>
          <p:spPr>
            <a:xfrm>
              <a:off x="213" y="2653"/>
              <a:ext cx="4460" cy="281"/>
            </a:xfrm>
            <a:prstGeom prst="roundRect">
              <a:avLst>
                <a:gd name="adj" fmla="val 5411"/>
              </a:avLst>
            </a:prstGeom>
            <a:solidFill>
              <a:srgbClr val="ECFAEC"/>
            </a:solidFill>
            <a:ln w="12700" cap="flat" cmpd="sng" algn="ctr">
              <a:solidFill>
                <a:srgbClr val="E8FBEC">
                  <a:alpha val="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p>
              <a:pPr algn="ctr"/>
              <a:r>
                <a:rPr lang="en-US" altLang="zh-CN" sz="1000">
                  <a:solidFill>
                    <a:schemeClr val="accent4">
                      <a:lumMod val="75000"/>
                    </a:schemeClr>
                  </a:solidFill>
                  <a:latin typeface="仿宋_GB2312" panose="02010609030101010101" charset="-122"/>
                  <a:ea typeface="仿宋_GB2312" panose="02010609030101010101" charset="-122"/>
                  <a:cs typeface="仿宋_GB2312" panose="02010609030101010101" charset="-122"/>
                </a:rPr>
                <a:t>客户分布</a:t>
              </a:r>
              <a:r>
                <a:rPr lang="zh-CN" altLang="en-US" sz="1000">
                  <a:solidFill>
                    <a:schemeClr val="accent4">
                      <a:lumMod val="75000"/>
                    </a:schemeClr>
                  </a:solidFill>
                  <a:latin typeface="仿宋_GB2312" panose="02010609030101010101" charset="-122"/>
                  <a:ea typeface="仿宋_GB2312" panose="02010609030101010101" charset="-122"/>
                  <a:cs typeface="仿宋_GB2312" panose="02010609030101010101" charset="-122"/>
                </a:rPr>
                <a:t>情况</a:t>
              </a:r>
              <a:endParaRPr lang="zh-CN" altLang="en-US" sz="1000">
                <a:solidFill>
                  <a:schemeClr val="accent4">
                    <a:lumMod val="75000"/>
                  </a:schemeClr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endParaRPr>
            </a:p>
          </p:txBody>
        </p:sp>
      </p:grpSp>
      <p:sp>
        <p:nvSpPr>
          <p:cNvPr id="153" name="文本框 152"/>
          <p:cNvSpPr txBox="1"/>
          <p:nvPr/>
        </p:nvSpPr>
        <p:spPr>
          <a:xfrm>
            <a:off x="134620" y="3608705"/>
            <a:ext cx="1395730" cy="50736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indent="0">
              <a:lnSpc>
                <a:spcPct val="150000"/>
              </a:lnSpc>
              <a:buFont typeface="Arial" panose="020B0604020202090204" pitchFamily="34" charset="0"/>
              <a:buNone/>
            </a:pPr>
            <a:r>
              <a:rPr lang="en-US" altLang="zh-CN" sz="8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•{{行业4增幅}}</a:t>
            </a:r>
            <a:endParaRPr lang="en-US" altLang="zh-CN" sz="800"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 indent="0">
              <a:lnSpc>
                <a:spcPct val="150000"/>
              </a:lnSpc>
              <a:buFont typeface="Arial" panose="020B0604020202090204" pitchFamily="34" charset="0"/>
              <a:buNone/>
            </a:pPr>
            <a:r>
              <a:rPr lang="en-US" altLang="zh-CN" sz="8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•{{行业5增幅}}</a:t>
            </a:r>
            <a:endParaRPr lang="en-US" altLang="zh-CN" sz="800"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</p:txBody>
      </p:sp>
      <p:sp>
        <p:nvSpPr>
          <p:cNvPr id="155" name="文本框 154"/>
          <p:cNvSpPr txBox="1"/>
          <p:nvPr/>
        </p:nvSpPr>
        <p:spPr>
          <a:xfrm>
            <a:off x="1612900" y="3608705"/>
            <a:ext cx="1395730" cy="50736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indent="0">
              <a:lnSpc>
                <a:spcPct val="150000"/>
              </a:lnSpc>
              <a:buFont typeface="Arial" panose="020B0604020202090204" pitchFamily="34" charset="0"/>
              <a:buNone/>
            </a:pPr>
            <a:r>
              <a:rPr lang="en-US" altLang="zh-CN" sz="8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•{{行业4金额}}</a:t>
            </a:r>
            <a:endParaRPr lang="en-US" altLang="zh-CN" sz="800"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 indent="0">
              <a:lnSpc>
                <a:spcPct val="150000"/>
              </a:lnSpc>
              <a:buFont typeface="Arial" panose="020B0604020202090204" pitchFamily="34" charset="0"/>
              <a:buNone/>
            </a:pPr>
            <a:r>
              <a:rPr lang="en-US" altLang="zh-CN" sz="8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•{{行业5金额}}</a:t>
            </a:r>
            <a:endParaRPr lang="en-US" altLang="zh-CN" sz="800"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</p:txBody>
      </p:sp>
      <p:grpSp>
        <p:nvGrpSpPr>
          <p:cNvPr id="156" name="组合 155"/>
          <p:cNvGrpSpPr/>
          <p:nvPr/>
        </p:nvGrpSpPr>
        <p:grpSpPr>
          <a:xfrm>
            <a:off x="6183630" y="1637030"/>
            <a:ext cx="2844800" cy="2052955"/>
            <a:chOff x="213" y="2653"/>
            <a:chExt cx="4460" cy="3233"/>
          </a:xfrm>
        </p:grpSpPr>
        <p:sp>
          <p:nvSpPr>
            <p:cNvPr id="157" name="圆角矩形 156"/>
            <p:cNvSpPr/>
            <p:nvPr/>
          </p:nvSpPr>
          <p:spPr>
            <a:xfrm>
              <a:off x="213" y="2723"/>
              <a:ext cx="4460" cy="3163"/>
            </a:xfrm>
            <a:prstGeom prst="roundRect">
              <a:avLst>
                <a:gd name="adj" fmla="val 5411"/>
              </a:avLst>
            </a:prstGeom>
            <a:solidFill>
              <a:schemeClr val="bg1">
                <a:alpha val="10000"/>
              </a:schemeClr>
            </a:solidFill>
            <a:ln w="12700" cap="flat" cmpd="sng" algn="ctr">
              <a:solidFill>
                <a:srgbClr val="0070C0">
                  <a:alpha val="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p>
              <a:pPr algn="ctr"/>
              <a:endParaRPr lang="zh-CN" altLang="en-US" sz="1200">
                <a:solidFill>
                  <a:schemeClr val="accent1">
                    <a:lumMod val="75000"/>
                  </a:schemeClr>
                </a:solidFill>
                <a:latin typeface="仿宋_GB2312" panose="02010609030101010101" charset="-122"/>
                <a:ea typeface="仿宋_GB2312" panose="02010609030101010101" charset="-122"/>
              </a:endParaRPr>
            </a:p>
          </p:txBody>
        </p:sp>
        <p:sp>
          <p:nvSpPr>
            <p:cNvPr id="158" name="圆角矩形 157"/>
            <p:cNvSpPr/>
            <p:nvPr/>
          </p:nvSpPr>
          <p:spPr>
            <a:xfrm>
              <a:off x="213" y="2653"/>
              <a:ext cx="4460" cy="281"/>
            </a:xfrm>
            <a:prstGeom prst="roundRect">
              <a:avLst>
                <a:gd name="adj" fmla="val 5411"/>
              </a:avLst>
            </a:prstGeom>
            <a:solidFill>
              <a:srgbClr val="FFE5D9"/>
            </a:solidFill>
            <a:ln w="12700" cap="flat" cmpd="sng" algn="ctr">
              <a:solidFill>
                <a:srgbClr val="FFF2EE">
                  <a:alpha val="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p>
              <a:pPr algn="ctr"/>
              <a:r>
                <a:rPr lang="zh-CN" altLang="en-US" sz="1000">
                  <a:solidFill>
                    <a:schemeClr val="accent2">
                      <a:lumMod val="75000"/>
                    </a:schemeClr>
                  </a:solidFill>
                  <a:latin typeface="仿宋_GB2312" panose="02010609030101010101" charset="-122"/>
                  <a:ea typeface="仿宋_GB2312" panose="02010609030101010101" charset="-122"/>
                </a:rPr>
                <a:t>招采节奏（</a:t>
              </a:r>
              <a:r>
                <a:rPr lang="zh-CN" altLang="en-US" sz="800">
                  <a:solidFill>
                    <a:schemeClr val="accent2">
                      <a:lumMod val="75000"/>
                    </a:schemeClr>
                  </a:solidFill>
                  <a:latin typeface="仿宋_GB2312" panose="02010609030101010101" charset="-122"/>
                  <a:ea typeface="仿宋_GB2312" panose="02010609030101010101" charset="-122"/>
                </a:rPr>
                <a:t>金额</a:t>
              </a:r>
              <a:r>
                <a:rPr lang="zh-CN" altLang="en-US" sz="1000">
                  <a:solidFill>
                    <a:schemeClr val="accent2">
                      <a:lumMod val="75000"/>
                    </a:schemeClr>
                  </a:solidFill>
                  <a:latin typeface="仿宋_GB2312" panose="02010609030101010101" charset="-122"/>
                  <a:ea typeface="仿宋_GB2312" panose="02010609030101010101" charset="-122"/>
                </a:rPr>
                <a:t>）</a:t>
              </a:r>
              <a:endParaRPr lang="zh-CN" altLang="en-US" sz="1000">
                <a:solidFill>
                  <a:schemeClr val="accent2">
                    <a:lumMod val="75000"/>
                  </a:schemeClr>
                </a:solidFill>
                <a:latin typeface="仿宋_GB2312" panose="02010609030101010101" charset="-122"/>
                <a:ea typeface="仿宋_GB2312" panose="02010609030101010101" charset="-122"/>
              </a:endParaRPr>
            </a:p>
          </p:txBody>
        </p:sp>
      </p:grpSp>
      <p:pic>
        <p:nvPicPr>
          <p:cNvPr id="348" name="图片 347" descr="时间规划"/>
          <p:cNvPicPr>
            <a:picLocks noChangeAspect="1"/>
          </p:cNvPicPr>
          <p:nvPr>
            <p:custDataLst>
              <p:tags r:id="rId35"/>
            </p:custDataLst>
          </p:nvPr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210820" y="4423410"/>
            <a:ext cx="171450" cy="171450"/>
          </a:xfrm>
          <a:prstGeom prst="rect">
            <a:avLst/>
          </a:prstGeom>
        </p:spPr>
      </p:pic>
      <p:pic>
        <p:nvPicPr>
          <p:cNvPr id="349" name="图片 348" descr="方向"/>
          <p:cNvPicPr>
            <a:picLocks noChangeAspect="1"/>
          </p:cNvPicPr>
          <p:nvPr>
            <p:custDataLst>
              <p:tags r:id="rId38"/>
            </p:custDataLst>
          </p:nvPr>
        </p:nvPicPr>
        <p:blipFill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>
            <a:off x="203835" y="5057775"/>
            <a:ext cx="170815" cy="170815"/>
          </a:xfrm>
          <a:prstGeom prst="rect">
            <a:avLst/>
          </a:prstGeom>
        </p:spPr>
      </p:pic>
      <p:grpSp>
        <p:nvGrpSpPr>
          <p:cNvPr id="118" name="图形 233"/>
          <p:cNvGrpSpPr/>
          <p:nvPr/>
        </p:nvGrpSpPr>
        <p:grpSpPr>
          <a:xfrm rot="0">
            <a:off x="170815" y="3098483"/>
            <a:ext cx="163830" cy="178435"/>
            <a:chOff x="5629495" y="2819400"/>
            <a:chExt cx="933008" cy="1219199"/>
          </a:xfrm>
        </p:grpSpPr>
        <p:sp>
          <p:nvSpPr>
            <p:cNvPr id="119" name="任意多边形: 形状 209"/>
            <p:cNvSpPr/>
            <p:nvPr/>
          </p:nvSpPr>
          <p:spPr>
            <a:xfrm>
              <a:off x="5629495" y="3155814"/>
              <a:ext cx="933008" cy="882785"/>
            </a:xfrm>
            <a:custGeom>
              <a:avLst/>
              <a:gdLst>
                <a:gd name="connsiteX0" fmla="*/ 481713 w 933008"/>
                <a:gd name="connsiteY0" fmla="*/ 31432 h 882785"/>
                <a:gd name="connsiteX1" fmla="*/ 592518 w 933008"/>
                <a:gd name="connsiteY1" fmla="*/ 600 h 882785"/>
                <a:gd name="connsiteX2" fmla="*/ 691118 w 933008"/>
                <a:gd name="connsiteY2" fmla="*/ 112369 h 882785"/>
                <a:gd name="connsiteX3" fmla="*/ 842716 w 933008"/>
                <a:gd name="connsiteY3" fmla="*/ 166325 h 882785"/>
                <a:gd name="connsiteX4" fmla="*/ 842716 w 933008"/>
                <a:gd name="connsiteY4" fmla="*/ 315351 h 882785"/>
                <a:gd name="connsiteX5" fmla="*/ 932643 w 933008"/>
                <a:gd name="connsiteY5" fmla="*/ 430973 h 882785"/>
                <a:gd name="connsiteX6" fmla="*/ 909516 w 933008"/>
                <a:gd name="connsiteY6" fmla="*/ 466942 h 882785"/>
                <a:gd name="connsiteX7" fmla="*/ 850422 w 933008"/>
                <a:gd name="connsiteY7" fmla="*/ 572289 h 882785"/>
                <a:gd name="connsiteX8" fmla="*/ 817019 w 933008"/>
                <a:gd name="connsiteY8" fmla="*/ 729022 h 882785"/>
                <a:gd name="connsiteX9" fmla="*/ 707178 w 933008"/>
                <a:gd name="connsiteY9" fmla="*/ 772704 h 882785"/>
                <a:gd name="connsiteX10" fmla="*/ 596053 w 933008"/>
                <a:gd name="connsiteY10" fmla="*/ 880614 h 882785"/>
                <a:gd name="connsiteX11" fmla="*/ 454735 w 933008"/>
                <a:gd name="connsiteY11" fmla="*/ 842073 h 882785"/>
                <a:gd name="connsiteX12" fmla="*/ 328837 w 933008"/>
                <a:gd name="connsiteY12" fmla="*/ 880614 h 882785"/>
                <a:gd name="connsiteX13" fmla="*/ 226059 w 933008"/>
                <a:gd name="connsiteY13" fmla="*/ 762425 h 882785"/>
                <a:gd name="connsiteX14" fmla="*/ 87312 w 933008"/>
                <a:gd name="connsiteY14" fmla="*/ 703329 h 882785"/>
                <a:gd name="connsiteX15" fmla="*/ 74465 w 933008"/>
                <a:gd name="connsiteY15" fmla="*/ 564580 h 882785"/>
                <a:gd name="connsiteX16" fmla="*/ -50 w 933008"/>
                <a:gd name="connsiteY16" fmla="*/ 433762 h 882785"/>
                <a:gd name="connsiteX17" fmla="*/ 71894 w 933008"/>
                <a:gd name="connsiteY17" fmla="*/ 320488 h 882785"/>
                <a:gd name="connsiteX18" fmla="*/ 82174 w 933008"/>
                <a:gd name="connsiteY18" fmla="*/ 179171 h 882785"/>
                <a:gd name="connsiteX19" fmla="*/ 213212 w 933008"/>
                <a:gd name="connsiteY19" fmla="*/ 114935 h 882785"/>
                <a:gd name="connsiteX20" fmla="*/ 300568 w 933008"/>
                <a:gd name="connsiteY20" fmla="*/ 9591 h 882785"/>
                <a:gd name="connsiteX21" fmla="*/ 387285 w 933008"/>
                <a:gd name="connsiteY21" fmla="*/ 17939 h 882785"/>
                <a:gd name="connsiteX22" fmla="*/ 439315 w 933008"/>
                <a:gd name="connsiteY22" fmla="*/ 48131 h 882785"/>
                <a:gd name="connsiteX23" fmla="*/ 481713 w 933008"/>
                <a:gd name="connsiteY23" fmla="*/ 31432 h 882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3008" h="882785">
                  <a:moveTo>
                    <a:pt x="481713" y="31432"/>
                  </a:moveTo>
                  <a:cubicBezTo>
                    <a:pt x="481713" y="31432"/>
                    <a:pt x="563308" y="-7229"/>
                    <a:pt x="592518" y="600"/>
                  </a:cubicBezTo>
                  <a:cubicBezTo>
                    <a:pt x="631236" y="10979"/>
                    <a:pt x="691118" y="112369"/>
                    <a:pt x="691118" y="112369"/>
                  </a:cubicBezTo>
                  <a:lnTo>
                    <a:pt x="842716" y="166325"/>
                  </a:lnTo>
                  <a:lnTo>
                    <a:pt x="842716" y="315351"/>
                  </a:lnTo>
                  <a:lnTo>
                    <a:pt x="932643" y="430973"/>
                  </a:lnTo>
                  <a:cubicBezTo>
                    <a:pt x="932643" y="430973"/>
                    <a:pt x="930071" y="446388"/>
                    <a:pt x="909516" y="466942"/>
                  </a:cubicBezTo>
                  <a:cubicBezTo>
                    <a:pt x="888963" y="487500"/>
                    <a:pt x="850422" y="544025"/>
                    <a:pt x="850422" y="572289"/>
                  </a:cubicBezTo>
                  <a:cubicBezTo>
                    <a:pt x="850422" y="600554"/>
                    <a:pt x="865839" y="713606"/>
                    <a:pt x="817019" y="729022"/>
                  </a:cubicBezTo>
                  <a:cubicBezTo>
                    <a:pt x="768200" y="744438"/>
                    <a:pt x="759206" y="716181"/>
                    <a:pt x="707178" y="772704"/>
                  </a:cubicBezTo>
                  <a:cubicBezTo>
                    <a:pt x="655145" y="829228"/>
                    <a:pt x="637163" y="880614"/>
                    <a:pt x="596053" y="880614"/>
                  </a:cubicBezTo>
                  <a:cubicBezTo>
                    <a:pt x="554939" y="880614"/>
                    <a:pt x="495843" y="831794"/>
                    <a:pt x="454735" y="842073"/>
                  </a:cubicBezTo>
                  <a:cubicBezTo>
                    <a:pt x="413626" y="852351"/>
                    <a:pt x="375086" y="890886"/>
                    <a:pt x="328837" y="880614"/>
                  </a:cubicBezTo>
                  <a:cubicBezTo>
                    <a:pt x="282588" y="870341"/>
                    <a:pt x="267171" y="790690"/>
                    <a:pt x="226059" y="762425"/>
                  </a:cubicBezTo>
                  <a:cubicBezTo>
                    <a:pt x="184949" y="734159"/>
                    <a:pt x="89883" y="736728"/>
                    <a:pt x="87312" y="703329"/>
                  </a:cubicBezTo>
                  <a:cubicBezTo>
                    <a:pt x="84742" y="669926"/>
                    <a:pt x="97589" y="608260"/>
                    <a:pt x="74465" y="564580"/>
                  </a:cubicBezTo>
                  <a:cubicBezTo>
                    <a:pt x="51342" y="520900"/>
                    <a:pt x="5088" y="480230"/>
                    <a:pt x="-50" y="433762"/>
                  </a:cubicBezTo>
                  <a:cubicBezTo>
                    <a:pt x="-5187" y="387293"/>
                    <a:pt x="53908" y="343612"/>
                    <a:pt x="71894" y="320488"/>
                  </a:cubicBezTo>
                  <a:cubicBezTo>
                    <a:pt x="89881" y="297363"/>
                    <a:pt x="64189" y="230560"/>
                    <a:pt x="82174" y="179171"/>
                  </a:cubicBezTo>
                  <a:cubicBezTo>
                    <a:pt x="100155" y="127782"/>
                    <a:pt x="151547" y="114935"/>
                    <a:pt x="213212" y="114935"/>
                  </a:cubicBezTo>
                  <a:cubicBezTo>
                    <a:pt x="274876" y="114935"/>
                    <a:pt x="256887" y="32717"/>
                    <a:pt x="300568" y="9591"/>
                  </a:cubicBezTo>
                  <a:cubicBezTo>
                    <a:pt x="300568" y="9591"/>
                    <a:pt x="338248" y="-4916"/>
                    <a:pt x="387285" y="17939"/>
                  </a:cubicBezTo>
                  <a:cubicBezTo>
                    <a:pt x="399876" y="23808"/>
                    <a:pt x="439315" y="48131"/>
                    <a:pt x="439315" y="48131"/>
                  </a:cubicBezTo>
                  <a:lnTo>
                    <a:pt x="481713" y="31432"/>
                  </a:lnTo>
                  <a:close/>
                </a:path>
              </a:pathLst>
            </a:custGeom>
            <a:solidFill>
              <a:srgbClr val="ED7D31"/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  <p:sp>
          <p:nvSpPr>
            <p:cNvPr id="120" name="任意多边形: 形状 210"/>
            <p:cNvSpPr/>
            <p:nvPr/>
          </p:nvSpPr>
          <p:spPr>
            <a:xfrm>
              <a:off x="5949296" y="3597209"/>
              <a:ext cx="532972" cy="439666"/>
            </a:xfrm>
            <a:custGeom>
              <a:avLst/>
              <a:gdLst>
                <a:gd name="connsiteX0" fmla="*/ 497163 w 532972"/>
                <a:gd name="connsiteY0" fmla="*/ 287524 h 439666"/>
                <a:gd name="connsiteX1" fmla="*/ 532550 w 532972"/>
                <a:gd name="connsiteY1" fmla="*/ 206946 h 439666"/>
                <a:gd name="connsiteX2" fmla="*/ 335087 w 532972"/>
                <a:gd name="connsiteY2" fmla="*/ -551 h 439666"/>
                <a:gd name="connsiteX3" fmla="*/ -422 w 532972"/>
                <a:gd name="connsiteY3" fmla="*/ 134693 h 439666"/>
                <a:gd name="connsiteX4" fmla="*/ 252057 w 532972"/>
                <a:gd name="connsiteY4" fmla="*/ 434867 h 439666"/>
                <a:gd name="connsiteX5" fmla="*/ 252064 w 532972"/>
                <a:gd name="connsiteY5" fmla="*/ 434873 h 439666"/>
                <a:gd name="connsiteX6" fmla="*/ 276197 w 532972"/>
                <a:gd name="connsiteY6" fmla="*/ 439116 h 439666"/>
                <a:gd name="connsiteX7" fmla="*/ 387322 w 532972"/>
                <a:gd name="connsiteY7" fmla="*/ 331206 h 439666"/>
                <a:gd name="connsiteX8" fmla="*/ 497163 w 532972"/>
                <a:gd name="connsiteY8" fmla="*/ 287524 h 439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2972" h="439666">
                  <a:moveTo>
                    <a:pt x="497163" y="287524"/>
                  </a:moveTo>
                  <a:cubicBezTo>
                    <a:pt x="523265" y="279281"/>
                    <a:pt x="530999" y="243131"/>
                    <a:pt x="532550" y="206946"/>
                  </a:cubicBezTo>
                  <a:lnTo>
                    <a:pt x="335087" y="-551"/>
                  </a:lnTo>
                  <a:lnTo>
                    <a:pt x="-422" y="134693"/>
                  </a:lnTo>
                  <a:lnTo>
                    <a:pt x="252057" y="434867"/>
                  </a:lnTo>
                  <a:lnTo>
                    <a:pt x="252064" y="434873"/>
                  </a:lnTo>
                  <a:cubicBezTo>
                    <a:pt x="260559" y="437470"/>
                    <a:pt x="268681" y="439116"/>
                    <a:pt x="276197" y="439116"/>
                  </a:cubicBezTo>
                  <a:cubicBezTo>
                    <a:pt x="317309" y="439116"/>
                    <a:pt x="335291" y="387730"/>
                    <a:pt x="387322" y="331206"/>
                  </a:cubicBezTo>
                  <a:cubicBezTo>
                    <a:pt x="439350" y="274683"/>
                    <a:pt x="448344" y="302940"/>
                    <a:pt x="497163" y="287524"/>
                  </a:cubicBezTo>
                  <a:close/>
                </a:path>
              </a:pathLst>
            </a:custGeom>
            <a:solidFill>
              <a:srgbClr val="A5A5A5"/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  <p:sp>
          <p:nvSpPr>
            <p:cNvPr id="121" name="任意多边形: 形状 211"/>
            <p:cNvSpPr/>
            <p:nvPr/>
          </p:nvSpPr>
          <p:spPr>
            <a:xfrm>
              <a:off x="5823648" y="3340271"/>
              <a:ext cx="544705" cy="544705"/>
            </a:xfrm>
            <a:custGeom>
              <a:avLst/>
              <a:gdLst>
                <a:gd name="connsiteX0" fmla="*/ 544340 w 544705"/>
                <a:gd name="connsiteY0" fmla="*/ 271899 h 544705"/>
                <a:gd name="connsiteX1" fmla="*/ 271987 w 544705"/>
                <a:gd name="connsiteY1" fmla="*/ 544251 h 544705"/>
                <a:gd name="connsiteX2" fmla="*/ -365 w 544705"/>
                <a:gd name="connsiteY2" fmla="*/ 271899 h 544705"/>
                <a:gd name="connsiteX3" fmla="*/ 271987 w 544705"/>
                <a:gd name="connsiteY3" fmla="*/ -454 h 544705"/>
                <a:gd name="connsiteX4" fmla="*/ 544340 w 544705"/>
                <a:gd name="connsiteY4" fmla="*/ 271899 h 54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4705" h="544705">
                  <a:moveTo>
                    <a:pt x="544340" y="271899"/>
                  </a:moveTo>
                  <a:cubicBezTo>
                    <a:pt x="544340" y="422315"/>
                    <a:pt x="422403" y="544251"/>
                    <a:pt x="271987" y="544251"/>
                  </a:cubicBezTo>
                  <a:cubicBezTo>
                    <a:pt x="121571" y="544251"/>
                    <a:pt x="-365" y="422315"/>
                    <a:pt x="-365" y="271899"/>
                  </a:cubicBezTo>
                  <a:cubicBezTo>
                    <a:pt x="-365" y="121482"/>
                    <a:pt x="121571" y="-454"/>
                    <a:pt x="271987" y="-454"/>
                  </a:cubicBezTo>
                  <a:cubicBezTo>
                    <a:pt x="422403" y="-454"/>
                    <a:pt x="544340" y="121482"/>
                    <a:pt x="544340" y="271899"/>
                  </a:cubicBezTo>
                  <a:close/>
                </a:path>
              </a:pathLst>
            </a:custGeom>
            <a:solidFill>
              <a:srgbClr val="4472C4"/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  <p:sp>
          <p:nvSpPr>
            <p:cNvPr id="122" name="任意多边形: 形状 212"/>
            <p:cNvSpPr/>
            <p:nvPr/>
          </p:nvSpPr>
          <p:spPr>
            <a:xfrm>
              <a:off x="5906567" y="3423190"/>
              <a:ext cx="378867" cy="378867"/>
            </a:xfrm>
            <a:custGeom>
              <a:avLst/>
              <a:gdLst>
                <a:gd name="connsiteX0" fmla="*/ 378502 w 378867"/>
                <a:gd name="connsiteY0" fmla="*/ 188980 h 378867"/>
                <a:gd name="connsiteX1" fmla="*/ 189068 w 378867"/>
                <a:gd name="connsiteY1" fmla="*/ 378413 h 378867"/>
                <a:gd name="connsiteX2" fmla="*/ -365 w 378867"/>
                <a:gd name="connsiteY2" fmla="*/ 188980 h 378867"/>
                <a:gd name="connsiteX3" fmla="*/ 189068 w 378867"/>
                <a:gd name="connsiteY3" fmla="*/ -454 h 378867"/>
                <a:gd name="connsiteX4" fmla="*/ 378502 w 378867"/>
                <a:gd name="connsiteY4" fmla="*/ 188980 h 378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8867" h="378867">
                  <a:moveTo>
                    <a:pt x="378502" y="188980"/>
                  </a:moveTo>
                  <a:cubicBezTo>
                    <a:pt x="378502" y="293601"/>
                    <a:pt x="293689" y="378413"/>
                    <a:pt x="189068" y="378413"/>
                  </a:cubicBezTo>
                  <a:cubicBezTo>
                    <a:pt x="84447" y="378413"/>
                    <a:pt x="-365" y="293601"/>
                    <a:pt x="-365" y="188980"/>
                  </a:cubicBezTo>
                  <a:cubicBezTo>
                    <a:pt x="-365" y="84358"/>
                    <a:pt x="84447" y="-454"/>
                    <a:pt x="189068" y="-454"/>
                  </a:cubicBezTo>
                  <a:cubicBezTo>
                    <a:pt x="293689" y="-454"/>
                    <a:pt x="378502" y="84358"/>
                    <a:pt x="378502" y="188980"/>
                  </a:cubicBezTo>
                  <a:close/>
                </a:path>
              </a:pathLst>
            </a:custGeom>
            <a:solidFill>
              <a:srgbClr val="ED7D31"/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  <p:sp>
          <p:nvSpPr>
            <p:cNvPr id="123" name="任意多边形: 形状 213"/>
            <p:cNvSpPr/>
            <p:nvPr/>
          </p:nvSpPr>
          <p:spPr>
            <a:xfrm>
              <a:off x="5949294" y="3597265"/>
              <a:ext cx="411117" cy="286430"/>
            </a:xfrm>
            <a:custGeom>
              <a:avLst/>
              <a:gdLst>
                <a:gd name="connsiteX0" fmla="*/ 410724 w 411117"/>
                <a:gd name="connsiteY0" fmla="*/ 78880 h 286430"/>
                <a:gd name="connsiteX1" fmla="*/ 335169 w 411117"/>
                <a:gd name="connsiteY1" fmla="*/ -515 h 286430"/>
                <a:gd name="connsiteX2" fmla="*/ 335745 w 411117"/>
                <a:gd name="connsiteY2" fmla="*/ 13558 h 286430"/>
                <a:gd name="connsiteX3" fmla="*/ 146312 w 411117"/>
                <a:gd name="connsiteY3" fmla="*/ 202993 h 286430"/>
                <a:gd name="connsiteX4" fmla="*/ 395 w 411117"/>
                <a:gd name="connsiteY4" fmla="*/ 134355 h 286430"/>
                <a:gd name="connsiteX5" fmla="*/ -393 w 411117"/>
                <a:gd name="connsiteY5" fmla="*/ 134673 h 286430"/>
                <a:gd name="connsiteX6" fmla="*/ 126126 w 411117"/>
                <a:gd name="connsiteY6" fmla="*/ 285092 h 286430"/>
                <a:gd name="connsiteX7" fmla="*/ 146312 w 411117"/>
                <a:gd name="connsiteY7" fmla="*/ 285916 h 286430"/>
                <a:gd name="connsiteX8" fmla="*/ 410724 w 411117"/>
                <a:gd name="connsiteY8" fmla="*/ 78880 h 286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1117" h="286430">
                  <a:moveTo>
                    <a:pt x="410724" y="78880"/>
                  </a:moveTo>
                  <a:lnTo>
                    <a:pt x="335169" y="-515"/>
                  </a:lnTo>
                  <a:cubicBezTo>
                    <a:pt x="335513" y="4138"/>
                    <a:pt x="335745" y="8819"/>
                    <a:pt x="335745" y="13558"/>
                  </a:cubicBezTo>
                  <a:cubicBezTo>
                    <a:pt x="335745" y="118180"/>
                    <a:pt x="250933" y="202993"/>
                    <a:pt x="146312" y="202993"/>
                  </a:cubicBezTo>
                  <a:cubicBezTo>
                    <a:pt x="87604" y="202993"/>
                    <a:pt x="35143" y="176281"/>
                    <a:pt x="395" y="134355"/>
                  </a:cubicBezTo>
                  <a:lnTo>
                    <a:pt x="-393" y="134673"/>
                  </a:lnTo>
                  <a:lnTo>
                    <a:pt x="126126" y="285092"/>
                  </a:lnTo>
                  <a:cubicBezTo>
                    <a:pt x="132800" y="285583"/>
                    <a:pt x="139514" y="285916"/>
                    <a:pt x="146312" y="285916"/>
                  </a:cubicBezTo>
                  <a:cubicBezTo>
                    <a:pt x="274205" y="285916"/>
                    <a:pt x="381456" y="197742"/>
                    <a:pt x="410724" y="78880"/>
                  </a:cubicBezTo>
                  <a:close/>
                </a:path>
              </a:pathLst>
            </a:custGeom>
            <a:solidFill>
              <a:srgbClr val="4472C4"/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  <p:sp>
          <p:nvSpPr>
            <p:cNvPr id="124" name="任意多边形: 形状 214"/>
            <p:cNvSpPr/>
            <p:nvPr/>
          </p:nvSpPr>
          <p:spPr>
            <a:xfrm>
              <a:off x="5823647" y="3021967"/>
              <a:ext cx="573131" cy="95070"/>
            </a:xfrm>
            <a:custGeom>
              <a:avLst/>
              <a:gdLst>
                <a:gd name="connsiteX0" fmla="*/ -372 w 573131"/>
                <a:gd name="connsiteY0" fmla="*/ -197 h 95070"/>
                <a:gd name="connsiteX1" fmla="*/ 572760 w 573131"/>
                <a:gd name="connsiteY1" fmla="*/ -197 h 95070"/>
                <a:gd name="connsiteX2" fmla="*/ 572760 w 573131"/>
                <a:gd name="connsiteY2" fmla="*/ 94873 h 95070"/>
                <a:gd name="connsiteX3" fmla="*/ -372 w 573131"/>
                <a:gd name="connsiteY3" fmla="*/ 94873 h 95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3131" h="95070">
                  <a:moveTo>
                    <a:pt x="-372" y="-197"/>
                  </a:moveTo>
                  <a:lnTo>
                    <a:pt x="572760" y="-197"/>
                  </a:lnTo>
                  <a:lnTo>
                    <a:pt x="572760" y="94873"/>
                  </a:lnTo>
                  <a:lnTo>
                    <a:pt x="-372" y="94873"/>
                  </a:lnTo>
                  <a:close/>
                </a:path>
              </a:pathLst>
            </a:custGeom>
            <a:solidFill>
              <a:srgbClr val="C73030"/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  <p:sp>
          <p:nvSpPr>
            <p:cNvPr id="125" name="任意多边形: 形状 215"/>
            <p:cNvSpPr/>
            <p:nvPr/>
          </p:nvSpPr>
          <p:spPr>
            <a:xfrm>
              <a:off x="5823647" y="2819400"/>
              <a:ext cx="573131" cy="205719"/>
            </a:xfrm>
            <a:custGeom>
              <a:avLst/>
              <a:gdLst>
                <a:gd name="connsiteX0" fmla="*/ -372 w 573131"/>
                <a:gd name="connsiteY0" fmla="*/ -127 h 205719"/>
                <a:gd name="connsiteX1" fmla="*/ 572760 w 573131"/>
                <a:gd name="connsiteY1" fmla="*/ -127 h 205719"/>
                <a:gd name="connsiteX2" fmla="*/ 572760 w 573131"/>
                <a:gd name="connsiteY2" fmla="*/ 205592 h 205719"/>
                <a:gd name="connsiteX3" fmla="*/ -372 w 573131"/>
                <a:gd name="connsiteY3" fmla="*/ 205592 h 205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3131" h="205719">
                  <a:moveTo>
                    <a:pt x="-372" y="-127"/>
                  </a:moveTo>
                  <a:lnTo>
                    <a:pt x="572760" y="-127"/>
                  </a:lnTo>
                  <a:lnTo>
                    <a:pt x="572760" y="205592"/>
                  </a:lnTo>
                  <a:lnTo>
                    <a:pt x="-372" y="205592"/>
                  </a:lnTo>
                  <a:close/>
                </a:path>
              </a:pathLst>
            </a:custGeom>
            <a:solidFill>
              <a:srgbClr val="E84438"/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  <p:sp>
          <p:nvSpPr>
            <p:cNvPr id="126" name="任意多边形: 形状 216"/>
            <p:cNvSpPr/>
            <p:nvPr/>
          </p:nvSpPr>
          <p:spPr>
            <a:xfrm>
              <a:off x="6066615" y="3117036"/>
              <a:ext cx="75793" cy="92497"/>
            </a:xfrm>
            <a:custGeom>
              <a:avLst/>
              <a:gdLst>
                <a:gd name="connsiteX0" fmla="*/ 59520 w 75793"/>
                <a:gd name="connsiteY0" fmla="*/ 23530 h 92497"/>
                <a:gd name="connsiteX1" fmla="*/ 59520 w 75793"/>
                <a:gd name="connsiteY1" fmla="*/ 23530 h 92497"/>
                <a:gd name="connsiteX2" fmla="*/ 59520 w 75793"/>
                <a:gd name="connsiteY2" fmla="*/ -241 h 92497"/>
                <a:gd name="connsiteX3" fmla="*/ 14401 w 75793"/>
                <a:gd name="connsiteY3" fmla="*/ -241 h 92497"/>
                <a:gd name="connsiteX4" fmla="*/ 14401 w 75793"/>
                <a:gd name="connsiteY4" fmla="*/ 23530 h 92497"/>
                <a:gd name="connsiteX5" fmla="*/ 15536 w 75793"/>
                <a:gd name="connsiteY5" fmla="*/ 23530 h 92497"/>
                <a:gd name="connsiteX6" fmla="*/ -370 w 75793"/>
                <a:gd name="connsiteY6" fmla="*/ 54358 h 92497"/>
                <a:gd name="connsiteX7" fmla="*/ 37527 w 75793"/>
                <a:gd name="connsiteY7" fmla="*/ 92257 h 92497"/>
                <a:gd name="connsiteX8" fmla="*/ 75424 w 75793"/>
                <a:gd name="connsiteY8" fmla="*/ 54358 h 92497"/>
                <a:gd name="connsiteX9" fmla="*/ 59520 w 75793"/>
                <a:gd name="connsiteY9" fmla="*/ 23530 h 92497"/>
                <a:gd name="connsiteX10" fmla="*/ 37528 w 75793"/>
                <a:gd name="connsiteY10" fmla="*/ 77431 h 92497"/>
                <a:gd name="connsiteX11" fmla="*/ 14456 w 75793"/>
                <a:gd name="connsiteY11" fmla="*/ 54356 h 92497"/>
                <a:gd name="connsiteX12" fmla="*/ 37528 w 75793"/>
                <a:gd name="connsiteY12" fmla="*/ 31281 h 92497"/>
                <a:gd name="connsiteX13" fmla="*/ 60601 w 75793"/>
                <a:gd name="connsiteY13" fmla="*/ 54356 h 92497"/>
                <a:gd name="connsiteX14" fmla="*/ 37528 w 75793"/>
                <a:gd name="connsiteY14" fmla="*/ 77431 h 92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5793" h="92497">
                  <a:moveTo>
                    <a:pt x="59520" y="23530"/>
                  </a:moveTo>
                  <a:lnTo>
                    <a:pt x="59520" y="23530"/>
                  </a:lnTo>
                  <a:lnTo>
                    <a:pt x="59520" y="-241"/>
                  </a:lnTo>
                  <a:lnTo>
                    <a:pt x="14401" y="-241"/>
                  </a:lnTo>
                  <a:lnTo>
                    <a:pt x="14401" y="23530"/>
                  </a:lnTo>
                  <a:lnTo>
                    <a:pt x="15536" y="23530"/>
                  </a:lnTo>
                  <a:cubicBezTo>
                    <a:pt x="5920" y="30404"/>
                    <a:pt x="-370" y="41634"/>
                    <a:pt x="-370" y="54358"/>
                  </a:cubicBezTo>
                  <a:cubicBezTo>
                    <a:pt x="-370" y="75290"/>
                    <a:pt x="16598" y="92257"/>
                    <a:pt x="37527" y="92257"/>
                  </a:cubicBezTo>
                  <a:cubicBezTo>
                    <a:pt x="58458" y="92257"/>
                    <a:pt x="75424" y="75290"/>
                    <a:pt x="75424" y="54358"/>
                  </a:cubicBezTo>
                  <a:cubicBezTo>
                    <a:pt x="75426" y="41634"/>
                    <a:pt x="69136" y="30404"/>
                    <a:pt x="59520" y="23530"/>
                  </a:cubicBezTo>
                  <a:close/>
                  <a:moveTo>
                    <a:pt x="37528" y="77431"/>
                  </a:moveTo>
                  <a:cubicBezTo>
                    <a:pt x="24789" y="77431"/>
                    <a:pt x="14456" y="67100"/>
                    <a:pt x="14456" y="54356"/>
                  </a:cubicBezTo>
                  <a:cubicBezTo>
                    <a:pt x="14456" y="41612"/>
                    <a:pt x="24790" y="31281"/>
                    <a:pt x="37528" y="31281"/>
                  </a:cubicBezTo>
                  <a:cubicBezTo>
                    <a:pt x="50273" y="31281"/>
                    <a:pt x="60601" y="41612"/>
                    <a:pt x="60601" y="54356"/>
                  </a:cubicBezTo>
                  <a:cubicBezTo>
                    <a:pt x="60601" y="67100"/>
                    <a:pt x="50273" y="77431"/>
                    <a:pt x="37528" y="77431"/>
                  </a:cubicBezTo>
                  <a:close/>
                </a:path>
              </a:pathLst>
            </a:custGeom>
            <a:solidFill>
              <a:srgbClr val="F18A1A"/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</p:grpSp>
      <p:sp>
        <p:nvSpPr>
          <p:cNvPr id="26" name="文本框 25"/>
          <p:cNvSpPr txBox="1"/>
          <p:nvPr/>
        </p:nvSpPr>
        <p:spPr>
          <a:xfrm>
            <a:off x="243205" y="3072765"/>
            <a:ext cx="1235710" cy="2298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en-US" altLang="zh-CN" sz="9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{{行业2增幅}}</a:t>
            </a:r>
            <a:endParaRPr lang="en-US" altLang="zh-CN" sz="900"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</p:txBody>
      </p:sp>
      <p:grpSp>
        <p:nvGrpSpPr>
          <p:cNvPr id="129" name="图形 233"/>
          <p:cNvGrpSpPr/>
          <p:nvPr/>
        </p:nvGrpSpPr>
        <p:grpSpPr>
          <a:xfrm rot="0">
            <a:off x="170815" y="3389313"/>
            <a:ext cx="163830" cy="178435"/>
            <a:chOff x="5629495" y="2819400"/>
            <a:chExt cx="933008" cy="1219199"/>
          </a:xfrm>
        </p:grpSpPr>
        <p:sp>
          <p:nvSpPr>
            <p:cNvPr id="130" name="任意多边形: 形状 218"/>
            <p:cNvSpPr/>
            <p:nvPr/>
          </p:nvSpPr>
          <p:spPr>
            <a:xfrm>
              <a:off x="5629495" y="3155814"/>
              <a:ext cx="933008" cy="882785"/>
            </a:xfrm>
            <a:custGeom>
              <a:avLst/>
              <a:gdLst>
                <a:gd name="connsiteX0" fmla="*/ 481713 w 933008"/>
                <a:gd name="connsiteY0" fmla="*/ 31432 h 882785"/>
                <a:gd name="connsiteX1" fmla="*/ 592518 w 933008"/>
                <a:gd name="connsiteY1" fmla="*/ 600 h 882785"/>
                <a:gd name="connsiteX2" fmla="*/ 691118 w 933008"/>
                <a:gd name="connsiteY2" fmla="*/ 112369 h 882785"/>
                <a:gd name="connsiteX3" fmla="*/ 842716 w 933008"/>
                <a:gd name="connsiteY3" fmla="*/ 166325 h 882785"/>
                <a:gd name="connsiteX4" fmla="*/ 842716 w 933008"/>
                <a:gd name="connsiteY4" fmla="*/ 315351 h 882785"/>
                <a:gd name="connsiteX5" fmla="*/ 932643 w 933008"/>
                <a:gd name="connsiteY5" fmla="*/ 430973 h 882785"/>
                <a:gd name="connsiteX6" fmla="*/ 909516 w 933008"/>
                <a:gd name="connsiteY6" fmla="*/ 466942 h 882785"/>
                <a:gd name="connsiteX7" fmla="*/ 850422 w 933008"/>
                <a:gd name="connsiteY7" fmla="*/ 572289 h 882785"/>
                <a:gd name="connsiteX8" fmla="*/ 817019 w 933008"/>
                <a:gd name="connsiteY8" fmla="*/ 729022 h 882785"/>
                <a:gd name="connsiteX9" fmla="*/ 707178 w 933008"/>
                <a:gd name="connsiteY9" fmla="*/ 772704 h 882785"/>
                <a:gd name="connsiteX10" fmla="*/ 596053 w 933008"/>
                <a:gd name="connsiteY10" fmla="*/ 880614 h 882785"/>
                <a:gd name="connsiteX11" fmla="*/ 454735 w 933008"/>
                <a:gd name="connsiteY11" fmla="*/ 842073 h 882785"/>
                <a:gd name="connsiteX12" fmla="*/ 328837 w 933008"/>
                <a:gd name="connsiteY12" fmla="*/ 880614 h 882785"/>
                <a:gd name="connsiteX13" fmla="*/ 226059 w 933008"/>
                <a:gd name="connsiteY13" fmla="*/ 762425 h 882785"/>
                <a:gd name="connsiteX14" fmla="*/ 87312 w 933008"/>
                <a:gd name="connsiteY14" fmla="*/ 703329 h 882785"/>
                <a:gd name="connsiteX15" fmla="*/ 74465 w 933008"/>
                <a:gd name="connsiteY15" fmla="*/ 564580 h 882785"/>
                <a:gd name="connsiteX16" fmla="*/ -50 w 933008"/>
                <a:gd name="connsiteY16" fmla="*/ 433762 h 882785"/>
                <a:gd name="connsiteX17" fmla="*/ 71894 w 933008"/>
                <a:gd name="connsiteY17" fmla="*/ 320488 h 882785"/>
                <a:gd name="connsiteX18" fmla="*/ 82174 w 933008"/>
                <a:gd name="connsiteY18" fmla="*/ 179171 h 882785"/>
                <a:gd name="connsiteX19" fmla="*/ 213212 w 933008"/>
                <a:gd name="connsiteY19" fmla="*/ 114935 h 882785"/>
                <a:gd name="connsiteX20" fmla="*/ 300568 w 933008"/>
                <a:gd name="connsiteY20" fmla="*/ 9591 h 882785"/>
                <a:gd name="connsiteX21" fmla="*/ 387285 w 933008"/>
                <a:gd name="connsiteY21" fmla="*/ 17939 h 882785"/>
                <a:gd name="connsiteX22" fmla="*/ 439315 w 933008"/>
                <a:gd name="connsiteY22" fmla="*/ 48131 h 882785"/>
                <a:gd name="connsiteX23" fmla="*/ 481713 w 933008"/>
                <a:gd name="connsiteY23" fmla="*/ 31432 h 882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3008" h="882785">
                  <a:moveTo>
                    <a:pt x="481713" y="31432"/>
                  </a:moveTo>
                  <a:cubicBezTo>
                    <a:pt x="481713" y="31432"/>
                    <a:pt x="563308" y="-7229"/>
                    <a:pt x="592518" y="600"/>
                  </a:cubicBezTo>
                  <a:cubicBezTo>
                    <a:pt x="631236" y="10979"/>
                    <a:pt x="691118" y="112369"/>
                    <a:pt x="691118" y="112369"/>
                  </a:cubicBezTo>
                  <a:lnTo>
                    <a:pt x="842716" y="166325"/>
                  </a:lnTo>
                  <a:lnTo>
                    <a:pt x="842716" y="315351"/>
                  </a:lnTo>
                  <a:lnTo>
                    <a:pt x="932643" y="430973"/>
                  </a:lnTo>
                  <a:cubicBezTo>
                    <a:pt x="932643" y="430973"/>
                    <a:pt x="930071" y="446388"/>
                    <a:pt x="909516" y="466942"/>
                  </a:cubicBezTo>
                  <a:cubicBezTo>
                    <a:pt x="888963" y="487500"/>
                    <a:pt x="850422" y="544025"/>
                    <a:pt x="850422" y="572289"/>
                  </a:cubicBezTo>
                  <a:cubicBezTo>
                    <a:pt x="850422" y="600554"/>
                    <a:pt x="865839" y="713606"/>
                    <a:pt x="817019" y="729022"/>
                  </a:cubicBezTo>
                  <a:cubicBezTo>
                    <a:pt x="768200" y="744438"/>
                    <a:pt x="759206" y="716181"/>
                    <a:pt x="707178" y="772704"/>
                  </a:cubicBezTo>
                  <a:cubicBezTo>
                    <a:pt x="655145" y="829228"/>
                    <a:pt x="637163" y="880614"/>
                    <a:pt x="596053" y="880614"/>
                  </a:cubicBezTo>
                  <a:cubicBezTo>
                    <a:pt x="554939" y="880614"/>
                    <a:pt x="495843" y="831794"/>
                    <a:pt x="454735" y="842073"/>
                  </a:cubicBezTo>
                  <a:cubicBezTo>
                    <a:pt x="413626" y="852351"/>
                    <a:pt x="375086" y="890886"/>
                    <a:pt x="328837" y="880614"/>
                  </a:cubicBezTo>
                  <a:cubicBezTo>
                    <a:pt x="282588" y="870341"/>
                    <a:pt x="267171" y="790690"/>
                    <a:pt x="226059" y="762425"/>
                  </a:cubicBezTo>
                  <a:cubicBezTo>
                    <a:pt x="184949" y="734159"/>
                    <a:pt x="89883" y="736728"/>
                    <a:pt x="87312" y="703329"/>
                  </a:cubicBezTo>
                  <a:cubicBezTo>
                    <a:pt x="84742" y="669926"/>
                    <a:pt x="97589" y="608260"/>
                    <a:pt x="74465" y="564580"/>
                  </a:cubicBezTo>
                  <a:cubicBezTo>
                    <a:pt x="51342" y="520900"/>
                    <a:pt x="5088" y="480230"/>
                    <a:pt x="-50" y="433762"/>
                  </a:cubicBezTo>
                  <a:cubicBezTo>
                    <a:pt x="-5187" y="387293"/>
                    <a:pt x="53908" y="343612"/>
                    <a:pt x="71894" y="320488"/>
                  </a:cubicBezTo>
                  <a:cubicBezTo>
                    <a:pt x="89881" y="297363"/>
                    <a:pt x="64189" y="230560"/>
                    <a:pt x="82174" y="179171"/>
                  </a:cubicBezTo>
                  <a:cubicBezTo>
                    <a:pt x="100155" y="127782"/>
                    <a:pt x="151547" y="114935"/>
                    <a:pt x="213212" y="114935"/>
                  </a:cubicBezTo>
                  <a:cubicBezTo>
                    <a:pt x="274876" y="114935"/>
                    <a:pt x="256887" y="32717"/>
                    <a:pt x="300568" y="9591"/>
                  </a:cubicBezTo>
                  <a:cubicBezTo>
                    <a:pt x="300568" y="9591"/>
                    <a:pt x="338248" y="-4916"/>
                    <a:pt x="387285" y="17939"/>
                  </a:cubicBezTo>
                  <a:cubicBezTo>
                    <a:pt x="399876" y="23808"/>
                    <a:pt x="439315" y="48131"/>
                    <a:pt x="439315" y="48131"/>
                  </a:cubicBezTo>
                  <a:lnTo>
                    <a:pt x="481713" y="31432"/>
                  </a:lnTo>
                  <a:close/>
                </a:path>
              </a:pathLst>
            </a:custGeom>
            <a:solidFill>
              <a:sysClr val="window" lastClr="FFFFFF">
                <a:lumMod val="50000"/>
              </a:sysClr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  <p:sp>
          <p:nvSpPr>
            <p:cNvPr id="131" name="任意多边形: 形状 219"/>
            <p:cNvSpPr/>
            <p:nvPr/>
          </p:nvSpPr>
          <p:spPr>
            <a:xfrm>
              <a:off x="5949296" y="3597209"/>
              <a:ext cx="532972" cy="439666"/>
            </a:xfrm>
            <a:custGeom>
              <a:avLst/>
              <a:gdLst>
                <a:gd name="connsiteX0" fmla="*/ 497163 w 532972"/>
                <a:gd name="connsiteY0" fmla="*/ 287524 h 439666"/>
                <a:gd name="connsiteX1" fmla="*/ 532550 w 532972"/>
                <a:gd name="connsiteY1" fmla="*/ 206946 h 439666"/>
                <a:gd name="connsiteX2" fmla="*/ 335087 w 532972"/>
                <a:gd name="connsiteY2" fmla="*/ -551 h 439666"/>
                <a:gd name="connsiteX3" fmla="*/ -422 w 532972"/>
                <a:gd name="connsiteY3" fmla="*/ 134693 h 439666"/>
                <a:gd name="connsiteX4" fmla="*/ 252057 w 532972"/>
                <a:gd name="connsiteY4" fmla="*/ 434867 h 439666"/>
                <a:gd name="connsiteX5" fmla="*/ 252064 w 532972"/>
                <a:gd name="connsiteY5" fmla="*/ 434873 h 439666"/>
                <a:gd name="connsiteX6" fmla="*/ 276197 w 532972"/>
                <a:gd name="connsiteY6" fmla="*/ 439116 h 439666"/>
                <a:gd name="connsiteX7" fmla="*/ 387322 w 532972"/>
                <a:gd name="connsiteY7" fmla="*/ 331206 h 439666"/>
                <a:gd name="connsiteX8" fmla="*/ 497163 w 532972"/>
                <a:gd name="connsiteY8" fmla="*/ 287524 h 439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2972" h="439666">
                  <a:moveTo>
                    <a:pt x="497163" y="287524"/>
                  </a:moveTo>
                  <a:cubicBezTo>
                    <a:pt x="523265" y="279281"/>
                    <a:pt x="530999" y="243131"/>
                    <a:pt x="532550" y="206946"/>
                  </a:cubicBezTo>
                  <a:lnTo>
                    <a:pt x="335087" y="-551"/>
                  </a:lnTo>
                  <a:lnTo>
                    <a:pt x="-422" y="134693"/>
                  </a:lnTo>
                  <a:lnTo>
                    <a:pt x="252057" y="434867"/>
                  </a:lnTo>
                  <a:lnTo>
                    <a:pt x="252064" y="434873"/>
                  </a:lnTo>
                  <a:cubicBezTo>
                    <a:pt x="260559" y="437470"/>
                    <a:pt x="268681" y="439116"/>
                    <a:pt x="276197" y="439116"/>
                  </a:cubicBezTo>
                  <a:cubicBezTo>
                    <a:pt x="317309" y="439116"/>
                    <a:pt x="335291" y="387730"/>
                    <a:pt x="387322" y="331206"/>
                  </a:cubicBezTo>
                  <a:cubicBezTo>
                    <a:pt x="439350" y="274683"/>
                    <a:pt x="448344" y="302940"/>
                    <a:pt x="497163" y="287524"/>
                  </a:cubicBez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  <p:sp>
          <p:nvSpPr>
            <p:cNvPr id="132" name="任意多边形: 形状 220"/>
            <p:cNvSpPr/>
            <p:nvPr/>
          </p:nvSpPr>
          <p:spPr>
            <a:xfrm>
              <a:off x="5823648" y="3340271"/>
              <a:ext cx="544705" cy="544705"/>
            </a:xfrm>
            <a:custGeom>
              <a:avLst/>
              <a:gdLst>
                <a:gd name="connsiteX0" fmla="*/ 544340 w 544705"/>
                <a:gd name="connsiteY0" fmla="*/ 271899 h 544705"/>
                <a:gd name="connsiteX1" fmla="*/ 271987 w 544705"/>
                <a:gd name="connsiteY1" fmla="*/ 544251 h 544705"/>
                <a:gd name="connsiteX2" fmla="*/ -365 w 544705"/>
                <a:gd name="connsiteY2" fmla="*/ 271899 h 544705"/>
                <a:gd name="connsiteX3" fmla="*/ 271987 w 544705"/>
                <a:gd name="connsiteY3" fmla="*/ -454 h 544705"/>
                <a:gd name="connsiteX4" fmla="*/ 544340 w 544705"/>
                <a:gd name="connsiteY4" fmla="*/ 271899 h 54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4705" h="544705">
                  <a:moveTo>
                    <a:pt x="544340" y="271899"/>
                  </a:moveTo>
                  <a:cubicBezTo>
                    <a:pt x="544340" y="422315"/>
                    <a:pt x="422403" y="544251"/>
                    <a:pt x="271987" y="544251"/>
                  </a:cubicBezTo>
                  <a:cubicBezTo>
                    <a:pt x="121571" y="544251"/>
                    <a:pt x="-365" y="422315"/>
                    <a:pt x="-365" y="271899"/>
                  </a:cubicBezTo>
                  <a:cubicBezTo>
                    <a:pt x="-365" y="121482"/>
                    <a:pt x="121571" y="-454"/>
                    <a:pt x="271987" y="-454"/>
                  </a:cubicBezTo>
                  <a:cubicBezTo>
                    <a:pt x="422403" y="-454"/>
                    <a:pt x="544340" y="121482"/>
                    <a:pt x="544340" y="271899"/>
                  </a:cubicBez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  <p:sp>
          <p:nvSpPr>
            <p:cNvPr id="133" name="任意多边形: 形状 221"/>
            <p:cNvSpPr/>
            <p:nvPr/>
          </p:nvSpPr>
          <p:spPr>
            <a:xfrm>
              <a:off x="5906569" y="3423189"/>
              <a:ext cx="378869" cy="378865"/>
            </a:xfrm>
            <a:custGeom>
              <a:avLst/>
              <a:gdLst>
                <a:gd name="connsiteX0" fmla="*/ 378502 w 378867"/>
                <a:gd name="connsiteY0" fmla="*/ 188980 h 378867"/>
                <a:gd name="connsiteX1" fmla="*/ 189068 w 378867"/>
                <a:gd name="connsiteY1" fmla="*/ 378413 h 378867"/>
                <a:gd name="connsiteX2" fmla="*/ -365 w 378867"/>
                <a:gd name="connsiteY2" fmla="*/ 188980 h 378867"/>
                <a:gd name="connsiteX3" fmla="*/ 189068 w 378867"/>
                <a:gd name="connsiteY3" fmla="*/ -454 h 378867"/>
                <a:gd name="connsiteX4" fmla="*/ 378502 w 378867"/>
                <a:gd name="connsiteY4" fmla="*/ 188980 h 378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8867" h="378867">
                  <a:moveTo>
                    <a:pt x="378502" y="188980"/>
                  </a:moveTo>
                  <a:cubicBezTo>
                    <a:pt x="378502" y="293601"/>
                    <a:pt x="293689" y="378413"/>
                    <a:pt x="189068" y="378413"/>
                  </a:cubicBezTo>
                  <a:cubicBezTo>
                    <a:pt x="84447" y="378413"/>
                    <a:pt x="-365" y="293601"/>
                    <a:pt x="-365" y="188980"/>
                  </a:cubicBezTo>
                  <a:cubicBezTo>
                    <a:pt x="-365" y="84358"/>
                    <a:pt x="84447" y="-454"/>
                    <a:pt x="189068" y="-454"/>
                  </a:cubicBezTo>
                  <a:cubicBezTo>
                    <a:pt x="293689" y="-454"/>
                    <a:pt x="378502" y="84358"/>
                    <a:pt x="378502" y="188980"/>
                  </a:cubicBezTo>
                  <a:close/>
                </a:path>
              </a:pathLst>
            </a:custGeom>
            <a:solidFill>
              <a:sysClr val="window" lastClr="FFFFFF">
                <a:lumMod val="50000"/>
              </a:sysClr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  <p:sp>
          <p:nvSpPr>
            <p:cNvPr id="134" name="任意多边形: 形状 222"/>
            <p:cNvSpPr/>
            <p:nvPr/>
          </p:nvSpPr>
          <p:spPr>
            <a:xfrm>
              <a:off x="5949294" y="3597265"/>
              <a:ext cx="411117" cy="286430"/>
            </a:xfrm>
            <a:custGeom>
              <a:avLst/>
              <a:gdLst>
                <a:gd name="connsiteX0" fmla="*/ 410724 w 411117"/>
                <a:gd name="connsiteY0" fmla="*/ 78880 h 286430"/>
                <a:gd name="connsiteX1" fmla="*/ 335169 w 411117"/>
                <a:gd name="connsiteY1" fmla="*/ -515 h 286430"/>
                <a:gd name="connsiteX2" fmla="*/ 335745 w 411117"/>
                <a:gd name="connsiteY2" fmla="*/ 13558 h 286430"/>
                <a:gd name="connsiteX3" fmla="*/ 146312 w 411117"/>
                <a:gd name="connsiteY3" fmla="*/ 202993 h 286430"/>
                <a:gd name="connsiteX4" fmla="*/ 395 w 411117"/>
                <a:gd name="connsiteY4" fmla="*/ 134355 h 286430"/>
                <a:gd name="connsiteX5" fmla="*/ -393 w 411117"/>
                <a:gd name="connsiteY5" fmla="*/ 134673 h 286430"/>
                <a:gd name="connsiteX6" fmla="*/ 126126 w 411117"/>
                <a:gd name="connsiteY6" fmla="*/ 285092 h 286430"/>
                <a:gd name="connsiteX7" fmla="*/ 146312 w 411117"/>
                <a:gd name="connsiteY7" fmla="*/ 285916 h 286430"/>
                <a:gd name="connsiteX8" fmla="*/ 410724 w 411117"/>
                <a:gd name="connsiteY8" fmla="*/ 78880 h 286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1117" h="286430">
                  <a:moveTo>
                    <a:pt x="410724" y="78880"/>
                  </a:moveTo>
                  <a:lnTo>
                    <a:pt x="335169" y="-515"/>
                  </a:lnTo>
                  <a:cubicBezTo>
                    <a:pt x="335513" y="4138"/>
                    <a:pt x="335745" y="8819"/>
                    <a:pt x="335745" y="13558"/>
                  </a:cubicBezTo>
                  <a:cubicBezTo>
                    <a:pt x="335745" y="118180"/>
                    <a:pt x="250933" y="202993"/>
                    <a:pt x="146312" y="202993"/>
                  </a:cubicBezTo>
                  <a:cubicBezTo>
                    <a:pt x="87604" y="202993"/>
                    <a:pt x="35143" y="176281"/>
                    <a:pt x="395" y="134355"/>
                  </a:cubicBezTo>
                  <a:lnTo>
                    <a:pt x="-393" y="134673"/>
                  </a:lnTo>
                  <a:lnTo>
                    <a:pt x="126126" y="285092"/>
                  </a:lnTo>
                  <a:cubicBezTo>
                    <a:pt x="132800" y="285583"/>
                    <a:pt x="139514" y="285916"/>
                    <a:pt x="146312" y="285916"/>
                  </a:cubicBezTo>
                  <a:cubicBezTo>
                    <a:pt x="274205" y="285916"/>
                    <a:pt x="381456" y="197742"/>
                    <a:pt x="410724" y="78880"/>
                  </a:cubicBez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  <p:sp>
          <p:nvSpPr>
            <p:cNvPr id="135" name="任意多边形: 形状 223"/>
            <p:cNvSpPr/>
            <p:nvPr/>
          </p:nvSpPr>
          <p:spPr>
            <a:xfrm>
              <a:off x="5823647" y="3021967"/>
              <a:ext cx="573131" cy="95070"/>
            </a:xfrm>
            <a:custGeom>
              <a:avLst/>
              <a:gdLst>
                <a:gd name="connsiteX0" fmla="*/ -372 w 573131"/>
                <a:gd name="connsiteY0" fmla="*/ -197 h 95070"/>
                <a:gd name="connsiteX1" fmla="*/ 572760 w 573131"/>
                <a:gd name="connsiteY1" fmla="*/ -197 h 95070"/>
                <a:gd name="connsiteX2" fmla="*/ 572760 w 573131"/>
                <a:gd name="connsiteY2" fmla="*/ 94873 h 95070"/>
                <a:gd name="connsiteX3" fmla="*/ -372 w 573131"/>
                <a:gd name="connsiteY3" fmla="*/ 94873 h 95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3131" h="95070">
                  <a:moveTo>
                    <a:pt x="-372" y="-197"/>
                  </a:moveTo>
                  <a:lnTo>
                    <a:pt x="572760" y="-197"/>
                  </a:lnTo>
                  <a:lnTo>
                    <a:pt x="572760" y="94873"/>
                  </a:lnTo>
                  <a:lnTo>
                    <a:pt x="-372" y="94873"/>
                  </a:lnTo>
                  <a:close/>
                </a:path>
              </a:pathLst>
            </a:custGeom>
            <a:solidFill>
              <a:srgbClr val="C73030"/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  <p:sp>
          <p:nvSpPr>
            <p:cNvPr id="136" name="任意多边形: 形状 224"/>
            <p:cNvSpPr/>
            <p:nvPr/>
          </p:nvSpPr>
          <p:spPr>
            <a:xfrm>
              <a:off x="5823647" y="2819400"/>
              <a:ext cx="573131" cy="205719"/>
            </a:xfrm>
            <a:custGeom>
              <a:avLst/>
              <a:gdLst>
                <a:gd name="connsiteX0" fmla="*/ -372 w 573131"/>
                <a:gd name="connsiteY0" fmla="*/ -127 h 205719"/>
                <a:gd name="connsiteX1" fmla="*/ 572760 w 573131"/>
                <a:gd name="connsiteY1" fmla="*/ -127 h 205719"/>
                <a:gd name="connsiteX2" fmla="*/ 572760 w 573131"/>
                <a:gd name="connsiteY2" fmla="*/ 205592 h 205719"/>
                <a:gd name="connsiteX3" fmla="*/ -372 w 573131"/>
                <a:gd name="connsiteY3" fmla="*/ 205592 h 205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3131" h="205719">
                  <a:moveTo>
                    <a:pt x="-372" y="-127"/>
                  </a:moveTo>
                  <a:lnTo>
                    <a:pt x="572760" y="-127"/>
                  </a:lnTo>
                  <a:lnTo>
                    <a:pt x="572760" y="205592"/>
                  </a:lnTo>
                  <a:lnTo>
                    <a:pt x="-372" y="205592"/>
                  </a:lnTo>
                  <a:close/>
                </a:path>
              </a:pathLst>
            </a:custGeom>
            <a:solidFill>
              <a:srgbClr val="E84438"/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  <p:sp>
          <p:nvSpPr>
            <p:cNvPr id="137" name="任意多边形: 形状 225"/>
            <p:cNvSpPr/>
            <p:nvPr/>
          </p:nvSpPr>
          <p:spPr>
            <a:xfrm>
              <a:off x="6066615" y="3117036"/>
              <a:ext cx="75793" cy="92497"/>
            </a:xfrm>
            <a:custGeom>
              <a:avLst/>
              <a:gdLst>
                <a:gd name="connsiteX0" fmla="*/ 59520 w 75793"/>
                <a:gd name="connsiteY0" fmla="*/ 23530 h 92497"/>
                <a:gd name="connsiteX1" fmla="*/ 59520 w 75793"/>
                <a:gd name="connsiteY1" fmla="*/ 23530 h 92497"/>
                <a:gd name="connsiteX2" fmla="*/ 59520 w 75793"/>
                <a:gd name="connsiteY2" fmla="*/ -241 h 92497"/>
                <a:gd name="connsiteX3" fmla="*/ 14401 w 75793"/>
                <a:gd name="connsiteY3" fmla="*/ -241 h 92497"/>
                <a:gd name="connsiteX4" fmla="*/ 14401 w 75793"/>
                <a:gd name="connsiteY4" fmla="*/ 23530 h 92497"/>
                <a:gd name="connsiteX5" fmla="*/ 15536 w 75793"/>
                <a:gd name="connsiteY5" fmla="*/ 23530 h 92497"/>
                <a:gd name="connsiteX6" fmla="*/ -370 w 75793"/>
                <a:gd name="connsiteY6" fmla="*/ 54358 h 92497"/>
                <a:gd name="connsiteX7" fmla="*/ 37527 w 75793"/>
                <a:gd name="connsiteY7" fmla="*/ 92257 h 92497"/>
                <a:gd name="connsiteX8" fmla="*/ 75424 w 75793"/>
                <a:gd name="connsiteY8" fmla="*/ 54358 h 92497"/>
                <a:gd name="connsiteX9" fmla="*/ 59520 w 75793"/>
                <a:gd name="connsiteY9" fmla="*/ 23530 h 92497"/>
                <a:gd name="connsiteX10" fmla="*/ 37528 w 75793"/>
                <a:gd name="connsiteY10" fmla="*/ 77431 h 92497"/>
                <a:gd name="connsiteX11" fmla="*/ 14456 w 75793"/>
                <a:gd name="connsiteY11" fmla="*/ 54356 h 92497"/>
                <a:gd name="connsiteX12" fmla="*/ 37528 w 75793"/>
                <a:gd name="connsiteY12" fmla="*/ 31281 h 92497"/>
                <a:gd name="connsiteX13" fmla="*/ 60601 w 75793"/>
                <a:gd name="connsiteY13" fmla="*/ 54356 h 92497"/>
                <a:gd name="connsiteX14" fmla="*/ 37528 w 75793"/>
                <a:gd name="connsiteY14" fmla="*/ 77431 h 92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5793" h="92497">
                  <a:moveTo>
                    <a:pt x="59520" y="23530"/>
                  </a:moveTo>
                  <a:lnTo>
                    <a:pt x="59520" y="23530"/>
                  </a:lnTo>
                  <a:lnTo>
                    <a:pt x="59520" y="-241"/>
                  </a:lnTo>
                  <a:lnTo>
                    <a:pt x="14401" y="-241"/>
                  </a:lnTo>
                  <a:lnTo>
                    <a:pt x="14401" y="23530"/>
                  </a:lnTo>
                  <a:lnTo>
                    <a:pt x="15536" y="23530"/>
                  </a:lnTo>
                  <a:cubicBezTo>
                    <a:pt x="5920" y="30404"/>
                    <a:pt x="-370" y="41634"/>
                    <a:pt x="-370" y="54358"/>
                  </a:cubicBezTo>
                  <a:cubicBezTo>
                    <a:pt x="-370" y="75290"/>
                    <a:pt x="16598" y="92257"/>
                    <a:pt x="37527" y="92257"/>
                  </a:cubicBezTo>
                  <a:cubicBezTo>
                    <a:pt x="58458" y="92257"/>
                    <a:pt x="75424" y="75290"/>
                    <a:pt x="75424" y="54358"/>
                  </a:cubicBezTo>
                  <a:cubicBezTo>
                    <a:pt x="75426" y="41634"/>
                    <a:pt x="69136" y="30404"/>
                    <a:pt x="59520" y="23530"/>
                  </a:cubicBezTo>
                  <a:close/>
                  <a:moveTo>
                    <a:pt x="37528" y="77431"/>
                  </a:moveTo>
                  <a:cubicBezTo>
                    <a:pt x="24789" y="77431"/>
                    <a:pt x="14456" y="67100"/>
                    <a:pt x="14456" y="54356"/>
                  </a:cubicBezTo>
                  <a:cubicBezTo>
                    <a:pt x="14456" y="41612"/>
                    <a:pt x="24790" y="31281"/>
                    <a:pt x="37528" y="31281"/>
                  </a:cubicBezTo>
                  <a:cubicBezTo>
                    <a:pt x="50273" y="31281"/>
                    <a:pt x="60601" y="41612"/>
                    <a:pt x="60601" y="54356"/>
                  </a:cubicBezTo>
                  <a:cubicBezTo>
                    <a:pt x="60601" y="67100"/>
                    <a:pt x="50273" y="77431"/>
                    <a:pt x="37528" y="77431"/>
                  </a:cubicBezTo>
                  <a:close/>
                </a:path>
              </a:pathLst>
            </a:custGeom>
            <a:solidFill>
              <a:srgbClr val="F18A1A"/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243205" y="3363595"/>
            <a:ext cx="1235710" cy="2298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en-US" altLang="zh-CN" sz="9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{{行业3增幅}}</a:t>
            </a:r>
            <a:endParaRPr lang="en-US" altLang="zh-CN" sz="900"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</p:txBody>
      </p:sp>
      <p:sp>
        <p:nvSpPr>
          <p:cNvPr id="52" name="文本框 51"/>
          <p:cNvSpPr txBox="1"/>
          <p:nvPr/>
        </p:nvSpPr>
        <p:spPr>
          <a:xfrm>
            <a:off x="10068560" y="5899785"/>
            <a:ext cx="2042795" cy="78867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lvl="1" algn="l"/>
            <a:r>
              <a:rPr lang="zh-CN" altLang="en-US" sz="1200" b="1">
                <a:solidFill>
                  <a:schemeClr val="accent1">
                    <a:lumMod val="75000"/>
                  </a:schemeClr>
                </a:solidFill>
                <a:latin typeface="仿宋_GB2312" panose="02010609030101010101" charset="-122"/>
                <a:ea typeface="仿宋_GB2312" panose="02010609030101010101" charset="-122"/>
                <a:cs typeface="微软雅黑" charset="0"/>
              </a:rPr>
              <a:t>双轮驱动增长</a:t>
            </a:r>
            <a:endParaRPr lang="zh-CN" altLang="en-US" sz="1200" b="1">
              <a:solidFill>
                <a:schemeClr val="accent1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  <a:cs typeface="微软雅黑" charset="0"/>
            </a:endParaRPr>
          </a:p>
          <a:p>
            <a:pPr algn="ctr"/>
            <a:endParaRPr lang="zh-CN" altLang="en-US" sz="1200" b="1">
              <a:solidFill>
                <a:schemeClr val="accent1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  <a:cs typeface="微软雅黑" charset="0"/>
            </a:endParaRPr>
          </a:p>
          <a:p>
            <a:pPr algn="ctr"/>
            <a:r>
              <a:rPr lang="zh-CN" altLang="en-US" sz="1000">
                <a:latin typeface="仿宋_GB2312" panose="02010609030101010101" charset="-122"/>
                <a:ea typeface="仿宋_GB2312" panose="02010609030101010101" charset="-122"/>
                <a:cs typeface="微软雅黑" charset="0"/>
              </a:rPr>
              <a:t>项目经营＋生态经营</a:t>
            </a:r>
            <a:endParaRPr lang="zh-CN" altLang="en-US" sz="1000">
              <a:latin typeface="仿宋_GB2312" panose="02010609030101010101" charset="-122"/>
              <a:ea typeface="仿宋_GB2312" panose="02010609030101010101" charset="-122"/>
              <a:cs typeface="微软雅黑" charset="0"/>
            </a:endParaRPr>
          </a:p>
          <a:p>
            <a:pPr algn="ctr"/>
            <a:r>
              <a:rPr lang="zh-CN" altLang="en-US" sz="1000">
                <a:latin typeface="仿宋_GB2312" panose="02010609030101010101" charset="-122"/>
                <a:ea typeface="仿宋_GB2312" panose="02010609030101010101" charset="-122"/>
                <a:cs typeface="微软雅黑" charset="0"/>
              </a:rPr>
              <a:t>协同发展</a:t>
            </a:r>
            <a:endParaRPr lang="zh-CN" altLang="en-US" sz="1000">
              <a:latin typeface="仿宋_GB2312" panose="02010609030101010101" charset="-122"/>
              <a:ea typeface="仿宋_GB2312" panose="02010609030101010101" charset="-122"/>
              <a:cs typeface="微软雅黑" charset="0"/>
            </a:endParaRPr>
          </a:p>
        </p:txBody>
      </p:sp>
      <p:sp>
        <p:nvSpPr>
          <p:cNvPr id="53" name="文本框 52"/>
          <p:cNvSpPr txBox="1"/>
          <p:nvPr/>
        </p:nvSpPr>
        <p:spPr>
          <a:xfrm>
            <a:off x="135890" y="4404360"/>
            <a:ext cx="2844165" cy="128016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en-US" altLang="zh-CN" sz="1000">
                <a:solidFill>
                  <a:srgbClr val="5B9BD5">
                    <a:lumMod val="75000"/>
                  </a:srgbClr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    </a:t>
            </a:r>
            <a:r>
              <a:rPr lang="zh-CN" altLang="en-US" sz="1000">
                <a:solidFill>
                  <a:srgbClr val="5B9BD5">
                    <a:lumMod val="75000"/>
                  </a:srgbClr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十五五规划</a:t>
            </a:r>
            <a:endParaRPr lang="zh-CN" altLang="en-US" sz="1000">
              <a:solidFill>
                <a:srgbClr val="5B9BD5">
                  <a:lumMod val="75000"/>
                </a:srgbClr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>
              <a:lnSpc>
                <a:spcPct val="100000"/>
              </a:lnSpc>
            </a:pPr>
            <a:r>
              <a:rPr lang="en-US" altLang="zh-CN" sz="8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{{</a:t>
            </a:r>
            <a:r>
              <a:rPr lang="zh-CN" altLang="en-US" sz="8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规划要点</a:t>
            </a:r>
            <a:r>
              <a:rPr lang="en-US" altLang="zh-CN" sz="8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,</a:t>
            </a:r>
            <a:r>
              <a:rPr lang="zh-CN" altLang="en-US" sz="8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此处最后由智能体修订</a:t>
            </a:r>
            <a:r>
              <a:rPr lang="en-US" altLang="zh-CN" sz="8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}}</a:t>
            </a:r>
            <a:endParaRPr lang="en-US" altLang="zh-CN" sz="800"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  <a:p>
            <a:pPr>
              <a:lnSpc>
                <a:spcPct val="100000"/>
              </a:lnSpc>
            </a:pPr>
            <a:endParaRPr lang="zh-CN" altLang="en-US" sz="800"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>
              <a:lnSpc>
                <a:spcPct val="100000"/>
              </a:lnSpc>
            </a:pPr>
            <a:endParaRPr lang="zh-CN" altLang="en-US" sz="800"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>
              <a:lnSpc>
                <a:spcPct val="100000"/>
              </a:lnSpc>
            </a:pPr>
            <a:endParaRPr lang="zh-CN" altLang="en-US" sz="800"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>
              <a:lnSpc>
                <a:spcPct val="100000"/>
              </a:lnSpc>
            </a:pPr>
            <a:r>
              <a:rPr lang="en-US" altLang="zh-CN" sz="1000">
                <a:solidFill>
                  <a:srgbClr val="5B9BD5">
                    <a:lumMod val="75000"/>
                  </a:srgbClr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    </a:t>
            </a:r>
            <a:r>
              <a:rPr lang="zh-CN" altLang="en-US" sz="1000">
                <a:solidFill>
                  <a:srgbClr val="5B9BD5">
                    <a:lumMod val="75000"/>
                  </a:srgbClr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公开政策导向</a:t>
            </a:r>
            <a:endParaRPr lang="zh-CN" altLang="en-US" sz="1000">
              <a:solidFill>
                <a:srgbClr val="5B9BD5">
                  <a:lumMod val="75000"/>
                </a:srgbClr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>
              <a:lnSpc>
                <a:spcPct val="100000"/>
              </a:lnSpc>
            </a:pPr>
            <a:r>
              <a:rPr lang="en-US" altLang="zh-CN" sz="8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{{</a:t>
            </a:r>
            <a:r>
              <a:rPr lang="zh-CN" altLang="en-US" sz="8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规划要点</a:t>
            </a:r>
            <a:r>
              <a:rPr lang="en-US" altLang="zh-CN" sz="8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,</a:t>
            </a:r>
            <a:r>
              <a:rPr lang="zh-CN" altLang="en-US" sz="8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此处最后由智能体修订</a:t>
            </a:r>
            <a:r>
              <a:rPr lang="en-US" altLang="zh-CN" sz="8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}}</a:t>
            </a:r>
            <a:endParaRPr lang="en-US" altLang="zh-CN" sz="800"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</p:txBody>
      </p:sp>
      <p:grpSp>
        <p:nvGrpSpPr>
          <p:cNvPr id="173" name="组合 172"/>
          <p:cNvGrpSpPr/>
          <p:nvPr/>
        </p:nvGrpSpPr>
        <p:grpSpPr>
          <a:xfrm>
            <a:off x="3157855" y="1890395"/>
            <a:ext cx="1395095" cy="3680460"/>
            <a:chOff x="4973" y="3214"/>
            <a:chExt cx="2197" cy="5796"/>
          </a:xfrm>
        </p:grpSpPr>
        <p:sp>
          <p:nvSpPr>
            <p:cNvPr id="117" name="文本框 116"/>
            <p:cNvSpPr txBox="1"/>
            <p:nvPr/>
          </p:nvSpPr>
          <p:spPr>
            <a:xfrm>
              <a:off x="4973" y="3214"/>
              <a:ext cx="2197" cy="270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p>
              <a:pPr algn="ctr"/>
              <a:r>
                <a:rPr lang="zh-CN" altLang="en-US" sz="1000" b="1">
                  <a:solidFill>
                    <a:srgbClr val="70AD47">
                      <a:lumMod val="50000"/>
                    </a:srgbClr>
                  </a:solidFill>
                  <a:latin typeface="仿宋_GB2312" panose="02010609030101010101" charset="-122"/>
                  <a:ea typeface="仿宋_GB2312" panose="02010609030101010101" charset="-122"/>
                </a:rPr>
                <a:t>政府侧客户态势</a:t>
              </a:r>
              <a:endParaRPr lang="zh-CN" altLang="en-US" sz="1000" b="1">
                <a:solidFill>
                  <a:srgbClr val="70AD47">
                    <a:lumMod val="50000"/>
                  </a:srgbClr>
                </a:solidFill>
                <a:latin typeface="仿宋_GB2312" panose="02010609030101010101" charset="-122"/>
                <a:ea typeface="仿宋_GB2312" panose="02010609030101010101" charset="-122"/>
              </a:endParaRPr>
            </a:p>
          </p:txBody>
        </p:sp>
        <p:sp>
          <p:nvSpPr>
            <p:cNvPr id="149" name="文本框 148"/>
            <p:cNvSpPr txBox="1"/>
            <p:nvPr/>
          </p:nvSpPr>
          <p:spPr>
            <a:xfrm>
              <a:off x="5202" y="3699"/>
              <a:ext cx="1743" cy="2681"/>
            </a:xfrm>
            <a:prstGeom prst="rect">
              <a:avLst/>
            </a:prstGeom>
            <a:noFill/>
          </p:spPr>
          <p:txBody>
            <a:bodyPr wrap="square" anchor="ctr" anchorCtr="0">
              <a:noAutofit/>
            </a:bodyPr>
            <a:lstStyle/>
            <a:p>
              <a:pPr algn="ctr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000">
                  <a:solidFill>
                    <a:sysClr val="windowText" lastClr="000000"/>
                  </a:solidFill>
                  <a:latin typeface="仿宋_GB2312" panose="02010609030101010101" charset="-122"/>
                  <a:ea typeface="仿宋_GB2312" panose="02010609030101010101" charset="-122"/>
                  <a:cs typeface="仿宋_GB2312" panose="02010609030101010101" charset="-122"/>
                </a:rPr>
                <a:t>招标规模{{政府侧招标规模万元}} 万（{{政府侧招标金额占比}}）</a:t>
              </a:r>
              <a:endParaRPr lang="zh-CN" altLang="en-US" sz="1000">
                <a:solidFill>
                  <a:sysClr val="windowText" lastClr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endParaRPr>
            </a:p>
            <a:p>
              <a:pPr algn="ctr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</a:pPr>
              <a:endParaRPr lang="zh-CN" altLang="en-US" sz="800">
                <a:solidFill>
                  <a:sysClr val="windowText" lastClr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endParaRPr>
            </a:p>
            <a:p>
              <a:pPr algn="ctr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000">
                  <a:solidFill>
                    <a:sysClr val="windowText" lastClr="000000"/>
                  </a:solidFill>
                  <a:latin typeface="仿宋_GB2312" panose="02010609030101010101" charset="-122"/>
                  <a:ea typeface="仿宋_GB2312" panose="02010609030101010101" charset="-122"/>
                  <a:cs typeface="仿宋_GB2312" panose="02010609030101010101" charset="-122"/>
                  <a:sym typeface="+mn-ea"/>
                </a:rPr>
                <a:t>环比上月</a:t>
              </a:r>
              <a:endParaRPr lang="zh-CN" altLang="en-US" sz="1000">
                <a:solidFill>
                  <a:sysClr val="windowText" lastClr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endParaRPr>
            </a:p>
            <a:p>
              <a:pPr algn="ctr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</a:pPr>
              <a:r>
                <a:rPr lang="zh-CN" altLang="en-US" sz="1000">
                  <a:solidFill>
                    <a:sysClr val="windowText" lastClr="000000"/>
                  </a:solidFill>
                  <a:latin typeface="仿宋_GB2312" panose="02010609030101010101" charset="-122"/>
                  <a:ea typeface="仿宋_GB2312" panose="02010609030101010101" charset="-122"/>
                  <a:cs typeface="仿宋_GB2312" panose="02010609030101010101" charset="-122"/>
                  <a:sym typeface="+mn-ea"/>
                </a:rPr>
                <a:t>{{环比增幅</a:t>
              </a:r>
              <a:r>
                <a:rPr lang="en-US" altLang="zh-CN" sz="1000">
                  <a:solidFill>
                    <a:sysClr val="windowText" lastClr="000000"/>
                  </a:solidFill>
                  <a:latin typeface="仿宋_GB2312" panose="02010609030101010101" charset="-122"/>
                  <a:ea typeface="仿宋_GB2312" panose="02010609030101010101" charset="-122"/>
                  <a:cs typeface="仿宋_GB2312" panose="02010609030101010101" charset="-122"/>
                  <a:sym typeface="+mn-ea"/>
                </a:rPr>
                <a:t>%</a:t>
              </a:r>
              <a:r>
                <a:rPr lang="zh-CN" altLang="en-US" sz="1000">
                  <a:solidFill>
                    <a:sysClr val="windowText" lastClr="000000"/>
                  </a:solidFill>
                  <a:latin typeface="仿宋_GB2312" panose="02010609030101010101" charset="-122"/>
                  <a:ea typeface="仿宋_GB2312" panose="02010609030101010101" charset="-122"/>
                  <a:cs typeface="仿宋_GB2312" panose="02010609030101010101" charset="-122"/>
                  <a:sym typeface="+mn-ea"/>
                </a:rPr>
                <a:t>}}</a:t>
              </a:r>
              <a:endParaRPr lang="zh-CN" altLang="en-US" sz="1000">
                <a:solidFill>
                  <a:sysClr val="windowText" lastClr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endParaRPr>
            </a:p>
          </p:txBody>
        </p:sp>
        <p:sp>
          <p:nvSpPr>
            <p:cNvPr id="167" name="文本框 166"/>
            <p:cNvSpPr txBox="1"/>
            <p:nvPr/>
          </p:nvSpPr>
          <p:spPr>
            <a:xfrm>
              <a:off x="5203" y="6595"/>
              <a:ext cx="1742" cy="2415"/>
            </a:xfrm>
            <a:prstGeom prst="rect">
              <a:avLst/>
            </a:prstGeom>
            <a:noFill/>
          </p:spPr>
          <p:txBody>
            <a:bodyPr wrap="square" anchor="ctr" anchorCtr="0">
              <a:noAutofit/>
            </a:bodyPr>
            <a:lstStyle/>
            <a:p>
              <a:pPr algn="ctr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000">
                  <a:solidFill>
                    <a:sysClr val="windowText" lastClr="000000"/>
                  </a:solidFill>
                  <a:latin typeface="仿宋_GB2312" panose="02010609030101010101" charset="-122"/>
                  <a:ea typeface="仿宋_GB2312" panose="02010609030101010101" charset="-122"/>
                  <a:cs typeface="仿宋_GB2312" panose="02010609030101010101" charset="-122"/>
                </a:rPr>
                <a:t>招标个数{{政府侧招标个数}} 个（{{政府侧招标次数占比}}）</a:t>
              </a:r>
              <a:endParaRPr lang="zh-CN" altLang="en-US" sz="1000">
                <a:solidFill>
                  <a:sysClr val="windowText" lastClr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endParaRPr>
            </a:p>
            <a:p>
              <a:pPr algn="ctr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</a:pPr>
              <a:endParaRPr lang="zh-CN" altLang="en-US" sz="800">
                <a:solidFill>
                  <a:sysClr val="windowText" lastClr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endParaRPr>
            </a:p>
            <a:p>
              <a:pPr algn="ctr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000">
                  <a:solidFill>
                    <a:sysClr val="windowText" lastClr="000000"/>
                  </a:solidFill>
                  <a:latin typeface="仿宋_GB2312" panose="02010609030101010101" charset="-122"/>
                  <a:ea typeface="仿宋_GB2312" panose="02010609030101010101" charset="-122"/>
                  <a:cs typeface="仿宋_GB2312" panose="02010609030101010101" charset="-122"/>
                </a:rPr>
                <a:t>环比</a:t>
              </a:r>
              <a:r>
                <a:rPr lang="zh-CN" altLang="en-US" sz="1000">
                  <a:solidFill>
                    <a:sysClr val="windowText" lastClr="000000"/>
                  </a:solidFill>
                  <a:latin typeface="仿宋_GB2312" panose="02010609030101010101" charset="-122"/>
                  <a:ea typeface="仿宋_GB2312" panose="02010609030101010101" charset="-122"/>
                  <a:cs typeface="仿宋_GB2312" panose="02010609030101010101" charset="-122"/>
                  <a:sym typeface="+mn-ea"/>
                </a:rPr>
                <a:t>上月</a:t>
              </a:r>
              <a:endParaRPr lang="zh-CN" altLang="en-US" sz="1000">
                <a:solidFill>
                  <a:sysClr val="windowText" lastClr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endParaRPr>
            </a:p>
            <a:p>
              <a:pPr algn="ctr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000">
                  <a:solidFill>
                    <a:sysClr val="windowText" lastClr="000000"/>
                  </a:solidFill>
                  <a:latin typeface="仿宋_GB2312" panose="02010609030101010101" charset="-122"/>
                  <a:ea typeface="仿宋_GB2312" panose="02010609030101010101" charset="-122"/>
                  <a:cs typeface="仿宋_GB2312" panose="02010609030101010101" charset="-122"/>
                  <a:sym typeface="+mn-ea"/>
                </a:rPr>
                <a:t>{{环比增幅</a:t>
              </a:r>
              <a:r>
                <a:rPr lang="en-US" altLang="zh-CN" sz="1000">
                  <a:solidFill>
                    <a:sysClr val="windowText" lastClr="000000"/>
                  </a:solidFill>
                  <a:latin typeface="仿宋_GB2312" panose="02010609030101010101" charset="-122"/>
                  <a:ea typeface="仿宋_GB2312" panose="02010609030101010101" charset="-122"/>
                  <a:cs typeface="仿宋_GB2312" panose="02010609030101010101" charset="-122"/>
                  <a:sym typeface="+mn-ea"/>
                </a:rPr>
                <a:t>%</a:t>
              </a:r>
              <a:r>
                <a:rPr lang="zh-CN" altLang="en-US" sz="1000">
                  <a:solidFill>
                    <a:sysClr val="windowText" lastClr="000000"/>
                  </a:solidFill>
                  <a:latin typeface="仿宋_GB2312" panose="02010609030101010101" charset="-122"/>
                  <a:ea typeface="仿宋_GB2312" panose="02010609030101010101" charset="-122"/>
                  <a:cs typeface="仿宋_GB2312" panose="02010609030101010101" charset="-122"/>
                  <a:sym typeface="+mn-ea"/>
                </a:rPr>
                <a:t>}}</a:t>
              </a:r>
              <a:endParaRPr lang="zh-CN" altLang="en-US" sz="1000">
                <a:solidFill>
                  <a:sysClr val="windowText" lastClr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endParaRPr>
            </a:p>
          </p:txBody>
        </p:sp>
      </p:grpSp>
      <p:grpSp>
        <p:nvGrpSpPr>
          <p:cNvPr id="172" name="组合 171"/>
          <p:cNvGrpSpPr/>
          <p:nvPr/>
        </p:nvGrpSpPr>
        <p:grpSpPr>
          <a:xfrm>
            <a:off x="4605020" y="1890395"/>
            <a:ext cx="1395095" cy="3680460"/>
            <a:chOff x="7252" y="3282"/>
            <a:chExt cx="2197" cy="5796"/>
          </a:xfrm>
        </p:grpSpPr>
        <p:sp>
          <p:nvSpPr>
            <p:cNvPr id="169" name="文本框 168"/>
            <p:cNvSpPr txBox="1"/>
            <p:nvPr/>
          </p:nvSpPr>
          <p:spPr>
            <a:xfrm>
              <a:off x="7252" y="3282"/>
              <a:ext cx="2197" cy="270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p>
              <a:pPr algn="ctr"/>
              <a:r>
                <a:rPr lang="en-US" altLang="zh-CN" sz="1000" b="1">
                  <a:solidFill>
                    <a:srgbClr val="70AD47">
                      <a:lumMod val="50000"/>
                    </a:srgbClr>
                  </a:solidFill>
                  <a:latin typeface="仿宋_GB2312" panose="02010609030101010101" charset="-122"/>
                  <a:ea typeface="仿宋_GB2312" panose="02010609030101010101" charset="-122"/>
                </a:rPr>
                <a:t>企业</a:t>
              </a:r>
              <a:r>
                <a:rPr lang="zh-CN" altLang="en-US" sz="1000" b="1">
                  <a:solidFill>
                    <a:srgbClr val="70AD47">
                      <a:lumMod val="50000"/>
                    </a:srgbClr>
                  </a:solidFill>
                  <a:latin typeface="仿宋_GB2312" panose="02010609030101010101" charset="-122"/>
                  <a:ea typeface="仿宋_GB2312" panose="02010609030101010101" charset="-122"/>
                </a:rPr>
                <a:t>侧客户态势</a:t>
              </a:r>
              <a:endParaRPr lang="zh-CN" altLang="en-US" sz="1000" b="1">
                <a:solidFill>
                  <a:srgbClr val="70AD47">
                    <a:lumMod val="50000"/>
                  </a:srgbClr>
                </a:solidFill>
                <a:latin typeface="仿宋_GB2312" panose="02010609030101010101" charset="-122"/>
                <a:ea typeface="仿宋_GB2312" panose="02010609030101010101" charset="-122"/>
              </a:endParaRPr>
            </a:p>
          </p:txBody>
        </p:sp>
        <p:sp>
          <p:nvSpPr>
            <p:cNvPr id="170" name="文本框 169"/>
            <p:cNvSpPr txBox="1"/>
            <p:nvPr/>
          </p:nvSpPr>
          <p:spPr>
            <a:xfrm>
              <a:off x="7491" y="3888"/>
              <a:ext cx="1743" cy="2562"/>
            </a:xfrm>
            <a:prstGeom prst="rect">
              <a:avLst/>
            </a:prstGeom>
            <a:noFill/>
          </p:spPr>
          <p:txBody>
            <a:bodyPr wrap="square" anchor="ctr" anchorCtr="0">
              <a:noAutofit/>
            </a:bodyPr>
            <a:lstStyle/>
            <a:p>
              <a:pPr algn="ctr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000">
                  <a:solidFill>
                    <a:sysClr val="windowText" lastClr="000000"/>
                  </a:solidFill>
                  <a:latin typeface="仿宋_GB2312" panose="02010609030101010101" charset="-122"/>
                  <a:ea typeface="仿宋_GB2312" panose="02010609030101010101" charset="-122"/>
                  <a:cs typeface="仿宋_GB2312" panose="02010609030101010101" charset="-122"/>
                </a:rPr>
                <a:t>招标规模{{企业侧招标规模万元}} 万（{{企业侧招标金额占比}}）</a:t>
              </a:r>
              <a:endParaRPr lang="zh-CN" altLang="en-US" sz="1000">
                <a:solidFill>
                  <a:sysClr val="windowText" lastClr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endParaRPr>
            </a:p>
            <a:p>
              <a:pPr algn="ctr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</a:pPr>
              <a:endParaRPr lang="zh-CN" altLang="en-US" sz="800">
                <a:solidFill>
                  <a:sysClr val="windowText" lastClr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endParaRPr>
            </a:p>
            <a:p>
              <a:pPr algn="ctr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000">
                  <a:solidFill>
                    <a:sysClr val="windowText" lastClr="000000"/>
                  </a:solidFill>
                  <a:latin typeface="仿宋_GB2312" panose="02010609030101010101" charset="-122"/>
                  <a:ea typeface="仿宋_GB2312" panose="02010609030101010101" charset="-122"/>
                  <a:cs typeface="仿宋_GB2312" panose="02010609030101010101" charset="-122"/>
                </a:rPr>
                <a:t>环比上月</a:t>
              </a:r>
              <a:endParaRPr lang="zh-CN" altLang="en-US" sz="1000">
                <a:solidFill>
                  <a:sysClr val="windowText" lastClr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endParaRPr>
            </a:p>
            <a:p>
              <a:pPr algn="ctr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000">
                  <a:solidFill>
                    <a:sysClr val="windowText" lastClr="000000"/>
                  </a:solidFill>
                  <a:latin typeface="仿宋_GB2312" panose="02010609030101010101" charset="-122"/>
                  <a:ea typeface="仿宋_GB2312" panose="02010609030101010101" charset="-122"/>
                  <a:cs typeface="仿宋_GB2312" panose="02010609030101010101" charset="-122"/>
                </a:rPr>
                <a:t>{{环比增幅</a:t>
              </a:r>
              <a:r>
                <a:rPr lang="en-US" altLang="zh-CN" sz="1000">
                  <a:solidFill>
                    <a:sysClr val="windowText" lastClr="000000"/>
                  </a:solidFill>
                  <a:latin typeface="仿宋_GB2312" panose="02010609030101010101" charset="-122"/>
                  <a:ea typeface="仿宋_GB2312" panose="02010609030101010101" charset="-122"/>
                  <a:cs typeface="仿宋_GB2312" panose="02010609030101010101" charset="-122"/>
                  <a:sym typeface="+mn-ea"/>
                </a:rPr>
                <a:t>%</a:t>
              </a:r>
              <a:r>
                <a:rPr lang="zh-CN" altLang="en-US" sz="1000">
                  <a:solidFill>
                    <a:sysClr val="windowText" lastClr="000000"/>
                  </a:solidFill>
                  <a:latin typeface="仿宋_GB2312" panose="02010609030101010101" charset="-122"/>
                  <a:ea typeface="仿宋_GB2312" panose="02010609030101010101" charset="-122"/>
                  <a:cs typeface="仿宋_GB2312" panose="02010609030101010101" charset="-122"/>
                </a:rPr>
                <a:t>}}</a:t>
              </a:r>
              <a:endParaRPr lang="zh-CN" altLang="en-US" sz="1000">
                <a:solidFill>
                  <a:sysClr val="windowText" lastClr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endParaRPr>
            </a:p>
          </p:txBody>
        </p:sp>
        <p:sp>
          <p:nvSpPr>
            <p:cNvPr id="171" name="文本框 170"/>
            <p:cNvSpPr txBox="1"/>
            <p:nvPr/>
          </p:nvSpPr>
          <p:spPr>
            <a:xfrm>
              <a:off x="7490" y="6786"/>
              <a:ext cx="1742" cy="2292"/>
            </a:xfrm>
            <a:prstGeom prst="rect">
              <a:avLst/>
            </a:prstGeom>
            <a:noFill/>
          </p:spPr>
          <p:txBody>
            <a:bodyPr wrap="square" anchor="ctr" anchorCtr="0">
              <a:noAutofit/>
            </a:bodyPr>
            <a:lstStyle/>
            <a:p>
              <a:pPr algn="ctr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000">
                  <a:solidFill>
                    <a:sysClr val="windowText" lastClr="000000"/>
                  </a:solidFill>
                  <a:latin typeface="仿宋_GB2312" panose="02010609030101010101" charset="-122"/>
                  <a:ea typeface="仿宋_GB2312" panose="02010609030101010101" charset="-122"/>
                  <a:cs typeface="仿宋_GB2312" panose="02010609030101010101" charset="-122"/>
                </a:rPr>
                <a:t>招标个数{{企业侧招标个数}} 个（{{企业侧招标次数占比}}）</a:t>
              </a:r>
              <a:endParaRPr lang="zh-CN" altLang="en-US" sz="1000">
                <a:solidFill>
                  <a:sysClr val="windowText" lastClr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endParaRPr>
            </a:p>
            <a:p>
              <a:pPr algn="ctr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</a:pPr>
              <a:endParaRPr lang="zh-CN" altLang="en-US" sz="800">
                <a:solidFill>
                  <a:sysClr val="windowText" lastClr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endParaRPr>
            </a:p>
            <a:p>
              <a:pPr algn="ctr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000">
                  <a:solidFill>
                    <a:sysClr val="windowText" lastClr="000000"/>
                  </a:solidFill>
                  <a:latin typeface="仿宋_GB2312" panose="02010609030101010101" charset="-122"/>
                  <a:ea typeface="仿宋_GB2312" panose="02010609030101010101" charset="-122"/>
                  <a:cs typeface="仿宋_GB2312" panose="02010609030101010101" charset="-122"/>
                  <a:sym typeface="+mn-ea"/>
                </a:rPr>
                <a:t>环比上月</a:t>
              </a:r>
              <a:endParaRPr lang="zh-CN" altLang="en-US" sz="1000">
                <a:solidFill>
                  <a:sysClr val="windowText" lastClr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endParaRPr>
            </a:p>
            <a:p>
              <a:pPr algn="ctr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000">
                  <a:solidFill>
                    <a:sysClr val="windowText" lastClr="000000"/>
                  </a:solidFill>
                  <a:latin typeface="仿宋_GB2312" panose="02010609030101010101" charset="-122"/>
                  <a:ea typeface="仿宋_GB2312" panose="02010609030101010101" charset="-122"/>
                  <a:cs typeface="仿宋_GB2312" panose="02010609030101010101" charset="-122"/>
                  <a:sym typeface="+mn-ea"/>
                </a:rPr>
                <a:t>{{环比增幅</a:t>
              </a:r>
              <a:r>
                <a:rPr lang="en-US" altLang="zh-CN" sz="1000">
                  <a:solidFill>
                    <a:sysClr val="windowText" lastClr="000000"/>
                  </a:solidFill>
                  <a:latin typeface="仿宋_GB2312" panose="02010609030101010101" charset="-122"/>
                  <a:ea typeface="仿宋_GB2312" panose="02010609030101010101" charset="-122"/>
                  <a:cs typeface="仿宋_GB2312" panose="02010609030101010101" charset="-122"/>
                  <a:sym typeface="+mn-ea"/>
                </a:rPr>
                <a:t>%</a:t>
              </a:r>
              <a:r>
                <a:rPr lang="zh-CN" altLang="en-US" sz="1000">
                  <a:solidFill>
                    <a:sysClr val="windowText" lastClr="000000"/>
                  </a:solidFill>
                  <a:latin typeface="仿宋_GB2312" panose="02010609030101010101" charset="-122"/>
                  <a:ea typeface="仿宋_GB2312" panose="02010609030101010101" charset="-122"/>
                  <a:cs typeface="仿宋_GB2312" panose="02010609030101010101" charset="-122"/>
                  <a:sym typeface="+mn-ea"/>
                </a:rPr>
                <a:t>}}</a:t>
              </a:r>
              <a:endParaRPr lang="zh-CN" altLang="en-US" sz="800">
                <a:solidFill>
                  <a:sysClr val="windowText" lastClr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endParaRPr>
            </a:p>
          </p:txBody>
        </p:sp>
      </p:grpSp>
      <p:sp>
        <p:nvSpPr>
          <p:cNvPr id="183" name="圆角矩形 182"/>
          <p:cNvSpPr/>
          <p:nvPr/>
        </p:nvSpPr>
        <p:spPr>
          <a:xfrm>
            <a:off x="9202420" y="2871470"/>
            <a:ext cx="1395730" cy="1733550"/>
          </a:xfrm>
          <a:prstGeom prst="roundRect">
            <a:avLst>
              <a:gd name="adj" fmla="val 5411"/>
            </a:avLst>
          </a:prstGeom>
          <a:solidFill>
            <a:schemeClr val="bg1">
              <a:alpha val="10000"/>
            </a:schemeClr>
          </a:solidFill>
          <a:ln w="12700" cap="flat" cmpd="sng" algn="ctr">
            <a:solidFill>
              <a:srgbClr val="0070C0">
                <a:alpha val="5000"/>
              </a:srgbClr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 sz="1200">
              <a:solidFill>
                <a:schemeClr val="accent1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184" name="圆角矩形 183"/>
          <p:cNvSpPr/>
          <p:nvPr/>
        </p:nvSpPr>
        <p:spPr>
          <a:xfrm>
            <a:off x="9200515" y="2793365"/>
            <a:ext cx="1395730" cy="178435"/>
          </a:xfrm>
          <a:prstGeom prst="roundRect">
            <a:avLst>
              <a:gd name="adj" fmla="val 5411"/>
            </a:avLst>
          </a:prstGeom>
          <a:solidFill>
            <a:srgbClr val="F7E8F5"/>
          </a:solidFill>
          <a:ln w="12700" cap="flat" cmpd="sng" algn="ctr">
            <a:solidFill>
              <a:srgbClr val="E8FBEC">
                <a:alpha val="5000"/>
              </a:srgbClr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r>
              <a:rPr lang="zh-CN" altLang="en-US" sz="1000">
                <a:solidFill>
                  <a:srgbClr val="7030A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政府侧</a:t>
            </a:r>
            <a:r>
              <a:rPr lang="en-US" altLang="zh-CN" sz="1000">
                <a:solidFill>
                  <a:srgbClr val="7030A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Top</a:t>
            </a:r>
            <a:r>
              <a:rPr lang="zh-CN" altLang="en-US" sz="1000">
                <a:solidFill>
                  <a:srgbClr val="7030A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客户</a:t>
            </a:r>
            <a:endParaRPr lang="zh-CN" altLang="en-US" sz="1000">
              <a:solidFill>
                <a:srgbClr val="7030A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</p:txBody>
      </p:sp>
      <p:sp>
        <p:nvSpPr>
          <p:cNvPr id="185" name="圆角矩形 184"/>
          <p:cNvSpPr/>
          <p:nvPr/>
        </p:nvSpPr>
        <p:spPr>
          <a:xfrm>
            <a:off x="10661650" y="2891790"/>
            <a:ext cx="1395730" cy="1703070"/>
          </a:xfrm>
          <a:prstGeom prst="roundRect">
            <a:avLst>
              <a:gd name="adj" fmla="val 5411"/>
            </a:avLst>
          </a:prstGeom>
          <a:solidFill>
            <a:schemeClr val="bg1">
              <a:alpha val="10000"/>
            </a:schemeClr>
          </a:solidFill>
          <a:ln w="12700" cap="flat" cmpd="sng" algn="ctr">
            <a:solidFill>
              <a:srgbClr val="0070C0">
                <a:alpha val="5000"/>
              </a:srgbClr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 sz="1200">
              <a:solidFill>
                <a:schemeClr val="accent1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pic>
        <p:nvPicPr>
          <p:cNvPr id="186" name="图片 185" descr="政府"/>
          <p:cNvPicPr>
            <a:picLocks noChangeAspect="1"/>
          </p:cNvPicPr>
          <p:nvPr>
            <p:custDataLst>
              <p:tags r:id="rId41"/>
            </p:custDataLst>
          </p:nvPr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rcRect/>
          <a:stretch>
            <a:fillRect/>
          </a:stretch>
        </p:blipFill>
        <p:spPr>
          <a:xfrm>
            <a:off x="9238615" y="2793365"/>
            <a:ext cx="169545" cy="169545"/>
          </a:xfrm>
          <a:prstGeom prst="rect">
            <a:avLst/>
          </a:prstGeom>
        </p:spPr>
      </p:pic>
      <p:grpSp>
        <p:nvGrpSpPr>
          <p:cNvPr id="187" name="组合 186"/>
          <p:cNvGrpSpPr/>
          <p:nvPr/>
        </p:nvGrpSpPr>
        <p:grpSpPr>
          <a:xfrm>
            <a:off x="9200515" y="4679950"/>
            <a:ext cx="2844800" cy="1004570"/>
            <a:chOff x="213" y="1975"/>
            <a:chExt cx="4460" cy="2394"/>
          </a:xfrm>
        </p:grpSpPr>
        <p:sp>
          <p:nvSpPr>
            <p:cNvPr id="188" name="圆角矩形 187"/>
            <p:cNvSpPr/>
            <p:nvPr/>
          </p:nvSpPr>
          <p:spPr>
            <a:xfrm>
              <a:off x="213" y="2072"/>
              <a:ext cx="4460" cy="2297"/>
            </a:xfrm>
            <a:prstGeom prst="roundRect">
              <a:avLst>
                <a:gd name="adj" fmla="val 5411"/>
              </a:avLst>
            </a:prstGeom>
            <a:solidFill>
              <a:schemeClr val="bg1">
                <a:alpha val="10000"/>
              </a:schemeClr>
            </a:solidFill>
            <a:ln w="12700" cap="flat" cmpd="sng" algn="ctr">
              <a:solidFill>
                <a:srgbClr val="0070C0">
                  <a:alpha val="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p>
              <a:pPr algn="ctr"/>
              <a:endParaRPr lang="zh-CN" altLang="en-US" sz="1200">
                <a:solidFill>
                  <a:schemeClr val="accent1">
                    <a:lumMod val="75000"/>
                  </a:schemeClr>
                </a:solidFill>
                <a:latin typeface="仿宋_GB2312" panose="02010609030101010101" charset="-122"/>
                <a:ea typeface="仿宋_GB2312" panose="02010609030101010101" charset="-122"/>
              </a:endParaRPr>
            </a:p>
          </p:txBody>
        </p:sp>
        <p:sp>
          <p:nvSpPr>
            <p:cNvPr id="189" name="圆角矩形 188"/>
            <p:cNvSpPr/>
            <p:nvPr/>
          </p:nvSpPr>
          <p:spPr>
            <a:xfrm>
              <a:off x="213" y="1975"/>
              <a:ext cx="4460" cy="281"/>
            </a:xfrm>
            <a:prstGeom prst="roundRect">
              <a:avLst>
                <a:gd name="adj" fmla="val 5411"/>
              </a:avLst>
            </a:prstGeom>
            <a:solidFill>
              <a:srgbClr val="FBEBF7"/>
            </a:solidFill>
            <a:ln w="12700" cap="flat" cmpd="sng" algn="ctr">
              <a:solidFill>
                <a:srgbClr val="FFF2EE">
                  <a:alpha val="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p>
              <a:pPr algn="ctr"/>
              <a:r>
                <a:rPr lang="zh-CN" altLang="en-US" sz="1000">
                  <a:solidFill>
                    <a:srgbClr val="7030A0"/>
                  </a:solidFill>
                  <a:latin typeface="仿宋_GB2312" panose="02010609030101010101" charset="-122"/>
                  <a:ea typeface="仿宋_GB2312" panose="02010609030101010101" charset="-122"/>
                </a:rPr>
                <a:t>客户关键人</a:t>
              </a:r>
              <a:endParaRPr lang="zh-CN" altLang="en-US" sz="1000">
                <a:solidFill>
                  <a:srgbClr val="7030A0"/>
                </a:solidFill>
                <a:latin typeface="仿宋_GB2312" panose="02010609030101010101" charset="-122"/>
                <a:ea typeface="仿宋_GB2312" panose="02010609030101010101" charset="-122"/>
              </a:endParaRPr>
            </a:p>
          </p:txBody>
        </p:sp>
      </p:grpSp>
      <p:sp>
        <p:nvSpPr>
          <p:cNvPr id="190" name="文本框 189"/>
          <p:cNvSpPr txBox="1"/>
          <p:nvPr/>
        </p:nvSpPr>
        <p:spPr>
          <a:xfrm>
            <a:off x="9202420" y="5135880"/>
            <a:ext cx="923290" cy="5080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ctr"/>
            <a:r>
              <a:rPr lang="zh-CN" altLang="en-US" sz="1200">
                <a:solidFill>
                  <a:srgbClr val="7030A0"/>
                </a:solidFill>
                <a:latin typeface="仿宋_GB2312" panose="02010609030101010101" charset="-122"/>
                <a:ea typeface="仿宋_GB2312" panose="02010609030101010101" charset="-122"/>
              </a:rPr>
              <a:t>决策人</a:t>
            </a:r>
            <a:endParaRPr lang="zh-CN" altLang="en-US" sz="1000">
              <a:latin typeface="仿宋_GB2312" panose="02010609030101010101" charset="-122"/>
              <a:ea typeface="仿宋_GB2312" panose="02010609030101010101" charset="-122"/>
            </a:endParaRPr>
          </a:p>
          <a:p>
            <a:pPr algn="ctr"/>
            <a:r>
              <a:rPr lang="zh-CN" altLang="en-US" sz="800">
                <a:latin typeface="仿宋_GB2312" panose="02010609030101010101" charset="-122"/>
                <a:ea typeface="仿宋_GB2312" panose="02010609030101010101" charset="-122"/>
              </a:rPr>
              <a:t>领导层</a:t>
            </a:r>
            <a:endParaRPr lang="zh-CN" altLang="en-US" sz="800">
              <a:latin typeface="仿宋_GB2312" panose="02010609030101010101" charset="-122"/>
              <a:ea typeface="仿宋_GB2312" panose="02010609030101010101" charset="-122"/>
            </a:endParaRPr>
          </a:p>
          <a:p>
            <a:pPr algn="ctr"/>
            <a:r>
              <a:rPr lang="zh-CN" altLang="en-US" sz="800">
                <a:latin typeface="仿宋_GB2312" panose="02010609030101010101" charset="-122"/>
                <a:ea typeface="仿宋_GB2312" panose="02010609030101010101" charset="-122"/>
              </a:rPr>
              <a:t>把握方向</a:t>
            </a:r>
            <a:endParaRPr lang="zh-CN" altLang="en-US" sz="800"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191" name="文本框 190"/>
          <p:cNvSpPr txBox="1"/>
          <p:nvPr/>
        </p:nvSpPr>
        <p:spPr>
          <a:xfrm>
            <a:off x="10168255" y="5135880"/>
            <a:ext cx="923290" cy="5080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ctr"/>
            <a:r>
              <a:rPr lang="zh-CN" altLang="en-US" sz="1200">
                <a:solidFill>
                  <a:srgbClr val="7030A0"/>
                </a:solidFill>
                <a:latin typeface="仿宋_GB2312" panose="02010609030101010101" charset="-122"/>
                <a:ea typeface="仿宋_GB2312" panose="02010609030101010101" charset="-122"/>
              </a:rPr>
              <a:t>业务主管</a:t>
            </a:r>
            <a:endParaRPr lang="zh-CN" altLang="en-US" sz="1200">
              <a:solidFill>
                <a:srgbClr val="7030A0"/>
              </a:solidFill>
              <a:latin typeface="仿宋_GB2312" panose="02010609030101010101" charset="-122"/>
              <a:ea typeface="仿宋_GB2312" panose="02010609030101010101" charset="-122"/>
            </a:endParaRPr>
          </a:p>
          <a:p>
            <a:pPr algn="ctr"/>
            <a:r>
              <a:rPr lang="zh-CN" altLang="en-US" sz="800">
                <a:latin typeface="仿宋_GB2312" panose="02010609030101010101" charset="-122"/>
                <a:ea typeface="仿宋_GB2312" panose="02010609030101010101" charset="-122"/>
              </a:rPr>
              <a:t>业务负责人</a:t>
            </a:r>
            <a:endParaRPr lang="zh-CN" altLang="en-US" sz="800">
              <a:latin typeface="仿宋_GB2312" panose="02010609030101010101" charset="-122"/>
              <a:ea typeface="仿宋_GB2312" panose="02010609030101010101" charset="-122"/>
            </a:endParaRPr>
          </a:p>
          <a:p>
            <a:pPr algn="ctr"/>
            <a:r>
              <a:rPr lang="zh-CN" altLang="en-US" sz="800">
                <a:latin typeface="仿宋_GB2312" panose="02010609030101010101" charset="-122"/>
                <a:ea typeface="仿宋_GB2312" panose="02010609030101010101" charset="-122"/>
              </a:rPr>
              <a:t>需求发起</a:t>
            </a:r>
            <a:endParaRPr lang="zh-CN" altLang="en-US" sz="800"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192" name="文本框 191"/>
          <p:cNvSpPr txBox="1"/>
          <p:nvPr/>
        </p:nvSpPr>
        <p:spPr>
          <a:xfrm>
            <a:off x="11134090" y="5135880"/>
            <a:ext cx="923290" cy="5080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ctr"/>
            <a:r>
              <a:rPr lang="zh-CN" altLang="en-US" sz="1200">
                <a:solidFill>
                  <a:srgbClr val="7030A0"/>
                </a:solidFill>
                <a:latin typeface="仿宋_GB2312" panose="02010609030101010101" charset="-122"/>
                <a:ea typeface="仿宋_GB2312" panose="02010609030101010101" charset="-122"/>
              </a:rPr>
              <a:t>技术主管</a:t>
            </a:r>
            <a:endParaRPr lang="zh-CN" altLang="en-US" sz="1000">
              <a:latin typeface="仿宋_GB2312" panose="02010609030101010101" charset="-122"/>
              <a:ea typeface="仿宋_GB2312" panose="02010609030101010101" charset="-122"/>
            </a:endParaRPr>
          </a:p>
          <a:p>
            <a:pPr algn="ctr"/>
            <a:r>
              <a:rPr lang="zh-CN" altLang="en-US" sz="800">
                <a:latin typeface="仿宋_GB2312" panose="02010609030101010101" charset="-122"/>
                <a:ea typeface="仿宋_GB2312" panose="02010609030101010101" charset="-122"/>
              </a:rPr>
              <a:t>技术负责人</a:t>
            </a:r>
            <a:endParaRPr lang="zh-CN" altLang="en-US" sz="800">
              <a:latin typeface="仿宋_GB2312" panose="02010609030101010101" charset="-122"/>
              <a:ea typeface="仿宋_GB2312" panose="02010609030101010101" charset="-122"/>
            </a:endParaRPr>
          </a:p>
          <a:p>
            <a:pPr algn="ctr"/>
            <a:r>
              <a:rPr lang="zh-CN" altLang="en-US" sz="800">
                <a:latin typeface="仿宋_GB2312" panose="02010609030101010101" charset="-122"/>
                <a:ea typeface="仿宋_GB2312" panose="02010609030101010101" charset="-122"/>
              </a:rPr>
              <a:t>方案落地</a:t>
            </a:r>
            <a:endParaRPr lang="zh-CN" altLang="en-US" sz="800">
              <a:latin typeface="仿宋_GB2312" panose="02010609030101010101" charset="-122"/>
              <a:ea typeface="仿宋_GB2312" panose="02010609030101010101" charset="-122"/>
            </a:endParaRPr>
          </a:p>
        </p:txBody>
      </p:sp>
      <p:cxnSp>
        <p:nvCxnSpPr>
          <p:cNvPr id="193" name="直接连接符 192"/>
          <p:cNvCxnSpPr/>
          <p:nvPr/>
        </p:nvCxnSpPr>
        <p:spPr>
          <a:xfrm flipV="1">
            <a:off x="10125710" y="4857750"/>
            <a:ext cx="0" cy="786130"/>
          </a:xfrm>
          <a:prstGeom prst="line">
            <a:avLst/>
          </a:prstGeom>
          <a:noFill/>
          <a:ln w="19050" cap="flat" cmpd="sng" algn="ctr">
            <a:solidFill>
              <a:srgbClr val="A5A5A5">
                <a:lumMod val="40000"/>
                <a:lumOff val="60000"/>
              </a:srgbClr>
            </a:solidFill>
            <a:prstDash val="solid"/>
            <a:miter lim="800000"/>
          </a:ln>
          <a:effectLst/>
        </p:spPr>
      </p:cxnSp>
      <p:cxnSp>
        <p:nvCxnSpPr>
          <p:cNvPr id="194" name="直接连接符 193"/>
          <p:cNvCxnSpPr/>
          <p:nvPr/>
        </p:nvCxnSpPr>
        <p:spPr>
          <a:xfrm flipV="1">
            <a:off x="11111865" y="4864100"/>
            <a:ext cx="0" cy="779780"/>
          </a:xfrm>
          <a:prstGeom prst="line">
            <a:avLst/>
          </a:prstGeom>
          <a:noFill/>
          <a:ln w="19050" cap="flat" cmpd="sng" algn="ctr">
            <a:solidFill>
              <a:srgbClr val="A5A5A5">
                <a:lumMod val="40000"/>
                <a:lumOff val="60000"/>
              </a:srgbClr>
            </a:solidFill>
            <a:prstDash val="solid"/>
            <a:miter lim="800000"/>
          </a:ln>
          <a:effectLst/>
        </p:spPr>
      </p:cxnSp>
      <p:pic>
        <p:nvPicPr>
          <p:cNvPr id="195" name="图片 194" descr="领导班子"/>
          <p:cNvPicPr>
            <a:picLocks noChangeAspect="1"/>
          </p:cNvPicPr>
          <p:nvPr>
            <p:custDataLst>
              <p:tags r:id="rId44"/>
            </p:custDataLst>
          </p:nvPr>
        </p:nvPicPr>
        <p:blipFill>
          <a:blip r:embed="rId45">
            <a:extLst>
              <a:ext uri="{96DAC541-7B7A-43D3-8B79-37D633B846F1}">
                <asvg:svgBlip xmlns:asvg="http://schemas.microsoft.com/office/drawing/2016/SVG/main" r:embed="rId46"/>
              </a:ext>
            </a:extLst>
          </a:blip>
          <a:srcRect/>
          <a:stretch>
            <a:fillRect/>
          </a:stretch>
        </p:blipFill>
        <p:spPr>
          <a:xfrm>
            <a:off x="9539605" y="4890770"/>
            <a:ext cx="245110" cy="245110"/>
          </a:xfrm>
          <a:prstGeom prst="rect">
            <a:avLst/>
          </a:prstGeom>
        </p:spPr>
      </p:pic>
      <p:pic>
        <p:nvPicPr>
          <p:cNvPr id="196" name="图片 195" descr="业务能力"/>
          <p:cNvPicPr>
            <a:picLocks noChangeAspect="1"/>
          </p:cNvPicPr>
          <p:nvPr>
            <p:custDataLst>
              <p:tags r:id="rId47"/>
            </p:custDataLst>
          </p:nvPr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rcRect/>
          <a:stretch>
            <a:fillRect/>
          </a:stretch>
        </p:blipFill>
        <p:spPr>
          <a:xfrm>
            <a:off x="10505440" y="4890770"/>
            <a:ext cx="245110" cy="245110"/>
          </a:xfrm>
          <a:prstGeom prst="rect">
            <a:avLst/>
          </a:prstGeom>
        </p:spPr>
      </p:pic>
      <p:pic>
        <p:nvPicPr>
          <p:cNvPr id="197" name="图片 196" descr="数据挖掘技术"/>
          <p:cNvPicPr>
            <a:picLocks noChangeAspect="1"/>
          </p:cNvPicPr>
          <p:nvPr>
            <p:custDataLst>
              <p:tags r:id="rId50"/>
            </p:custDataLst>
          </p:nvPr>
        </p:nvPicPr>
        <p:blipFill>
          <a:blip r:embed="rId51">
            <a:extLst>
              <a:ext uri="{96DAC541-7B7A-43D3-8B79-37D633B846F1}">
                <asvg:svgBlip xmlns:asvg="http://schemas.microsoft.com/office/drawing/2016/SVG/main" r:embed="rId52"/>
              </a:ext>
            </a:extLst>
          </a:blip>
          <a:srcRect/>
          <a:stretch>
            <a:fillRect/>
          </a:stretch>
        </p:blipFill>
        <p:spPr>
          <a:xfrm>
            <a:off x="11471275" y="4890770"/>
            <a:ext cx="245110" cy="245110"/>
          </a:xfrm>
          <a:prstGeom prst="rect">
            <a:avLst/>
          </a:prstGeom>
        </p:spPr>
      </p:pic>
      <p:sp>
        <p:nvSpPr>
          <p:cNvPr id="198" name="文本框 197"/>
          <p:cNvSpPr txBox="1"/>
          <p:nvPr/>
        </p:nvSpPr>
        <p:spPr>
          <a:xfrm>
            <a:off x="9200515" y="2994660"/>
            <a:ext cx="1395730" cy="157543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indent="0" algn="ctr">
              <a:lnSpc>
                <a:spcPct val="150000"/>
              </a:lnSpc>
              <a:buNone/>
            </a:pPr>
            <a:r>
              <a:rPr lang="zh-CN" altLang="en-US" sz="7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{{政府侧客户</a:t>
            </a:r>
            <a:r>
              <a:rPr lang="en-US" altLang="zh-CN" sz="7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 1</a:t>
            </a:r>
            <a:r>
              <a:rPr lang="zh-CN" altLang="en-US" sz="7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}}</a:t>
            </a:r>
            <a:endParaRPr lang="zh-CN" altLang="en-US" sz="700"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 indent="0" algn="ctr">
              <a:lnSpc>
                <a:spcPct val="150000"/>
              </a:lnSpc>
              <a:buNone/>
            </a:pPr>
            <a:r>
              <a:rPr lang="zh-CN" altLang="en-US" sz="7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{{政府侧客户</a:t>
            </a:r>
            <a:r>
              <a:rPr lang="en-US" altLang="zh-CN" sz="7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 2</a:t>
            </a:r>
            <a:r>
              <a:rPr lang="zh-CN" altLang="en-US" sz="7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}}</a:t>
            </a:r>
            <a:endParaRPr lang="zh-CN" altLang="en-US" sz="700"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  <a:p>
            <a:pPr indent="0" algn="ctr">
              <a:lnSpc>
                <a:spcPct val="150000"/>
              </a:lnSpc>
              <a:buNone/>
            </a:pPr>
            <a:r>
              <a:rPr lang="zh-CN" altLang="en-US" sz="7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{{政府侧客户</a:t>
            </a:r>
            <a:r>
              <a:rPr lang="en-US" altLang="zh-CN" sz="7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 3</a:t>
            </a:r>
            <a:r>
              <a:rPr lang="zh-CN" altLang="en-US" sz="7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}}</a:t>
            </a:r>
            <a:endParaRPr lang="zh-CN" altLang="en-US" sz="700"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 indent="0" algn="ctr">
              <a:lnSpc>
                <a:spcPct val="150000"/>
              </a:lnSpc>
              <a:buNone/>
            </a:pPr>
            <a:r>
              <a:rPr lang="zh-CN" altLang="en-US" sz="7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{{政府侧客户</a:t>
            </a:r>
            <a:r>
              <a:rPr lang="en-US" altLang="zh-CN" sz="7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 4</a:t>
            </a:r>
            <a:r>
              <a:rPr lang="zh-CN" altLang="en-US" sz="7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}}</a:t>
            </a:r>
            <a:endParaRPr lang="zh-CN" altLang="en-US" sz="700"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 indent="0" algn="ctr">
              <a:lnSpc>
                <a:spcPct val="150000"/>
              </a:lnSpc>
              <a:buNone/>
            </a:pPr>
            <a:r>
              <a:rPr lang="zh-CN" altLang="en-US" sz="7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{{政府侧客户</a:t>
            </a:r>
            <a:r>
              <a:rPr lang="en-US" altLang="zh-CN" sz="7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 5</a:t>
            </a:r>
            <a:r>
              <a:rPr lang="zh-CN" altLang="en-US" sz="7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}}</a:t>
            </a:r>
            <a:endParaRPr lang="zh-CN" altLang="en-US" sz="700"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</p:txBody>
      </p:sp>
      <p:sp>
        <p:nvSpPr>
          <p:cNvPr id="199" name="圆角矩形 198"/>
          <p:cNvSpPr/>
          <p:nvPr/>
        </p:nvSpPr>
        <p:spPr>
          <a:xfrm>
            <a:off x="10661650" y="2781935"/>
            <a:ext cx="1395730" cy="178435"/>
          </a:xfrm>
          <a:prstGeom prst="roundRect">
            <a:avLst>
              <a:gd name="adj" fmla="val 5411"/>
            </a:avLst>
          </a:prstGeom>
          <a:solidFill>
            <a:srgbClr val="F7E8F5"/>
          </a:solidFill>
          <a:ln w="12700" cap="flat" cmpd="sng" algn="ctr">
            <a:solidFill>
              <a:srgbClr val="E8FBEC">
                <a:alpha val="5000"/>
              </a:srgbClr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r>
              <a:rPr lang="zh-CN" altLang="en-US" sz="1000">
                <a:solidFill>
                  <a:srgbClr val="7030A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企业侧</a:t>
            </a:r>
            <a:r>
              <a:rPr lang="en-US" altLang="zh-CN" sz="1000">
                <a:solidFill>
                  <a:srgbClr val="7030A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Top</a:t>
            </a:r>
            <a:r>
              <a:rPr lang="zh-CN" altLang="en-US" sz="1000">
                <a:solidFill>
                  <a:srgbClr val="7030A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客户</a:t>
            </a:r>
            <a:endParaRPr lang="zh-CN" altLang="en-US" sz="1000">
              <a:solidFill>
                <a:srgbClr val="7030A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</p:txBody>
      </p:sp>
      <p:pic>
        <p:nvPicPr>
          <p:cNvPr id="200" name="图片 199" descr="企业公司"/>
          <p:cNvPicPr>
            <a:picLocks noChangeAspect="1"/>
          </p:cNvPicPr>
          <p:nvPr>
            <p:custDataLst>
              <p:tags r:id="rId53"/>
            </p:custDataLst>
          </p:nvPr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rcRect/>
          <a:stretch>
            <a:fillRect/>
          </a:stretch>
        </p:blipFill>
        <p:spPr>
          <a:xfrm>
            <a:off x="10695305" y="2781935"/>
            <a:ext cx="169545" cy="169545"/>
          </a:xfrm>
          <a:prstGeom prst="rect">
            <a:avLst/>
          </a:prstGeom>
        </p:spPr>
      </p:pic>
      <p:sp>
        <p:nvSpPr>
          <p:cNvPr id="201" name="文本框 200"/>
          <p:cNvSpPr txBox="1"/>
          <p:nvPr/>
        </p:nvSpPr>
        <p:spPr>
          <a:xfrm>
            <a:off x="10661650" y="2994660"/>
            <a:ext cx="1395730" cy="157543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indent="0" algn="ctr">
              <a:lnSpc>
                <a:spcPct val="150000"/>
              </a:lnSpc>
              <a:buNone/>
            </a:pPr>
            <a:r>
              <a:rPr lang="zh-CN" altLang="en-US" sz="7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{{企业侧客户</a:t>
            </a:r>
            <a:r>
              <a:rPr lang="en-US" altLang="zh-CN" sz="7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 1</a:t>
            </a:r>
            <a:r>
              <a:rPr lang="zh-CN" altLang="en-US" sz="7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}}</a:t>
            </a:r>
            <a:endParaRPr lang="zh-CN" altLang="en-US" sz="700"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 indent="0" algn="ctr">
              <a:lnSpc>
                <a:spcPct val="150000"/>
              </a:lnSpc>
              <a:buNone/>
            </a:pPr>
            <a:r>
              <a:rPr lang="zh-CN" altLang="en-US" sz="7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{{企业侧客户</a:t>
            </a:r>
            <a:r>
              <a:rPr lang="en-US" altLang="zh-CN" sz="7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 2</a:t>
            </a:r>
            <a:r>
              <a:rPr lang="zh-CN" altLang="en-US" sz="7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}}</a:t>
            </a:r>
            <a:endParaRPr lang="zh-CN" altLang="en-US" sz="700"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  <a:p>
            <a:pPr indent="0" algn="ctr">
              <a:lnSpc>
                <a:spcPct val="150000"/>
              </a:lnSpc>
              <a:buNone/>
            </a:pPr>
            <a:r>
              <a:rPr lang="zh-CN" altLang="en-US" sz="7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{{企业侧客户</a:t>
            </a:r>
            <a:r>
              <a:rPr lang="en-US" altLang="zh-CN" sz="7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 3</a:t>
            </a:r>
            <a:r>
              <a:rPr lang="zh-CN" altLang="en-US" sz="7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}}</a:t>
            </a:r>
            <a:endParaRPr lang="zh-CN" altLang="en-US" sz="700"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 indent="0" algn="ctr">
              <a:lnSpc>
                <a:spcPct val="150000"/>
              </a:lnSpc>
              <a:buNone/>
            </a:pPr>
            <a:r>
              <a:rPr lang="zh-CN" altLang="en-US" sz="7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{{企业侧客户</a:t>
            </a:r>
            <a:r>
              <a:rPr lang="en-US" altLang="zh-CN" sz="7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 4</a:t>
            </a:r>
            <a:r>
              <a:rPr lang="zh-CN" altLang="en-US" sz="7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}}</a:t>
            </a:r>
            <a:endParaRPr lang="zh-CN" altLang="en-US" sz="700"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 indent="0" algn="ctr">
              <a:lnSpc>
                <a:spcPct val="150000"/>
              </a:lnSpc>
              <a:buNone/>
            </a:pPr>
            <a:r>
              <a:rPr lang="zh-CN" altLang="en-US" sz="7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{{企业侧客户</a:t>
            </a:r>
            <a:r>
              <a:rPr lang="en-US" altLang="zh-CN" sz="7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 5</a:t>
            </a:r>
            <a:r>
              <a:rPr lang="zh-CN" altLang="en-US" sz="7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}}</a:t>
            </a:r>
            <a:endParaRPr lang="zh-CN" altLang="en-US" sz="700"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</p:txBody>
      </p:sp>
      <p:sp>
        <p:nvSpPr>
          <p:cNvPr id="202" name="圆角矩形 201"/>
          <p:cNvSpPr/>
          <p:nvPr/>
        </p:nvSpPr>
        <p:spPr>
          <a:xfrm>
            <a:off x="9202420" y="1724025"/>
            <a:ext cx="2854325" cy="1045210"/>
          </a:xfrm>
          <a:prstGeom prst="roundRect">
            <a:avLst>
              <a:gd name="adj" fmla="val 5411"/>
            </a:avLst>
          </a:prstGeom>
          <a:solidFill>
            <a:schemeClr val="bg1">
              <a:alpha val="10000"/>
            </a:schemeClr>
          </a:solidFill>
          <a:ln w="12700" cap="flat" cmpd="sng" algn="ctr">
            <a:solidFill>
              <a:srgbClr val="0070C0">
                <a:alpha val="5000"/>
              </a:srgbClr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 sz="1200">
              <a:solidFill>
                <a:schemeClr val="accent1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203" name="圆角矩形 202"/>
          <p:cNvSpPr/>
          <p:nvPr/>
        </p:nvSpPr>
        <p:spPr>
          <a:xfrm>
            <a:off x="9202420" y="1642110"/>
            <a:ext cx="2854960" cy="178435"/>
          </a:xfrm>
          <a:prstGeom prst="roundRect">
            <a:avLst>
              <a:gd name="adj" fmla="val 5411"/>
            </a:avLst>
          </a:prstGeom>
          <a:solidFill>
            <a:srgbClr val="F7E8F5"/>
          </a:solidFill>
          <a:ln w="12700" cap="flat" cmpd="sng" algn="ctr">
            <a:solidFill>
              <a:srgbClr val="E8FBEC">
                <a:alpha val="5000"/>
              </a:srgbClr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r>
              <a:rPr lang="zh-CN" altLang="en-US" sz="1000">
                <a:solidFill>
                  <a:srgbClr val="7030A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月度</a:t>
            </a:r>
            <a:r>
              <a:rPr lang="en-US" sz="1000">
                <a:solidFill>
                  <a:srgbClr val="7030A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139</a:t>
            </a:r>
            <a:r>
              <a:rPr lang="zh-CN" altLang="en-US" sz="1000">
                <a:solidFill>
                  <a:srgbClr val="7030A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客户招标</a:t>
            </a:r>
            <a:r>
              <a:rPr lang="zh-CN" altLang="en-US" sz="1000">
                <a:solidFill>
                  <a:srgbClr val="7030A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情况</a:t>
            </a:r>
            <a:endParaRPr lang="zh-CN" altLang="en-US" sz="1000">
              <a:solidFill>
                <a:srgbClr val="7030A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</p:txBody>
      </p:sp>
      <p:cxnSp>
        <p:nvCxnSpPr>
          <p:cNvPr id="204" name="直接连接符 203"/>
          <p:cNvCxnSpPr/>
          <p:nvPr/>
        </p:nvCxnSpPr>
        <p:spPr>
          <a:xfrm flipV="1">
            <a:off x="10630853" y="1891665"/>
            <a:ext cx="0" cy="840740"/>
          </a:xfrm>
          <a:prstGeom prst="line">
            <a:avLst/>
          </a:prstGeom>
          <a:noFill/>
          <a:ln w="19050" cap="flat" cmpd="sng" algn="ctr">
            <a:solidFill>
              <a:srgbClr val="A5A5A5">
                <a:lumMod val="40000"/>
                <a:lumOff val="60000"/>
              </a:srgbClr>
            </a:solidFill>
            <a:prstDash val="solid"/>
            <a:miter lim="800000"/>
          </a:ln>
          <a:effectLst/>
        </p:spPr>
      </p:cxnSp>
      <p:sp>
        <p:nvSpPr>
          <p:cNvPr id="205" name="文本框 204"/>
          <p:cNvSpPr txBox="1"/>
          <p:nvPr/>
        </p:nvSpPr>
        <p:spPr>
          <a:xfrm>
            <a:off x="9344978" y="2064385"/>
            <a:ext cx="1106805" cy="432435"/>
          </a:xfrm>
          <a:prstGeom prst="rect">
            <a:avLst/>
          </a:prstGeom>
          <a:noFill/>
        </p:spPr>
        <p:txBody>
          <a:bodyPr wrap="square" anchor="ctr" anchorCtr="0">
            <a:noAutofit/>
          </a:bodyPr>
          <a:lstStyle/>
          <a:p>
            <a:pPr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000">
                <a:solidFill>
                  <a:sysClr val="windowText" lastClr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139</a:t>
            </a:r>
            <a:r>
              <a:rPr lang="zh-CN" altLang="en-US" sz="1000">
                <a:solidFill>
                  <a:sysClr val="windowText" lastClr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重点</a:t>
            </a:r>
            <a:r>
              <a:rPr lang="zh-CN" altLang="en-US" sz="1000">
                <a:solidFill>
                  <a:sysClr val="windowText" lastClr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客户招标规模{{规模万元}} 万</a:t>
            </a:r>
            <a:endParaRPr lang="zh-CN" altLang="en-US" sz="800">
              <a:solidFill>
                <a:sysClr val="windowText" lastClr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</p:txBody>
      </p:sp>
      <p:sp>
        <p:nvSpPr>
          <p:cNvPr id="206" name="文本框 205"/>
          <p:cNvSpPr txBox="1"/>
          <p:nvPr/>
        </p:nvSpPr>
        <p:spPr>
          <a:xfrm>
            <a:off x="10806113" y="2064385"/>
            <a:ext cx="1106805" cy="432435"/>
          </a:xfrm>
          <a:prstGeom prst="rect">
            <a:avLst/>
          </a:prstGeom>
          <a:noFill/>
        </p:spPr>
        <p:txBody>
          <a:bodyPr wrap="square" anchor="ctr" anchorCtr="0">
            <a:noAutofit/>
          </a:bodyPr>
          <a:lstStyle/>
          <a:p>
            <a:pPr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000">
                <a:solidFill>
                  <a:sysClr val="windowText" lastClr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139</a:t>
            </a:r>
            <a:r>
              <a:rPr lang="zh-CN" altLang="en-US" sz="1000">
                <a:solidFill>
                  <a:sysClr val="windowText" lastClr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重点客户招标次数{{</a:t>
            </a:r>
            <a:r>
              <a:rPr lang="zh-CN" altLang="en-US" sz="1000">
                <a:solidFill>
                  <a:sysClr val="windowText" lastClr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招标个数</a:t>
            </a:r>
            <a:r>
              <a:rPr lang="zh-CN" altLang="en-US" sz="1000">
                <a:solidFill>
                  <a:sysClr val="windowText" lastClr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}}</a:t>
            </a:r>
            <a:r>
              <a:rPr lang="zh-CN" altLang="en-US" sz="1000">
                <a:solidFill>
                  <a:sysClr val="windowText" lastClr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个</a:t>
            </a:r>
            <a:endParaRPr lang="zh-CN" altLang="en-US" sz="1000">
              <a:solidFill>
                <a:sysClr val="windowText" lastClr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</p:txBody>
      </p:sp>
      <p:cxnSp>
        <p:nvCxnSpPr>
          <p:cNvPr id="30" name="直接连接符 29"/>
          <p:cNvCxnSpPr/>
          <p:nvPr/>
        </p:nvCxnSpPr>
        <p:spPr>
          <a:xfrm flipV="1">
            <a:off x="4580255" y="1965960"/>
            <a:ext cx="0" cy="3617595"/>
          </a:xfrm>
          <a:prstGeom prst="line">
            <a:avLst/>
          </a:prstGeom>
          <a:noFill/>
          <a:ln w="19050" cap="flat" cmpd="sng" algn="ctr">
            <a:solidFill>
              <a:srgbClr val="A5A5A5">
                <a:lumMod val="40000"/>
                <a:lumOff val="60000"/>
              </a:srgbClr>
            </a:solidFill>
            <a:prstDash val="solid"/>
            <a:miter lim="800000"/>
          </a:ln>
          <a:effectLst/>
        </p:spPr>
      </p:cxnSp>
      <p:cxnSp>
        <p:nvCxnSpPr>
          <p:cNvPr id="34" name="直接连接符 33"/>
          <p:cNvCxnSpPr/>
          <p:nvPr/>
        </p:nvCxnSpPr>
        <p:spPr>
          <a:xfrm flipH="1">
            <a:off x="3244215" y="4039870"/>
            <a:ext cx="2650490" cy="0"/>
          </a:xfrm>
          <a:prstGeom prst="line">
            <a:avLst/>
          </a:prstGeom>
          <a:noFill/>
          <a:ln w="12700" cap="flat" cmpd="sng" algn="ctr">
            <a:solidFill>
              <a:schemeClr val="bg2"/>
            </a:solidFill>
            <a:prstDash val="sysDash"/>
            <a:miter lim="800000"/>
            <a:headEnd type="none"/>
            <a:tailEnd type="none"/>
          </a:ln>
          <a:effectLst/>
        </p:spPr>
      </p:cxnSp>
      <p:grpSp>
        <p:nvGrpSpPr>
          <p:cNvPr id="42" name="组合 41"/>
          <p:cNvGrpSpPr/>
          <p:nvPr/>
        </p:nvGrpSpPr>
        <p:grpSpPr>
          <a:xfrm>
            <a:off x="6183630" y="3764915"/>
            <a:ext cx="2844800" cy="1919605"/>
            <a:chOff x="213" y="2653"/>
            <a:chExt cx="4460" cy="3023"/>
          </a:xfrm>
        </p:grpSpPr>
        <p:sp>
          <p:nvSpPr>
            <p:cNvPr id="47" name="圆角矩形 46"/>
            <p:cNvSpPr/>
            <p:nvPr/>
          </p:nvSpPr>
          <p:spPr>
            <a:xfrm>
              <a:off x="213" y="2778"/>
              <a:ext cx="4460" cy="2898"/>
            </a:xfrm>
            <a:prstGeom prst="roundRect">
              <a:avLst>
                <a:gd name="adj" fmla="val 5411"/>
              </a:avLst>
            </a:prstGeom>
            <a:solidFill>
              <a:schemeClr val="bg1">
                <a:alpha val="10000"/>
              </a:schemeClr>
            </a:solidFill>
            <a:ln w="12700" cap="flat" cmpd="sng" algn="ctr">
              <a:solidFill>
                <a:srgbClr val="0070C0">
                  <a:alpha val="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p>
              <a:pPr algn="ctr"/>
              <a:endParaRPr lang="zh-CN" altLang="en-US" sz="1200">
                <a:solidFill>
                  <a:schemeClr val="accent1">
                    <a:lumMod val="75000"/>
                  </a:schemeClr>
                </a:solidFill>
                <a:latin typeface="仿宋_GB2312" panose="02010609030101010101" charset="-122"/>
                <a:ea typeface="仿宋_GB2312" panose="02010609030101010101" charset="-122"/>
              </a:endParaRPr>
            </a:p>
          </p:txBody>
        </p:sp>
        <p:sp>
          <p:nvSpPr>
            <p:cNvPr id="54" name="圆角矩形 53"/>
            <p:cNvSpPr/>
            <p:nvPr/>
          </p:nvSpPr>
          <p:spPr>
            <a:xfrm>
              <a:off x="213" y="2653"/>
              <a:ext cx="4460" cy="281"/>
            </a:xfrm>
            <a:prstGeom prst="roundRect">
              <a:avLst>
                <a:gd name="adj" fmla="val 5411"/>
              </a:avLst>
            </a:prstGeom>
            <a:solidFill>
              <a:srgbClr val="FFE5D9"/>
            </a:solidFill>
            <a:ln w="12700" cap="flat" cmpd="sng" algn="ctr">
              <a:solidFill>
                <a:srgbClr val="FFF2EE">
                  <a:alpha val="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p>
              <a:pPr algn="ctr"/>
              <a:r>
                <a:rPr lang="zh-CN" altLang="en-US" sz="1000">
                  <a:solidFill>
                    <a:schemeClr val="accent2">
                      <a:lumMod val="75000"/>
                    </a:schemeClr>
                  </a:solidFill>
                  <a:latin typeface="仿宋_GB2312" panose="02010609030101010101" charset="-122"/>
                  <a:ea typeface="仿宋_GB2312" panose="02010609030101010101" charset="-122"/>
                </a:rPr>
                <a:t>存量项目经营</a:t>
              </a:r>
              <a:endParaRPr lang="zh-CN" altLang="en-US" sz="1000">
                <a:solidFill>
                  <a:schemeClr val="accent2">
                    <a:lumMod val="75000"/>
                  </a:schemeClr>
                </a:solidFill>
                <a:latin typeface="仿宋_GB2312" panose="02010609030101010101" charset="-122"/>
                <a:ea typeface="仿宋_GB2312" panose="02010609030101010101" charset="-122"/>
              </a:endParaRPr>
            </a:p>
          </p:txBody>
        </p:sp>
      </p:grpSp>
      <p:sp>
        <p:nvSpPr>
          <p:cNvPr id="55" name="圆角矩形 54"/>
          <p:cNvSpPr/>
          <p:nvPr/>
        </p:nvSpPr>
        <p:spPr>
          <a:xfrm>
            <a:off x="6242685" y="5135880"/>
            <a:ext cx="767715" cy="374015"/>
          </a:xfrm>
          <a:prstGeom prst="roundRect">
            <a:avLst>
              <a:gd name="adj" fmla="val 19756"/>
            </a:avLst>
          </a:prstGeom>
          <a:solidFill>
            <a:srgbClr val="FFE3D9">
              <a:alpha val="40000"/>
            </a:srgbClr>
          </a:solidFill>
          <a:ln w="12700" cap="flat" cmpd="sng" algn="ctr">
            <a:solidFill>
              <a:srgbClr val="FFF2EE">
                <a:alpha val="5000"/>
              </a:srgbClr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r>
              <a:rPr lang="zh-CN" altLang="en-US" sz="1000">
                <a:solidFill>
                  <a:schemeClr val="accent2">
                    <a:lumMod val="75000"/>
                  </a:schemeClr>
                </a:solidFill>
                <a:latin typeface="仿宋_GB2312" panose="02010609030101010101" charset="-122"/>
                <a:ea typeface="仿宋_GB2312" panose="02010609030101010101" charset="-122"/>
                <a:cs typeface="微软雅黑" charset="0"/>
              </a:rPr>
              <a:t>提前介入</a:t>
            </a:r>
            <a:endParaRPr lang="zh-CN" altLang="en-US" sz="1000">
              <a:solidFill>
                <a:schemeClr val="accent2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  <a:cs typeface="微软雅黑" charset="0"/>
            </a:endParaRPr>
          </a:p>
        </p:txBody>
      </p:sp>
      <p:sp>
        <p:nvSpPr>
          <p:cNvPr id="56" name="圆角矩形 55"/>
          <p:cNvSpPr/>
          <p:nvPr/>
        </p:nvSpPr>
        <p:spPr>
          <a:xfrm>
            <a:off x="7200265" y="5135880"/>
            <a:ext cx="767715" cy="374015"/>
          </a:xfrm>
          <a:prstGeom prst="roundRect">
            <a:avLst>
              <a:gd name="adj" fmla="val 19756"/>
            </a:avLst>
          </a:prstGeom>
          <a:solidFill>
            <a:srgbClr val="FFE3D9">
              <a:alpha val="40000"/>
            </a:srgbClr>
          </a:solidFill>
          <a:ln w="12700" cap="flat" cmpd="sng" algn="ctr">
            <a:solidFill>
              <a:srgbClr val="FFF2EE">
                <a:alpha val="5000"/>
              </a:srgbClr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r>
              <a:rPr lang="zh-CN" altLang="en-US" sz="1000">
                <a:solidFill>
                  <a:schemeClr val="accent2">
                    <a:lumMod val="75000"/>
                  </a:schemeClr>
                </a:solidFill>
                <a:latin typeface="仿宋_GB2312" panose="02010609030101010101" charset="-122"/>
                <a:ea typeface="仿宋_GB2312" panose="02010609030101010101" charset="-122"/>
                <a:cs typeface="微软雅黑" charset="0"/>
              </a:rPr>
              <a:t>提前沟通</a:t>
            </a:r>
            <a:endParaRPr lang="zh-CN" altLang="en-US" sz="1000">
              <a:solidFill>
                <a:schemeClr val="accent2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  <a:cs typeface="微软雅黑" charset="0"/>
            </a:endParaRPr>
          </a:p>
        </p:txBody>
      </p:sp>
      <p:sp>
        <p:nvSpPr>
          <p:cNvPr id="57" name="圆角矩形 56"/>
          <p:cNvSpPr/>
          <p:nvPr/>
        </p:nvSpPr>
        <p:spPr>
          <a:xfrm>
            <a:off x="8157845" y="5135880"/>
            <a:ext cx="767715" cy="374015"/>
          </a:xfrm>
          <a:prstGeom prst="roundRect">
            <a:avLst>
              <a:gd name="adj" fmla="val 19756"/>
            </a:avLst>
          </a:prstGeom>
          <a:solidFill>
            <a:srgbClr val="FFE3D9">
              <a:alpha val="40000"/>
            </a:srgbClr>
          </a:solidFill>
          <a:ln w="12700" cap="flat" cmpd="sng" algn="ctr">
            <a:solidFill>
              <a:srgbClr val="FFF2EE">
                <a:alpha val="5000"/>
              </a:srgbClr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r>
              <a:rPr lang="zh-CN" altLang="en-US" sz="1000">
                <a:solidFill>
                  <a:schemeClr val="accent2">
                    <a:lumMod val="75000"/>
                  </a:schemeClr>
                </a:solidFill>
                <a:latin typeface="仿宋_GB2312" panose="02010609030101010101" charset="-122"/>
                <a:ea typeface="仿宋_GB2312" panose="02010609030101010101" charset="-122"/>
                <a:cs typeface="微软雅黑" charset="0"/>
              </a:rPr>
              <a:t>提前确认</a:t>
            </a:r>
            <a:endParaRPr lang="zh-CN" altLang="en-US" sz="1000">
              <a:solidFill>
                <a:schemeClr val="accent2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  <a:cs typeface="微软雅黑" charset="0"/>
            </a:endParaRPr>
          </a:p>
        </p:txBody>
      </p:sp>
      <p:sp>
        <p:nvSpPr>
          <p:cNvPr id="58" name="右箭头 57"/>
          <p:cNvSpPr/>
          <p:nvPr/>
        </p:nvSpPr>
        <p:spPr>
          <a:xfrm>
            <a:off x="7055485" y="5268595"/>
            <a:ext cx="99695" cy="109220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59" name="右箭头 58"/>
          <p:cNvSpPr/>
          <p:nvPr/>
        </p:nvSpPr>
        <p:spPr>
          <a:xfrm>
            <a:off x="8013065" y="5268595"/>
            <a:ext cx="99695" cy="109220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68" name="圆角矩形 67"/>
          <p:cNvSpPr/>
          <p:nvPr/>
        </p:nvSpPr>
        <p:spPr>
          <a:xfrm>
            <a:off x="6242685" y="4720590"/>
            <a:ext cx="2682875" cy="275590"/>
          </a:xfrm>
          <a:prstGeom prst="roundRect">
            <a:avLst>
              <a:gd name="adj" fmla="val 19756"/>
            </a:avLst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E3D9">
                    <a:alpha val="40000"/>
                  </a:srgbClr>
                </a:solidFill>
              </a14:hiddenFill>
            </a:ext>
          </a:extLst>
        </p:spPr>
        <p:txBody>
          <a:bodyPr rtlCol="0" anchor="ctr"/>
          <a:p>
            <a:pPr algn="ctr"/>
            <a:r>
              <a:rPr lang="zh-CN" altLang="en-US" sz="1000">
                <a:solidFill>
                  <a:schemeClr val="accent2">
                    <a:lumMod val="75000"/>
                  </a:schemeClr>
                </a:solidFill>
                <a:latin typeface="仿宋_GB2312" panose="02010609030101010101" charset="-122"/>
                <a:ea typeface="仿宋_GB2312" panose="02010609030101010101" charset="-122"/>
                <a:cs typeface="微软雅黑" charset="0"/>
              </a:rPr>
              <a:t>锚方向、锁项目、早介入</a:t>
            </a:r>
            <a:endParaRPr lang="zh-CN" altLang="en-US" sz="1000">
              <a:solidFill>
                <a:schemeClr val="accent2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  <a:cs typeface="微软雅黑" charset="0"/>
            </a:endParaRPr>
          </a:p>
        </p:txBody>
      </p:sp>
      <p:sp>
        <p:nvSpPr>
          <p:cNvPr id="70" name="右大括号 69"/>
          <p:cNvSpPr/>
          <p:nvPr/>
        </p:nvSpPr>
        <p:spPr>
          <a:xfrm rot="5400000">
            <a:off x="7530465" y="3282950"/>
            <a:ext cx="109220" cy="2683510"/>
          </a:xfrm>
          <a:prstGeom prst="rightBrace">
            <a:avLst>
              <a:gd name="adj1" fmla="val 210854"/>
              <a:gd name="adj2" fmla="val 50000"/>
            </a:avLst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72" name="文本框 71"/>
          <p:cNvSpPr txBox="1"/>
          <p:nvPr/>
        </p:nvSpPr>
        <p:spPr>
          <a:xfrm>
            <a:off x="6243955" y="4342130"/>
            <a:ext cx="766445" cy="18034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algn="ctr"/>
            <a:r>
              <a:rPr lang="zh-CN" altLang="en-US" sz="900">
                <a:solidFill>
                  <a:schemeClr val="accent2">
                    <a:lumMod val="75000"/>
                  </a:schemeClr>
                </a:solidFill>
                <a:latin typeface="仿宋_GB2312" panose="02010609030101010101" charset="-122"/>
                <a:ea typeface="仿宋_GB2312" panose="02010609030101010101" charset="-122"/>
              </a:rPr>
              <a:t>存量项目</a:t>
            </a:r>
            <a:endParaRPr lang="zh-CN" altLang="en-US" sz="900">
              <a:solidFill>
                <a:schemeClr val="accent2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pic>
        <p:nvPicPr>
          <p:cNvPr id="75" name="图片 74" descr="内容确认"/>
          <p:cNvPicPr>
            <a:picLocks noChangeAspect="1"/>
          </p:cNvPicPr>
          <p:nvPr>
            <p:custDataLst>
              <p:tags r:id="rId56"/>
            </p:custDataLst>
          </p:nvPr>
        </p:nvPicPr>
        <p:blipFill>
          <a:blip r:embed="rId57">
            <a:extLst>
              <a:ext uri="{96DAC541-7B7A-43D3-8B79-37D633B846F1}">
                <asvg:svgBlip xmlns:asvg="http://schemas.microsoft.com/office/drawing/2016/SVG/main" r:embed="rId58"/>
              </a:ext>
            </a:extLst>
          </a:blip>
          <a:srcRect/>
          <a:stretch>
            <a:fillRect/>
          </a:stretch>
        </p:blipFill>
        <p:spPr>
          <a:xfrm>
            <a:off x="6470015" y="4064000"/>
            <a:ext cx="314325" cy="245110"/>
          </a:xfrm>
          <a:prstGeom prst="rect">
            <a:avLst/>
          </a:prstGeom>
        </p:spPr>
      </p:pic>
      <p:sp>
        <p:nvSpPr>
          <p:cNvPr id="76" name="文本框 75"/>
          <p:cNvSpPr txBox="1"/>
          <p:nvPr/>
        </p:nvSpPr>
        <p:spPr>
          <a:xfrm>
            <a:off x="7189470" y="4342130"/>
            <a:ext cx="778510" cy="18034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algn="ctr"/>
            <a:r>
              <a:rPr lang="zh-CN" altLang="en-US" sz="900">
                <a:solidFill>
                  <a:schemeClr val="accent2">
                    <a:lumMod val="75000"/>
                  </a:schemeClr>
                </a:solidFill>
                <a:latin typeface="仿宋_GB2312" panose="02010609030101010101" charset="-122"/>
                <a:ea typeface="仿宋_GB2312" panose="02010609030101010101" charset="-122"/>
              </a:rPr>
              <a:t>新增</a:t>
            </a:r>
            <a:r>
              <a:rPr lang="zh-CN" altLang="en-US" sz="900">
                <a:solidFill>
                  <a:schemeClr val="accent2">
                    <a:lumMod val="75000"/>
                  </a:schemeClr>
                </a:solidFill>
                <a:latin typeface="仿宋_GB2312" panose="02010609030101010101" charset="-122"/>
                <a:ea typeface="仿宋_GB2312" panose="02010609030101010101" charset="-122"/>
              </a:rPr>
              <a:t>大金额项目</a:t>
            </a:r>
            <a:endParaRPr lang="zh-CN" altLang="en-US" sz="900">
              <a:solidFill>
                <a:schemeClr val="accent2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77" name="文本框 76"/>
          <p:cNvSpPr txBox="1"/>
          <p:nvPr/>
        </p:nvSpPr>
        <p:spPr>
          <a:xfrm>
            <a:off x="8090535" y="4342130"/>
            <a:ext cx="885825" cy="18034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algn="ctr"/>
            <a:r>
              <a:rPr lang="zh-CN" altLang="en-US" sz="900">
                <a:solidFill>
                  <a:schemeClr val="accent2">
                    <a:lumMod val="75000"/>
                  </a:schemeClr>
                </a:solidFill>
                <a:latin typeface="仿宋_GB2312" panose="02010609030101010101" charset="-122"/>
                <a:ea typeface="仿宋_GB2312" panose="02010609030101010101" charset="-122"/>
              </a:rPr>
              <a:t>新增平台</a:t>
            </a:r>
            <a:r>
              <a:rPr lang="zh-CN" altLang="en-US" sz="900">
                <a:solidFill>
                  <a:schemeClr val="accent2">
                    <a:lumMod val="75000"/>
                  </a:schemeClr>
                </a:solidFill>
                <a:latin typeface="仿宋_GB2312" panose="02010609030101010101" charset="-122"/>
                <a:ea typeface="仿宋_GB2312" panose="02010609030101010101" charset="-122"/>
              </a:rPr>
              <a:t>卡位项目</a:t>
            </a:r>
            <a:endParaRPr lang="zh-CN" altLang="en-US" sz="900">
              <a:solidFill>
                <a:schemeClr val="accent2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pic>
        <p:nvPicPr>
          <p:cNvPr id="78" name="图片 77" descr="云"/>
          <p:cNvPicPr>
            <a:picLocks noChangeAspect="1"/>
          </p:cNvPicPr>
          <p:nvPr>
            <p:custDataLst>
              <p:tags r:id="rId59"/>
            </p:custDataLst>
          </p:nvPr>
        </p:nvPicPr>
        <p:blipFill>
          <a:blip r:embed="rId60">
            <a:extLst>
              <a:ext uri="{96DAC541-7B7A-43D3-8B79-37D633B846F1}">
                <asvg:svgBlip xmlns:asvg="http://schemas.microsoft.com/office/drawing/2016/SVG/main" r:embed="rId61"/>
              </a:ext>
            </a:extLst>
          </a:blip>
          <a:srcRect/>
          <a:stretch>
            <a:fillRect/>
          </a:stretch>
        </p:blipFill>
        <p:spPr>
          <a:xfrm>
            <a:off x="7456170" y="4064000"/>
            <a:ext cx="245110" cy="245110"/>
          </a:xfrm>
          <a:prstGeom prst="rect">
            <a:avLst/>
          </a:prstGeom>
        </p:spPr>
      </p:pic>
      <p:pic>
        <p:nvPicPr>
          <p:cNvPr id="79" name="图片 78" descr="监控"/>
          <p:cNvPicPr>
            <a:picLocks noChangeAspect="1"/>
          </p:cNvPicPr>
          <p:nvPr>
            <p:custDataLst>
              <p:tags r:id="rId62"/>
            </p:custDataLst>
          </p:nvPr>
        </p:nvPicPr>
        <p:blipFill>
          <a:blip r:embed="rId63">
            <a:extLst>
              <a:ext uri="{96DAC541-7B7A-43D3-8B79-37D633B846F1}">
                <asvg:svgBlip xmlns:asvg="http://schemas.microsoft.com/office/drawing/2016/SVG/main" r:embed="rId64"/>
              </a:ext>
            </a:extLst>
          </a:blip>
          <a:srcRect/>
          <a:stretch>
            <a:fillRect/>
          </a:stretch>
        </p:blipFill>
        <p:spPr>
          <a:xfrm>
            <a:off x="8410893" y="4064000"/>
            <a:ext cx="245110" cy="245110"/>
          </a:xfrm>
          <a:prstGeom prst="rect">
            <a:avLst/>
          </a:prstGeom>
        </p:spPr>
      </p:pic>
    </p:spTree>
    <p:custDataLst>
      <p:tags r:id="rId65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圆角矩形 9"/>
          <p:cNvSpPr/>
          <p:nvPr/>
        </p:nvSpPr>
        <p:spPr>
          <a:xfrm>
            <a:off x="0" y="591820"/>
            <a:ext cx="12192635" cy="6266815"/>
          </a:xfrm>
          <a:prstGeom prst="roundRect">
            <a:avLst>
              <a:gd name="adj" fmla="val 0"/>
            </a:avLst>
          </a:prstGeom>
          <a:solidFill>
            <a:srgbClr val="5B9BD5">
              <a:lumMod val="40000"/>
              <a:lumOff val="60000"/>
              <a:alpha val="50000"/>
            </a:srgbClr>
          </a:solidFill>
          <a:ln w="12700" cap="flat" cmpd="sng" algn="ctr">
            <a:solidFill>
              <a:srgbClr val="B1D8EE"/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>
              <a:solidFill>
                <a:sysClr val="window" lastClr="FFFFFF"/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44" name="圆角矩形 43"/>
          <p:cNvSpPr/>
          <p:nvPr/>
        </p:nvSpPr>
        <p:spPr>
          <a:xfrm>
            <a:off x="132080" y="694690"/>
            <a:ext cx="11857990" cy="6004560"/>
          </a:xfrm>
          <a:prstGeom prst="roundRect">
            <a:avLst>
              <a:gd name="adj" fmla="val 3084"/>
            </a:avLst>
          </a:prstGeom>
          <a:solidFill>
            <a:schemeClr val="bg1"/>
          </a:solidFill>
          <a:ln w="12700" cap="flat" cmpd="sng" algn="ctr">
            <a:solidFill>
              <a:srgbClr val="0070C0">
                <a:alpha val="5000"/>
              </a:srgbClr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 sz="1200">
              <a:solidFill>
                <a:schemeClr val="accent1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8" name="圆角矩形 7"/>
          <p:cNvSpPr/>
          <p:nvPr/>
        </p:nvSpPr>
        <p:spPr>
          <a:xfrm>
            <a:off x="0" y="0"/>
            <a:ext cx="12192635" cy="591820"/>
          </a:xfrm>
          <a:prstGeom prst="roundRect">
            <a:avLst>
              <a:gd name="adj" fmla="val 5411"/>
            </a:avLst>
          </a:prstGeom>
          <a:solidFill>
            <a:srgbClr val="5B9BD5">
              <a:lumMod val="40000"/>
              <a:lumOff val="60000"/>
            </a:srgbClr>
          </a:solidFill>
          <a:ln w="12700" cap="flat" cmpd="sng" algn="ctr">
            <a:solidFill>
              <a:srgbClr val="B1D8EE"/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>
              <a:solidFill>
                <a:sysClr val="window" lastClr="FFFFFF"/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graphicFrame>
        <p:nvGraphicFramePr>
          <p:cNvPr id="4" name="图表 1"/>
          <p:cNvGraphicFramePr/>
          <p:nvPr/>
        </p:nvGraphicFramePr>
        <p:xfrm>
          <a:off x="4526915" y="837565"/>
          <a:ext cx="7378065" cy="27832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graphicFrame>
        <p:nvGraphicFramePr>
          <p:cNvPr id="5" name="表格 4"/>
          <p:cNvGraphicFramePr/>
          <p:nvPr>
            <p:custDataLst>
              <p:tags r:id="rId2"/>
            </p:custDataLst>
          </p:nvPr>
        </p:nvGraphicFramePr>
        <p:xfrm>
          <a:off x="4526280" y="3704590"/>
          <a:ext cx="7378700" cy="2905760"/>
        </p:xfrm>
        <a:graphic>
          <a:graphicData uri="http://schemas.openxmlformats.org/drawingml/2006/table">
            <a:tbl>
              <a:tblPr/>
              <a:tblGrid>
                <a:gridCol w="1475740"/>
                <a:gridCol w="1475740"/>
                <a:gridCol w="1475740"/>
                <a:gridCol w="1475740"/>
                <a:gridCol w="1475740"/>
              </a:tblGrid>
              <a:tr h="264160"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000" b="1" i="0">
                          <a:solidFill>
                            <a:schemeClr val="bg1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2026</a:t>
                      </a:r>
                      <a:r>
                        <a:rPr lang="zh-CN" altLang="en-US" sz="1000" b="1" i="0">
                          <a:solidFill>
                            <a:schemeClr val="bg1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年</a:t>
                      </a:r>
                      <a:r>
                        <a:rPr lang="en-US" altLang="zh-CN" sz="1000" b="1" i="0">
                          <a:solidFill>
                            <a:schemeClr val="bg1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1-4</a:t>
                      </a:r>
                      <a:r>
                        <a:rPr lang="zh-CN" altLang="en-US" sz="1000" b="1" i="0">
                          <a:solidFill>
                            <a:schemeClr val="bg1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月</a:t>
                      </a:r>
                      <a:endParaRPr lang="zh-CN" altLang="en-US" sz="1000" b="1" i="0">
                        <a:solidFill>
                          <a:schemeClr val="bg1"/>
                        </a:solidFill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>
                      <a:noFill/>
                    </a:lnL>
                    <a:lnR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R>
                    <a:lnT>
                      <a:noFill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000" b="1" i="0">
                          <a:solidFill>
                            <a:schemeClr val="bg1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个数</a:t>
                      </a:r>
                      <a:endParaRPr lang="zh-CN" sz="1000" b="1" i="0">
                        <a:solidFill>
                          <a:schemeClr val="bg1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R>
                    <a:lnT>
                      <a:noFill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000" b="1" i="0">
                          <a:solidFill>
                            <a:schemeClr val="bg1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金额（亿元）</a:t>
                      </a:r>
                      <a:endParaRPr lang="zh-CN" sz="1000" b="1" i="0">
                        <a:solidFill>
                          <a:schemeClr val="bg1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R>
                    <a:lnT>
                      <a:noFill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000" b="1" i="0">
                          <a:solidFill>
                            <a:schemeClr val="bg1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个数增幅</a:t>
                      </a:r>
                      <a:endParaRPr lang="zh-CN" sz="1000" b="1" i="0">
                        <a:solidFill>
                          <a:schemeClr val="bg1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R>
                    <a:lnT>
                      <a:noFill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000" b="1" i="0">
                          <a:solidFill>
                            <a:schemeClr val="bg1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金额增幅</a:t>
                      </a:r>
                      <a:endParaRPr lang="zh-CN" sz="1000" b="1" i="0">
                        <a:solidFill>
                          <a:schemeClr val="bg1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264160"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党政</a:t>
                      </a:r>
                      <a:endParaRPr lang="zh-CN" sz="9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>
                      <a:noFill/>
                    </a:lnL>
                    <a:lnR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891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52.67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-19%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78%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4160"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金融</a:t>
                      </a:r>
                      <a:endParaRPr lang="zh-CN" sz="9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>
                      <a:noFill/>
                    </a:lnL>
                    <a:lnR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697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11.40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36%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36%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64160"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工业能源</a:t>
                      </a:r>
                      <a:endParaRPr lang="zh-CN" sz="9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>
                      <a:noFill/>
                    </a:lnL>
                    <a:lnR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505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11.21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52%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581%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4160"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交通</a:t>
                      </a:r>
                      <a:endParaRPr lang="zh-CN" sz="9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>
                      <a:noFill/>
                    </a:lnL>
                    <a:lnR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310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13.55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29%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105%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64160"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教育</a:t>
                      </a:r>
                      <a:endParaRPr lang="zh-CN" sz="9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>
                      <a:noFill/>
                    </a:lnL>
                    <a:lnR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265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14.24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-31%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82%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4160"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医卫</a:t>
                      </a:r>
                      <a:endParaRPr lang="zh-CN" sz="9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>
                      <a:noFill/>
                    </a:lnL>
                    <a:lnR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265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11.45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-37%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74%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64160"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融合创新</a:t>
                      </a:r>
                      <a:endParaRPr lang="zh-CN" sz="9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>
                      <a:noFill/>
                    </a:lnL>
                    <a:lnR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248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17.86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170%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670%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4160"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农业文旅</a:t>
                      </a:r>
                      <a:endParaRPr lang="zh-CN" sz="9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>
                      <a:noFill/>
                    </a:lnL>
                    <a:lnR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225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25.99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20%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357%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64160"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商客</a:t>
                      </a:r>
                      <a:endParaRPr lang="zh-CN" sz="9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>
                      <a:noFill/>
                    </a:lnL>
                    <a:lnR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195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15.61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-8%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315%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4160"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互联网</a:t>
                      </a:r>
                      <a:endParaRPr lang="zh-CN" sz="9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>
                      <a:noFill/>
                    </a:lnL>
                    <a:lnR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111</a:t>
                      </a:r>
                      <a:endParaRPr lang="en-US" altLang="zh-CN" sz="9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4.21</a:t>
                      </a:r>
                      <a:endParaRPr lang="en-US" altLang="zh-CN" sz="9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11%</a:t>
                      </a:r>
                      <a:endParaRPr lang="en-US" altLang="zh-CN" sz="9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86%</a:t>
                      </a:r>
                      <a:endParaRPr lang="en-US" altLang="zh-CN" sz="9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8" name="文本框 17"/>
          <p:cNvSpPr txBox="1"/>
          <p:nvPr/>
        </p:nvSpPr>
        <p:spPr>
          <a:xfrm>
            <a:off x="359093" y="0"/>
            <a:ext cx="11474450" cy="59118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algn="ctr"/>
            <a:r>
              <a:rPr lang="zh-CN" altLang="en-US">
                <a:solidFill>
                  <a:srgbClr val="002060"/>
                </a:solidFill>
                <a:latin typeface="仿宋_GB2312" panose="02010609030101010101" charset="-122"/>
                <a:ea typeface="仿宋_GB2312" panose="02010609030101010101" charset="-122"/>
              </a:rPr>
              <a:t>因势而谋</a:t>
            </a:r>
            <a:endParaRPr lang="zh-CN" altLang="en-US" sz="2800">
              <a:latin typeface="仿宋_GB2312" panose="02010609030101010101" charset="-122"/>
              <a:ea typeface="仿宋_GB2312" panose="02010609030101010101" charset="-122"/>
            </a:endParaRPr>
          </a:p>
          <a:p>
            <a:pPr algn="ctr"/>
            <a:r>
              <a:rPr lang="zh-CN" altLang="en-US" sz="1600">
                <a:latin typeface="仿宋_GB2312" panose="02010609030101010101" charset="-122"/>
                <a:ea typeface="仿宋_GB2312" panose="02010609030101010101" charset="-122"/>
              </a:rPr>
              <a:t>看政策</a:t>
            </a:r>
            <a:r>
              <a:rPr lang="en-US" altLang="zh-CN" sz="1600">
                <a:latin typeface="仿宋_GB2312" panose="02010609030101010101" charset="-122"/>
                <a:ea typeface="仿宋_GB2312" panose="02010609030101010101" charset="-122"/>
              </a:rPr>
              <a:t>、</a:t>
            </a:r>
            <a:r>
              <a:rPr lang="zh-CN" altLang="en-US" sz="1600">
                <a:latin typeface="仿宋_GB2312" panose="02010609030101010101" charset="-122"/>
                <a:ea typeface="仿宋_GB2312" panose="02010609030101010101" charset="-122"/>
              </a:rPr>
              <a:t>看行业</a:t>
            </a:r>
            <a:r>
              <a:rPr lang="en-US" altLang="zh-CN" sz="1600">
                <a:latin typeface="仿宋_GB2312" panose="02010609030101010101" charset="-122"/>
                <a:ea typeface="仿宋_GB2312" panose="02010609030101010101" charset="-122"/>
              </a:rPr>
              <a:t>、</a:t>
            </a:r>
            <a:r>
              <a:rPr lang="zh-CN" altLang="en-US" sz="1600">
                <a:latin typeface="仿宋_GB2312" panose="02010609030101010101" charset="-122"/>
                <a:ea typeface="仿宋_GB2312" panose="02010609030101010101" charset="-122"/>
              </a:rPr>
              <a:t>看趋势</a:t>
            </a:r>
            <a:endParaRPr lang="zh-CN" altLang="en-US" sz="1600"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130810" y="838200"/>
            <a:ext cx="4164965" cy="5861050"/>
          </a:xfrm>
          <a:prstGeom prst="rect">
            <a:avLst/>
          </a:prstGeom>
        </p:spPr>
        <p:txBody>
          <a:bodyPr wrap="square" anchor="ctr" anchorCtr="0">
            <a:noAutofit/>
          </a:bodyPr>
          <a:p>
            <a:pPr marL="0" indent="304800" algn="just" defTabSz="2667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{{P2行业总览：根据金额Top3、合计占比和整体增长特征生成一句总览}}</a:t>
            </a:r>
            <a:endParaRPr lang="zh-CN" altLang="en-US" sz="1200" b="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 marL="0" indent="304800" algn="just" defTabSz="2667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zh-CN" altLang="en-US" sz="1200" b="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 marL="0" indent="304800" algn="just" defTabSz="2667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{{P2行业分析1：按累计金额排序第1行业</a:t>
            </a:r>
            <a:r>
              <a:rPr lang="zh-CN" altLang="en-US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，介绍行业</a:t>
            </a:r>
            <a:r>
              <a:rPr lang="zh-CN" altLang="en-US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特点，总结</a:t>
            </a: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只用一句话说明个数同比、金额同比和特征}}</a:t>
            </a:r>
            <a:endParaRPr lang="zh-CN" altLang="en-US" sz="1200" b="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 marL="0" indent="304800" algn="just" defTabSz="2667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{{P2行业分析2：按累计金额排序第2行业</a:t>
            </a:r>
            <a:r>
              <a:rPr lang="zh-CN" altLang="en-US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，介绍行业特点，总结</a:t>
            </a: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只用一句话说明个数同比、金额同比和特征}}</a:t>
            </a:r>
            <a:endParaRPr lang="zh-CN" altLang="en-US" sz="1200" b="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 marL="0" indent="304800" algn="just" defTabSz="2667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{{P2行业分析3：按累计金额排序第3行业</a:t>
            </a:r>
            <a:r>
              <a:rPr lang="zh-CN" altLang="en-US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，介绍行业特点，总结</a:t>
            </a: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只用一句话说明个数同比、金额同比和特征}}</a:t>
            </a:r>
            <a:endParaRPr lang="zh-CN" altLang="en-US" sz="1200" b="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 marL="0" indent="304800" algn="just" defTabSz="2667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{{P2行业分析4：按累计金额排序第4行业</a:t>
            </a:r>
            <a:r>
              <a:rPr lang="zh-CN" altLang="en-US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，介绍行业特点，总结</a:t>
            </a: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只用一句话说明个数同比、金额同比和特征}}</a:t>
            </a:r>
            <a:endParaRPr lang="zh-CN" altLang="en-US" sz="1200" b="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 marL="0" indent="304800" algn="just" defTabSz="2667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{{P2行业分析5：按累计金额排序第5行业</a:t>
            </a:r>
            <a:r>
              <a:rPr lang="zh-CN" altLang="en-US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，介绍行业特点，总结</a:t>
            </a: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只用一句话说明个数同比、金额同比和特征}}</a:t>
            </a:r>
            <a:endParaRPr lang="zh-CN" altLang="en-US" sz="1200" b="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 marL="0" indent="304800" algn="just" defTabSz="2667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{{P2行业分析6：按累计金额排序第6行业</a:t>
            </a:r>
            <a:r>
              <a:rPr lang="zh-CN" altLang="en-US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，介绍行业特点，总结</a:t>
            </a: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只用一句话说明个数同比、金额同比和特征}}</a:t>
            </a:r>
            <a:endParaRPr lang="zh-CN" altLang="en-US" sz="1200" b="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 marL="0" indent="304800" algn="just" defTabSz="2667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{{P2行业分析7：按累计金额排序第7行业</a:t>
            </a:r>
            <a:r>
              <a:rPr lang="zh-CN" altLang="en-US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，介绍行业特点，总结</a:t>
            </a: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只用一句话说明个数同比、金额同比和特征}}</a:t>
            </a:r>
            <a:endParaRPr lang="zh-CN" altLang="en-US" sz="1200" b="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 marL="0" indent="304800" algn="just" defTabSz="2667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{{P2行业分析8：按累计金额排序第8行业</a:t>
            </a:r>
            <a:r>
              <a:rPr lang="zh-CN" altLang="en-US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，介绍行业特点，总结</a:t>
            </a: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只用一句话说明个数同比、金额同比和特征}}</a:t>
            </a:r>
            <a:endParaRPr lang="zh-CN" altLang="en-US" sz="1200" b="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 marL="0" indent="304800" algn="just" defTabSz="2667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{{P2行业分析9：按累计金额排序第9行业</a:t>
            </a:r>
            <a:r>
              <a:rPr lang="zh-CN" altLang="en-US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，介绍行业特点，总结</a:t>
            </a: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只用一句话说明个数同比、金额同比和特征}}</a:t>
            </a:r>
            <a:endParaRPr lang="zh-CN" altLang="en-US" sz="1200" b="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 marL="0" indent="304800" algn="just" defTabSz="2667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{{P2行业分析10：按累计金额排序第10行业</a:t>
            </a:r>
            <a:r>
              <a:rPr lang="zh-CN" altLang="en-US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，介绍行业特点，总结</a:t>
            </a: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只用一句话说明个数同比、金额同比和特征}}</a:t>
            </a:r>
            <a:endParaRPr lang="zh-CN" altLang="en-US" sz="1200" b="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0" y="0"/>
            <a:ext cx="1435735" cy="69532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lvl="0" algn="ctr">
              <a:buClrTx/>
              <a:buSzTx/>
              <a:buFontTx/>
            </a:pPr>
            <a:r>
              <a:rPr lang="en-US" altLang="zh-CN" sz="540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65000">
                      <a:schemeClr val="accent1"/>
                    </a:gs>
                  </a:gsLst>
                  <a:lin ang="16200000" scaled="0"/>
                </a:gradFill>
                <a:latin typeface="微软雅黑" charset="0"/>
                <a:ea typeface="微软雅黑" charset="0"/>
                <a:sym typeface="+mn-ea"/>
              </a:rPr>
              <a:t>01</a:t>
            </a:r>
            <a:endParaRPr lang="en-US" altLang="zh-CN" sz="5400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65000">
                    <a:schemeClr val="accent1"/>
                  </a:gs>
                </a:gsLst>
                <a:lin ang="16200000" scaled="0"/>
              </a:gradFill>
              <a:latin typeface="微软雅黑" charset="0"/>
              <a:ea typeface="微软雅黑" charset="0"/>
              <a:sym typeface="+mn-ea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圆角矩形 11"/>
          <p:cNvSpPr/>
          <p:nvPr/>
        </p:nvSpPr>
        <p:spPr>
          <a:xfrm>
            <a:off x="0" y="591820"/>
            <a:ext cx="6096000" cy="6266815"/>
          </a:xfrm>
          <a:prstGeom prst="roundRect">
            <a:avLst>
              <a:gd name="adj" fmla="val 0"/>
            </a:avLst>
          </a:prstGeom>
          <a:solidFill>
            <a:schemeClr val="accent4">
              <a:lumMod val="40000"/>
              <a:lumOff val="60000"/>
              <a:alpha val="50000"/>
            </a:schemeClr>
          </a:solidFill>
          <a:ln w="12700" cap="flat" cmpd="sng" algn="ctr">
            <a:solidFill>
              <a:srgbClr val="C0E7B2"/>
            </a:solidFill>
            <a:prstDash val="solid"/>
            <a:miter lim="800000"/>
          </a:ln>
          <a:effectLst/>
        </p:spPr>
        <p:txBody>
          <a:bodyPr rtlCol="0" anchor="ctr">
            <a:noAutofit/>
          </a:bodyPr>
          <a:p>
            <a:pPr lvl="0" algn="ctr">
              <a:buClrTx/>
              <a:buSzTx/>
              <a:buFontTx/>
            </a:pPr>
            <a:endParaRPr lang="zh-CN" altLang="en-US">
              <a:solidFill>
                <a:sysClr val="window" lastClr="FFFFFF"/>
              </a:solidFill>
              <a:latin typeface="仿宋_GB2312" panose="02010609030101010101" charset="-122"/>
              <a:ea typeface="仿宋_GB2312" panose="02010609030101010101" charset="-122"/>
              <a:sym typeface="+mn-ea"/>
            </a:endParaRPr>
          </a:p>
        </p:txBody>
      </p:sp>
      <p:sp>
        <p:nvSpPr>
          <p:cNvPr id="21" name="圆角矩形 20"/>
          <p:cNvSpPr/>
          <p:nvPr/>
        </p:nvSpPr>
        <p:spPr>
          <a:xfrm>
            <a:off x="131445" y="4118610"/>
            <a:ext cx="5867400" cy="2624455"/>
          </a:xfrm>
          <a:prstGeom prst="roundRect">
            <a:avLst>
              <a:gd name="adj" fmla="val 3084"/>
            </a:avLst>
          </a:prstGeom>
          <a:solidFill>
            <a:schemeClr val="bg1"/>
          </a:solidFill>
          <a:ln w="12700" cap="flat" cmpd="sng" algn="ctr">
            <a:solidFill>
              <a:srgbClr val="0070C0">
                <a:alpha val="5000"/>
              </a:srgbClr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 sz="1200">
              <a:solidFill>
                <a:schemeClr val="accent1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10" name="圆角矩形 9"/>
          <p:cNvSpPr/>
          <p:nvPr/>
        </p:nvSpPr>
        <p:spPr>
          <a:xfrm>
            <a:off x="6095365" y="591820"/>
            <a:ext cx="6097270" cy="6266815"/>
          </a:xfrm>
          <a:prstGeom prst="roundRect">
            <a:avLst>
              <a:gd name="adj" fmla="val 0"/>
            </a:avLst>
          </a:prstGeom>
          <a:solidFill>
            <a:schemeClr val="accent2">
              <a:lumMod val="40000"/>
              <a:lumOff val="60000"/>
              <a:alpha val="50000"/>
            </a:schemeClr>
          </a:solidFill>
          <a:ln w="12700" cap="flat" cmpd="sng" algn="ctr">
            <a:solidFill>
              <a:srgbClr val="FFCAAB"/>
            </a:solidFill>
            <a:prstDash val="solid"/>
            <a:miter lim="800000"/>
          </a:ln>
          <a:effectLst/>
        </p:spPr>
        <p:txBody>
          <a:bodyPr rtlCol="0" anchor="ctr">
            <a:noAutofit/>
          </a:bodyPr>
          <a:p>
            <a:pPr lvl="0" algn="ctr">
              <a:buClrTx/>
              <a:buSzTx/>
              <a:buFontTx/>
            </a:pPr>
            <a:endParaRPr lang="zh-CN" altLang="en-US">
              <a:solidFill>
                <a:sysClr val="window" lastClr="FFFFFF"/>
              </a:solidFill>
              <a:latin typeface="仿宋_GB2312" panose="02010609030101010101" charset="-122"/>
              <a:ea typeface="仿宋_GB2312" panose="02010609030101010101" charset="-122"/>
              <a:sym typeface="+mn-ea"/>
            </a:endParaRPr>
          </a:p>
        </p:txBody>
      </p:sp>
      <p:sp>
        <p:nvSpPr>
          <p:cNvPr id="8" name="圆角矩形 7"/>
          <p:cNvSpPr/>
          <p:nvPr/>
        </p:nvSpPr>
        <p:spPr>
          <a:xfrm>
            <a:off x="6095365" y="0"/>
            <a:ext cx="6097270" cy="591820"/>
          </a:xfrm>
          <a:prstGeom prst="roundRect">
            <a:avLst>
              <a:gd name="adj" fmla="val 5411"/>
            </a:avLst>
          </a:prstGeom>
          <a:solidFill>
            <a:schemeClr val="accent2">
              <a:lumMod val="40000"/>
              <a:lumOff val="60000"/>
            </a:schemeClr>
          </a:solidFill>
          <a:ln w="12700" cap="flat" cmpd="sng" algn="ctr">
            <a:solidFill>
              <a:srgbClr val="FFCAAB"/>
            </a:solidFill>
            <a:prstDash val="solid"/>
            <a:miter lim="800000"/>
          </a:ln>
          <a:effectLst/>
        </p:spPr>
        <p:txBody>
          <a:bodyPr rtlCol="0" anchor="ctr">
            <a:noAutofit/>
          </a:bodyPr>
          <a:p>
            <a:pPr lvl="0" algn="ctr">
              <a:buClrTx/>
              <a:buSzTx/>
              <a:buFontTx/>
            </a:pPr>
            <a:endParaRPr lang="zh-CN" altLang="en-US">
              <a:solidFill>
                <a:sysClr val="window" lastClr="FFFFFF"/>
              </a:solidFill>
              <a:latin typeface="仿宋_GB2312" panose="02010609030101010101" charset="-122"/>
              <a:ea typeface="仿宋_GB2312" panose="02010609030101010101" charset="-122"/>
              <a:sym typeface="+mn-ea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6272530" y="0"/>
            <a:ext cx="5760085" cy="59118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lvl="0" algn="ctr">
              <a:buClrTx/>
              <a:buSzTx/>
              <a:buFontTx/>
            </a:pPr>
            <a:r>
              <a:rPr lang="zh-CN" altLang="en-US">
                <a:solidFill>
                  <a:schemeClr val="accent2">
                    <a:lumMod val="50000"/>
                  </a:schemeClr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因时而动</a:t>
            </a:r>
            <a:endParaRPr lang="zh-CN" altLang="en-US">
              <a:solidFill>
                <a:schemeClr val="accent2">
                  <a:lumMod val="50000"/>
                </a:schemeClr>
              </a:solidFill>
              <a:latin typeface="仿宋_GB2312" panose="02010609030101010101" charset="-122"/>
              <a:ea typeface="仿宋_GB2312" panose="02010609030101010101" charset="-122"/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zh-CN" altLang="en-US" sz="1600">
                <a:latin typeface="仿宋_GB2312" panose="02010609030101010101" charset="-122"/>
                <a:ea typeface="仿宋_GB2312" panose="02010609030101010101" charset="-122"/>
                <a:sym typeface="+mn-ea"/>
              </a:rPr>
              <a:t>看节奏、看</a:t>
            </a:r>
            <a:r>
              <a:rPr lang="zh-CN" altLang="en-US" sz="1600">
                <a:latin typeface="仿宋_GB2312" panose="02010609030101010101" charset="-122"/>
                <a:ea typeface="仿宋_GB2312" panose="02010609030101010101" charset="-122"/>
                <a:sym typeface="+mn-ea"/>
              </a:rPr>
              <a:t>窗口、看</a:t>
            </a:r>
            <a:r>
              <a:rPr lang="zh-CN" altLang="en-US" sz="1600">
                <a:latin typeface="仿宋_GB2312" panose="02010609030101010101" charset="-122"/>
                <a:ea typeface="仿宋_GB2312" panose="02010609030101010101" charset="-122"/>
                <a:sym typeface="+mn-ea"/>
              </a:rPr>
              <a:t>项目</a:t>
            </a:r>
            <a:endParaRPr lang="zh-CN" altLang="en-US" sz="1600">
              <a:latin typeface="仿宋_GB2312" panose="02010609030101010101" charset="-122"/>
              <a:ea typeface="仿宋_GB2312" panose="02010609030101010101" charset="-122"/>
              <a:sym typeface="+mn-ea"/>
            </a:endParaRPr>
          </a:p>
        </p:txBody>
      </p:sp>
      <p:sp>
        <p:nvSpPr>
          <p:cNvPr id="13" name="圆角矩形 12"/>
          <p:cNvSpPr/>
          <p:nvPr/>
        </p:nvSpPr>
        <p:spPr>
          <a:xfrm>
            <a:off x="6136640" y="3115945"/>
            <a:ext cx="5964555" cy="3621405"/>
          </a:xfrm>
          <a:prstGeom prst="roundRect">
            <a:avLst>
              <a:gd name="adj" fmla="val 3084"/>
            </a:avLst>
          </a:prstGeom>
          <a:solidFill>
            <a:schemeClr val="bg1"/>
          </a:solidFill>
          <a:ln w="12700" cap="flat" cmpd="sng" algn="ctr">
            <a:solidFill>
              <a:srgbClr val="0070C0">
                <a:alpha val="5000"/>
              </a:srgbClr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 sz="1200">
              <a:solidFill>
                <a:schemeClr val="accent1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graphicFrame>
        <p:nvGraphicFramePr>
          <p:cNvPr id="3" name="表格 2"/>
          <p:cNvGraphicFramePr/>
          <p:nvPr>
            <p:custDataLst>
              <p:tags r:id="rId5"/>
            </p:custDataLst>
          </p:nvPr>
        </p:nvGraphicFramePr>
        <p:xfrm>
          <a:off x="6233160" y="5042535"/>
          <a:ext cx="5686425" cy="1551940"/>
        </p:xfrm>
        <a:graphic>
          <a:graphicData uri="http://schemas.openxmlformats.org/drawingml/2006/table">
            <a:tbl>
              <a:tblPr/>
              <a:tblGrid>
                <a:gridCol w="1137285"/>
                <a:gridCol w="1137285"/>
                <a:gridCol w="1137285"/>
                <a:gridCol w="1137285"/>
                <a:gridCol w="1137285"/>
              </a:tblGrid>
              <a:tr h="387985"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行业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>
                      <a:noFill/>
                    </a:lnL>
                    <a:lnR w="12700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</a:lnR>
                    <a:lnT>
                      <a:noFill/>
                    </a:lnT>
                    <a:lnB w="12700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个数</a:t>
                      </a:r>
                      <a:endParaRPr lang="zh-CN" sz="10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</a:lnR>
                    <a:lnT>
                      <a:noFill/>
                    </a:lnT>
                    <a:lnB w="12700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金额（亿元）</a:t>
                      </a:r>
                      <a:endParaRPr lang="zh-CN" sz="10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</a:lnR>
                    <a:lnT>
                      <a:noFill/>
                    </a:lnT>
                    <a:lnB w="12700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个数环比</a:t>
                      </a:r>
                      <a:endParaRPr lang="zh-CN" sz="10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</a:lnR>
                    <a:lnT>
                      <a:noFill/>
                    </a:lnT>
                    <a:lnB w="12700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金额环比</a:t>
                      </a:r>
                      <a:endParaRPr lang="zh-CN" sz="10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87985">
                <a:tc>
                  <a:txBody>
                    <a:bodyPr/>
                    <a:p>
                      <a:pPr marL="0" algn="ctr" fontAlgn="ctr">
                        <a:buClrTx/>
                        <a:buSzTx/>
                        <a:buFontTx/>
                      </a:pPr>
                      <a:r>
                        <a:rPr lang="zh-CN" sz="100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交通</a:t>
                      </a:r>
                      <a:endParaRPr lang="zh-CN" sz="10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>
                      <a:noFill/>
                    </a:lnL>
                    <a:lnR w="12700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algn="ctr" fontAlgn="ctr">
                        <a:buClrTx/>
                        <a:buSzTx/>
                        <a:buFontTx/>
                      </a:pPr>
                      <a:r>
                        <a:rPr lang="zh-CN" sz="100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61</a:t>
                      </a:r>
                      <a:endParaRPr lang="zh-CN" sz="10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algn="ctr" fontAlgn="ctr">
                        <a:buClrTx/>
                        <a:buSzTx/>
                        <a:buFontTx/>
                      </a:pPr>
                      <a:r>
                        <a:rPr lang="zh-CN" sz="100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22.44</a:t>
                      </a:r>
                      <a:endParaRPr lang="zh-CN" sz="10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algn="ctr" fontAlgn="ctr">
                        <a:buClrTx/>
                        <a:buSzTx/>
                        <a:buFontTx/>
                      </a:pPr>
                      <a:r>
                        <a:rPr lang="zh-CN" sz="100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-29.07%</a:t>
                      </a:r>
                      <a:endParaRPr lang="zh-CN" sz="10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algn="ctr" fontAlgn="ctr">
                        <a:buClrTx/>
                        <a:buSzTx/>
                        <a:buFontTx/>
                      </a:pPr>
                      <a:r>
                        <a:rPr lang="zh-CN" sz="100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+241.57%</a:t>
                      </a:r>
                      <a:endParaRPr lang="zh-CN" sz="10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7985">
                <a:tc>
                  <a:txBody>
                    <a:bodyPr/>
                    <a:p>
                      <a:pPr marL="0" algn="ctr" fontAlgn="ctr">
                        <a:buClrTx/>
                        <a:buSzTx/>
                        <a:buFontTx/>
                      </a:pPr>
                      <a:r>
                        <a:rPr lang="zh-CN" sz="100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党政</a:t>
                      </a:r>
                      <a:endParaRPr lang="zh-CN" sz="10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>
                      <a:noFill/>
                    </a:lnL>
                    <a:lnR w="12700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algn="ctr" fontAlgn="ctr">
                        <a:buClrTx/>
                        <a:buSzTx/>
                        <a:buFontTx/>
                      </a:pPr>
                      <a:r>
                        <a:rPr lang="zh-CN" sz="100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258</a:t>
                      </a:r>
                      <a:endParaRPr lang="zh-CN" sz="10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algn="ctr" fontAlgn="ctr">
                        <a:buClrTx/>
                        <a:buSzTx/>
                        <a:buFontTx/>
                      </a:pPr>
                      <a:r>
                        <a:rPr lang="zh-CN" sz="100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10.66</a:t>
                      </a:r>
                      <a:endParaRPr lang="zh-CN" sz="10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algn="ctr" fontAlgn="ctr">
                        <a:buClrTx/>
                        <a:buSzTx/>
                        <a:buFontTx/>
                      </a:pPr>
                      <a:r>
                        <a:rPr lang="zh-CN" sz="100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-5.15%</a:t>
                      </a:r>
                      <a:endParaRPr lang="zh-CN" sz="10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algn="ctr" fontAlgn="ctr">
                        <a:buClrTx/>
                        <a:buSzTx/>
                        <a:buFontTx/>
                      </a:pPr>
                      <a:r>
                        <a:rPr lang="zh-CN" sz="100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-4.92%</a:t>
                      </a:r>
                      <a:endParaRPr lang="zh-CN" sz="10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7985">
                <a:tc>
                  <a:txBody>
                    <a:bodyPr/>
                    <a:p>
                      <a:pPr marL="0" algn="ctr" fontAlgn="ctr">
                        <a:buClrTx/>
                        <a:buSzTx/>
                        <a:buFontTx/>
                      </a:pPr>
                      <a:r>
                        <a:rPr lang="zh-CN" sz="100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工业能源</a:t>
                      </a:r>
                      <a:endParaRPr lang="zh-CN" sz="10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>
                      <a:noFill/>
                    </a:lnL>
                    <a:lnR w="12700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algn="ctr" fontAlgn="ctr">
                        <a:buClrTx/>
                        <a:buSzTx/>
                        <a:buFontTx/>
                      </a:pPr>
                      <a:r>
                        <a:rPr lang="zh-CN" sz="100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122</a:t>
                      </a:r>
                      <a:endParaRPr lang="zh-CN" sz="10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algn="ctr" fontAlgn="ctr">
                        <a:buClrTx/>
                        <a:buSzTx/>
                        <a:buFontTx/>
                      </a:pPr>
                      <a:r>
                        <a:rPr lang="zh-CN" sz="100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9.34</a:t>
                      </a:r>
                      <a:endParaRPr lang="zh-CN" sz="10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algn="ctr" fontAlgn="ctr">
                        <a:buClrTx/>
                        <a:buSzTx/>
                        <a:buFontTx/>
                      </a:pPr>
                      <a:r>
                        <a:rPr lang="zh-CN" sz="100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-15.28%</a:t>
                      </a:r>
                      <a:endParaRPr lang="zh-CN" sz="10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algn="ctr" fontAlgn="ctr">
                        <a:buClrTx/>
                        <a:buSzTx/>
                        <a:buFontTx/>
                      </a:pPr>
                      <a:r>
                        <a:rPr lang="zh-CN" sz="100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+153.5%</a:t>
                      </a:r>
                      <a:endParaRPr lang="zh-CN" sz="10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4" name="圆角矩形 13"/>
          <p:cNvSpPr/>
          <p:nvPr/>
        </p:nvSpPr>
        <p:spPr>
          <a:xfrm>
            <a:off x="6137910" y="3004820"/>
            <a:ext cx="5963285" cy="294005"/>
          </a:xfrm>
          <a:prstGeom prst="roundRect">
            <a:avLst>
              <a:gd name="adj" fmla="val 5411"/>
            </a:avLst>
          </a:prstGeom>
          <a:solidFill>
            <a:srgbClr val="FFF2EE"/>
          </a:solidFill>
          <a:ln w="12700" cap="flat" cmpd="sng" algn="ctr">
            <a:solidFill>
              <a:srgbClr val="0070C0">
                <a:alpha val="5000"/>
              </a:srgbClr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r>
              <a:rPr lang="en-US" altLang="zh-CN" sz="1200">
                <a:solidFill>
                  <a:schemeClr val="accent2">
                    <a:lumMod val="75000"/>
                  </a:schemeClr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{{P3统计月份：如2026年4月}}月度行业情况</a:t>
            </a:r>
            <a:endParaRPr lang="en-US" altLang="zh-CN" sz="1200">
              <a:solidFill>
                <a:schemeClr val="accent2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6095365" y="0"/>
            <a:ext cx="1435735" cy="69532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lvl="0" algn="ctr">
              <a:buClrTx/>
              <a:buSzTx/>
              <a:buFontTx/>
            </a:pPr>
            <a:r>
              <a:rPr lang="en-US" altLang="zh-CN" sz="540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65000">
                      <a:schemeClr val="accent2">
                        <a:lumMod val="75000"/>
                      </a:schemeClr>
                    </a:gs>
                  </a:gsLst>
                  <a:lin ang="16200000" scaled="0"/>
                </a:gradFill>
                <a:latin typeface="微软雅黑" charset="0"/>
                <a:ea typeface="微软雅黑" charset="0"/>
                <a:sym typeface="+mn-ea"/>
              </a:rPr>
              <a:t>03</a:t>
            </a:r>
            <a:endParaRPr lang="en-US" altLang="zh-CN" sz="5400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65000">
                    <a:schemeClr val="accent2">
                      <a:lumMod val="75000"/>
                    </a:schemeClr>
                  </a:gs>
                </a:gsLst>
                <a:lin ang="16200000" scaled="0"/>
              </a:gradFill>
              <a:latin typeface="微软雅黑" charset="0"/>
              <a:ea typeface="微软雅黑" charset="0"/>
              <a:sym typeface="+mn-ea"/>
            </a:endParaRPr>
          </a:p>
        </p:txBody>
      </p:sp>
      <p:sp>
        <p:nvSpPr>
          <p:cNvPr id="2" name="圆角矩形 1"/>
          <p:cNvSpPr/>
          <p:nvPr/>
        </p:nvSpPr>
        <p:spPr>
          <a:xfrm>
            <a:off x="6136640" y="837565"/>
            <a:ext cx="5964555" cy="2040255"/>
          </a:xfrm>
          <a:prstGeom prst="roundRect">
            <a:avLst>
              <a:gd name="adj" fmla="val 3084"/>
            </a:avLst>
          </a:prstGeom>
          <a:solidFill>
            <a:schemeClr val="bg1"/>
          </a:solidFill>
          <a:ln w="12700" cap="flat" cmpd="sng" algn="ctr">
            <a:solidFill>
              <a:srgbClr val="0070C0">
                <a:alpha val="5000"/>
              </a:srgbClr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 sz="1200">
              <a:solidFill>
                <a:schemeClr val="accent1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graphicFrame>
        <p:nvGraphicFramePr>
          <p:cNvPr id="4" name="表格 3"/>
          <p:cNvGraphicFramePr/>
          <p:nvPr>
            <p:custDataLst>
              <p:tags r:id="rId6"/>
            </p:custDataLst>
          </p:nvPr>
        </p:nvGraphicFramePr>
        <p:xfrm>
          <a:off x="6189980" y="1772920"/>
          <a:ext cx="5704840" cy="967740"/>
        </p:xfrm>
        <a:graphic>
          <a:graphicData uri="http://schemas.openxmlformats.org/drawingml/2006/table">
            <a:tbl>
              <a:tblPr/>
              <a:tblGrid>
                <a:gridCol w="1158875"/>
                <a:gridCol w="1741805"/>
                <a:gridCol w="1402080"/>
                <a:gridCol w="1402080"/>
              </a:tblGrid>
              <a:tr h="483870"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100" b="1" i="0">
                          <a:solidFill>
                            <a:srgbClr val="333333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招标次数</a:t>
                      </a:r>
                      <a:endParaRPr lang="zh-CN" sz="1100" b="1" i="0">
                        <a:solidFill>
                          <a:srgbClr val="333333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>
                      <a:noFill/>
                    </a:lnL>
                    <a:lnR w="12700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</a:lnR>
                    <a:lnT>
                      <a:noFill/>
                    </a:lnT>
                    <a:lnB w="12700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100" b="1" i="0">
                          <a:solidFill>
                            <a:srgbClr val="333333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招标预算金额（亿元）</a:t>
                      </a:r>
                      <a:endParaRPr lang="zh-CN" sz="1100" b="1" i="0">
                        <a:solidFill>
                          <a:srgbClr val="333333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</a:lnR>
                    <a:lnT>
                      <a:noFill/>
                    </a:lnT>
                    <a:lnB w="12700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100" b="1" i="0">
                          <a:solidFill>
                            <a:srgbClr val="333333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招标次数环比（%）</a:t>
                      </a:r>
                      <a:endParaRPr lang="zh-CN" altLang="en-US" sz="1100" b="1" i="0">
                        <a:solidFill>
                          <a:srgbClr val="333333"/>
                        </a:solidFill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</a:lnR>
                    <a:lnT>
                      <a:noFill/>
                    </a:lnT>
                    <a:lnB w="12700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100" b="1" i="0">
                          <a:solidFill>
                            <a:srgbClr val="333333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招标金额环比（%）</a:t>
                      </a:r>
                      <a:endParaRPr lang="zh-CN" altLang="en-US" sz="1100" b="1" i="0">
                        <a:solidFill>
                          <a:srgbClr val="333333"/>
                        </a:solidFill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483870"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 i="0">
                          <a:solidFill>
                            <a:srgbClr val="333333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1215</a:t>
                      </a:r>
                      <a:endParaRPr lang="en-US" altLang="zh-CN" sz="1100" i="0">
                        <a:solidFill>
                          <a:srgbClr val="333333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>
                      <a:noFill/>
                    </a:lnL>
                    <a:lnR w="12700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 i="0">
                          <a:solidFill>
                            <a:srgbClr val="333333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68.15</a:t>
                      </a:r>
                      <a:endParaRPr lang="en-US" altLang="zh-CN" sz="1100" i="0">
                        <a:solidFill>
                          <a:srgbClr val="333333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 i="0">
                          <a:solidFill>
                            <a:srgbClr val="333333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+20.06</a:t>
                      </a:r>
                      <a:endParaRPr lang="en-US" altLang="zh-CN" sz="1100" i="0">
                        <a:solidFill>
                          <a:srgbClr val="333333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 i="0">
                          <a:solidFill>
                            <a:srgbClr val="333333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+51.81</a:t>
                      </a:r>
                      <a:endParaRPr lang="en-US" altLang="zh-CN" sz="1100" i="0">
                        <a:solidFill>
                          <a:srgbClr val="333333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ash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</a:tr>
            </a:tbl>
          </a:graphicData>
        </a:graphic>
      </p:graphicFrame>
      <p:sp>
        <p:nvSpPr>
          <p:cNvPr id="5" name="圆角矩形 4"/>
          <p:cNvSpPr/>
          <p:nvPr/>
        </p:nvSpPr>
        <p:spPr>
          <a:xfrm>
            <a:off x="6137275" y="695325"/>
            <a:ext cx="5963920" cy="294005"/>
          </a:xfrm>
          <a:prstGeom prst="roundRect">
            <a:avLst>
              <a:gd name="adj" fmla="val 5411"/>
            </a:avLst>
          </a:prstGeom>
          <a:solidFill>
            <a:srgbClr val="FFF2EE"/>
          </a:solidFill>
          <a:ln w="12700" cap="flat" cmpd="sng" algn="ctr">
            <a:solidFill>
              <a:srgbClr val="0070C0">
                <a:alpha val="5000"/>
              </a:srgbClr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r>
              <a:rPr lang="en-US" altLang="zh-CN" sz="1200">
                <a:solidFill>
                  <a:schemeClr val="accent2">
                    <a:lumMod val="75000"/>
                  </a:schemeClr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{{P3统计月份：如2026年4月}}月度整体情况</a:t>
            </a:r>
            <a:endParaRPr lang="en-US" altLang="zh-CN" sz="1200">
              <a:solidFill>
                <a:schemeClr val="accent2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136640" y="1033145"/>
            <a:ext cx="5783580" cy="695960"/>
          </a:xfrm>
          <a:prstGeom prst="rect">
            <a:avLst/>
          </a:prstGeom>
        </p:spPr>
        <p:txBody>
          <a:bodyPr wrap="square">
            <a:noAutofit/>
          </a:bodyPr>
          <a:p>
            <a:pPr marL="0" indent="304800" algn="just" defTabSz="26670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{{P3整体月度分析：说明单月次数、金额、次数环比、金额环比和量价特征}}</a:t>
            </a:r>
            <a:endParaRPr lang="zh-CN" altLang="en-US" sz="1200" b="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6233160" y="3298825"/>
            <a:ext cx="5760085" cy="1743075"/>
          </a:xfrm>
          <a:prstGeom prst="rect">
            <a:avLst/>
          </a:prstGeom>
        </p:spPr>
        <p:txBody>
          <a:bodyPr wrap="square" anchor="ctr" anchorCtr="0">
            <a:noAutofit/>
          </a:bodyPr>
          <a:p>
            <a:pPr marL="0" indent="304800" algn="just" defTabSz="26670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{{P3行业总览：按月度金额Top3说明金额、合计占比和行业集中度}}</a:t>
            </a:r>
            <a:endParaRPr lang="zh-CN" altLang="en-US" sz="1200" b="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 marL="0" indent="304800" algn="just" defTabSz="26670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{{P</a:t>
            </a:r>
            <a:r>
              <a:rPr lang="en-US" altLang="zh-CN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3</a:t>
            </a:r>
            <a:r>
              <a:rPr lang="zh-CN" altLang="en-US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行业分析1：按月度金额排序第1行业，说明个数环比、金额环比和特征}}</a:t>
            </a:r>
            <a:endParaRPr lang="zh-CN" altLang="en-US" sz="1200" b="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 marL="0" indent="304800" algn="just" defTabSz="26670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{{P</a:t>
            </a:r>
            <a:r>
              <a:rPr lang="en-US" altLang="zh-CN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3</a:t>
            </a:r>
            <a:r>
              <a:rPr lang="zh-CN" altLang="en-US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行业分析2：按月度金额排序第2行业，说明个数环比、金额环比和特征}}</a:t>
            </a:r>
            <a:endParaRPr lang="zh-CN" altLang="en-US" sz="1200" b="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 marL="0" indent="304800" algn="just" defTabSz="26670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{{P</a:t>
            </a:r>
            <a:r>
              <a:rPr lang="en-US" altLang="zh-CN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3</a:t>
            </a:r>
            <a:r>
              <a:rPr lang="zh-CN" altLang="en-US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行业分析3：按月度金额排序第3行业，说明个数环比、金额环比和特征}}</a:t>
            </a:r>
            <a:endParaRPr lang="zh-CN" altLang="en-US" sz="1200" b="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</p:txBody>
      </p:sp>
      <p:sp>
        <p:nvSpPr>
          <p:cNvPr id="44" name="圆角矩形 43"/>
          <p:cNvSpPr/>
          <p:nvPr/>
        </p:nvSpPr>
        <p:spPr>
          <a:xfrm>
            <a:off x="132080" y="836930"/>
            <a:ext cx="5867400" cy="2811780"/>
          </a:xfrm>
          <a:prstGeom prst="roundRect">
            <a:avLst>
              <a:gd name="adj" fmla="val 3084"/>
            </a:avLst>
          </a:prstGeom>
          <a:solidFill>
            <a:schemeClr val="bg1"/>
          </a:solidFill>
          <a:ln w="12700" cap="flat" cmpd="sng" algn="ctr">
            <a:solidFill>
              <a:srgbClr val="0070C0">
                <a:alpha val="5000"/>
              </a:srgbClr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 sz="1200">
              <a:solidFill>
                <a:schemeClr val="accent1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18" name="圆角矩形 17"/>
          <p:cNvSpPr/>
          <p:nvPr/>
        </p:nvSpPr>
        <p:spPr>
          <a:xfrm>
            <a:off x="0" y="0"/>
            <a:ext cx="6096000" cy="591820"/>
          </a:xfrm>
          <a:prstGeom prst="roundRect">
            <a:avLst>
              <a:gd name="adj" fmla="val 5411"/>
            </a:avLst>
          </a:prstGeom>
          <a:solidFill>
            <a:schemeClr val="accent4">
              <a:lumMod val="40000"/>
              <a:lumOff val="60000"/>
            </a:schemeClr>
          </a:solidFill>
          <a:ln w="12700" cap="flat" cmpd="sng" algn="ctr">
            <a:solidFill>
              <a:srgbClr val="C0E7B2"/>
            </a:solidFill>
            <a:prstDash val="solid"/>
            <a:miter lim="800000"/>
          </a:ln>
          <a:effectLst/>
        </p:spPr>
        <p:txBody>
          <a:bodyPr rtlCol="0" anchor="ctr">
            <a:noAutofit/>
          </a:bodyPr>
          <a:p>
            <a:pPr lvl="0" algn="ctr">
              <a:buClrTx/>
              <a:buSzTx/>
              <a:buFontTx/>
            </a:pPr>
            <a:endParaRPr lang="zh-CN" altLang="en-US">
              <a:solidFill>
                <a:sysClr val="window" lastClr="FFFFFF"/>
              </a:solidFill>
              <a:latin typeface="仿宋_GB2312" panose="02010609030101010101" charset="-122"/>
              <a:ea typeface="仿宋_GB2312" panose="02010609030101010101" charset="-122"/>
              <a:sym typeface="+mn-ea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165100" y="0"/>
            <a:ext cx="5765800" cy="59118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lvl="0" algn="ctr">
              <a:buClrTx/>
              <a:buSzTx/>
              <a:buFontTx/>
            </a:pPr>
            <a:r>
              <a:rPr lang="zh-CN" altLang="en-US">
                <a:solidFill>
                  <a:schemeClr val="accent4">
                    <a:lumMod val="50000"/>
                  </a:schemeClr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因地制宜</a:t>
            </a:r>
            <a:endParaRPr lang="zh-CN" altLang="en-US">
              <a:solidFill>
                <a:schemeClr val="accent4">
                  <a:lumMod val="50000"/>
                </a:schemeClr>
              </a:solidFill>
              <a:latin typeface="仿宋_GB2312" panose="02010609030101010101" charset="-122"/>
              <a:ea typeface="仿宋_GB2312" panose="02010609030101010101" charset="-122"/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zh-CN" altLang="en-US" sz="1600">
                <a:latin typeface="仿宋_GB2312" panose="02010609030101010101" charset="-122"/>
                <a:ea typeface="仿宋_GB2312" panose="02010609030101010101" charset="-122"/>
                <a:sym typeface="+mn-ea"/>
              </a:rPr>
              <a:t>看区域、看客户、看市场</a:t>
            </a:r>
            <a:endParaRPr lang="zh-CN" altLang="en-US" sz="1600">
              <a:latin typeface="仿宋_GB2312" panose="02010609030101010101" charset="-122"/>
              <a:ea typeface="仿宋_GB2312" panose="02010609030101010101" charset="-122"/>
              <a:sym typeface="+mn-ea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0" y="0"/>
            <a:ext cx="1435735" cy="69532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lvl="0" algn="ctr">
              <a:buClrTx/>
              <a:buSzTx/>
              <a:buFontTx/>
            </a:pPr>
            <a:r>
              <a:rPr lang="en-US" altLang="zh-CN" sz="540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65000">
                      <a:schemeClr val="accent4">
                        <a:lumMod val="75000"/>
                      </a:schemeClr>
                    </a:gs>
                  </a:gsLst>
                  <a:lin ang="16200000" scaled="0"/>
                </a:gradFill>
                <a:latin typeface="微软雅黑" charset="0"/>
                <a:ea typeface="微软雅黑" charset="0"/>
                <a:sym typeface="+mn-ea"/>
              </a:rPr>
              <a:t>02</a:t>
            </a:r>
            <a:endParaRPr lang="en-US" altLang="zh-CN" sz="5400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65000">
                    <a:schemeClr val="accent4">
                      <a:lumMod val="75000"/>
                    </a:schemeClr>
                  </a:gs>
                </a:gsLst>
                <a:lin ang="16200000" scaled="0"/>
              </a:gradFill>
              <a:latin typeface="微软雅黑" charset="0"/>
              <a:ea typeface="微软雅黑" charset="0"/>
              <a:sym typeface="+mn-ea"/>
            </a:endParaRPr>
          </a:p>
        </p:txBody>
      </p:sp>
      <p:sp>
        <p:nvSpPr>
          <p:cNvPr id="27" name="圆角矩形 26"/>
          <p:cNvSpPr/>
          <p:nvPr>
            <p:custDataLst>
              <p:tags r:id="rId7"/>
            </p:custDataLst>
          </p:nvPr>
        </p:nvSpPr>
        <p:spPr>
          <a:xfrm>
            <a:off x="132080" y="754380"/>
            <a:ext cx="5866765" cy="294005"/>
          </a:xfrm>
          <a:prstGeom prst="roundRect">
            <a:avLst>
              <a:gd name="adj" fmla="val 5411"/>
            </a:avLst>
          </a:prstGeom>
          <a:solidFill>
            <a:schemeClr val="accent4">
              <a:lumMod val="40000"/>
              <a:lumOff val="60000"/>
            </a:schemeClr>
          </a:solidFill>
          <a:ln w="12700" cap="flat" cmpd="sng" algn="ctr">
            <a:solidFill>
              <a:srgbClr val="0070C0">
                <a:alpha val="5000"/>
              </a:srgbClr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r>
              <a:rPr lang="zh-CN" altLang="en-US" sz="1200">
                <a:solidFill>
                  <a:schemeClr val="accent4">
                    <a:lumMod val="50000"/>
                  </a:schemeClr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近三月</a:t>
            </a:r>
            <a:r>
              <a:rPr lang="en-US" altLang="zh-CN" sz="1200">
                <a:solidFill>
                  <a:schemeClr val="accent4">
                    <a:lumMod val="50000"/>
                  </a:schemeClr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政府侧招标</a:t>
            </a:r>
            <a:r>
              <a:rPr lang="zh-CN" altLang="en-US" sz="1200">
                <a:solidFill>
                  <a:schemeClr val="accent4">
                    <a:lumMod val="50000"/>
                  </a:schemeClr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趋势</a:t>
            </a:r>
            <a:endParaRPr lang="zh-CN" altLang="en-US" sz="1200">
              <a:solidFill>
                <a:schemeClr val="accent4">
                  <a:lumMod val="50000"/>
                </a:schemeClr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</p:txBody>
      </p:sp>
      <p:sp>
        <p:nvSpPr>
          <p:cNvPr id="30" name="圆角矩形 29"/>
          <p:cNvSpPr/>
          <p:nvPr>
            <p:custDataLst>
              <p:tags r:id="rId8"/>
            </p:custDataLst>
          </p:nvPr>
        </p:nvSpPr>
        <p:spPr>
          <a:xfrm>
            <a:off x="131445" y="3832860"/>
            <a:ext cx="5866765" cy="294005"/>
          </a:xfrm>
          <a:prstGeom prst="roundRect">
            <a:avLst>
              <a:gd name="adj" fmla="val 5411"/>
            </a:avLst>
          </a:prstGeom>
          <a:solidFill>
            <a:schemeClr val="accent4">
              <a:lumMod val="40000"/>
              <a:lumOff val="60000"/>
            </a:schemeClr>
          </a:solidFill>
          <a:ln w="12700" cap="flat" cmpd="sng" algn="ctr">
            <a:solidFill>
              <a:srgbClr val="0070C0">
                <a:alpha val="5000"/>
              </a:srgbClr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r>
              <a:rPr lang="zh-CN" altLang="en-US" sz="1200">
                <a:solidFill>
                  <a:schemeClr val="accent4">
                    <a:lumMod val="50000"/>
                  </a:schemeClr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近三月</a:t>
            </a:r>
            <a:r>
              <a:rPr lang="en-US" altLang="zh-CN" sz="1200">
                <a:solidFill>
                  <a:schemeClr val="accent4">
                    <a:lumMod val="50000"/>
                  </a:schemeClr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企业侧招标</a:t>
            </a:r>
            <a:r>
              <a:rPr lang="zh-CN" altLang="en-US" sz="1200">
                <a:solidFill>
                  <a:schemeClr val="accent4">
                    <a:lumMod val="50000"/>
                  </a:schemeClr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趋势</a:t>
            </a:r>
            <a:endParaRPr lang="zh-CN" altLang="en-US" sz="1200">
              <a:solidFill>
                <a:schemeClr val="accent4">
                  <a:lumMod val="50000"/>
                </a:schemeClr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</p:txBody>
      </p:sp>
      <p:graphicFrame>
        <p:nvGraphicFramePr>
          <p:cNvPr id="23" name="图表 1"/>
          <p:cNvGraphicFramePr/>
          <p:nvPr/>
        </p:nvGraphicFramePr>
        <p:xfrm>
          <a:off x="2381885" y="4135120"/>
          <a:ext cx="3616325" cy="11918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graphicFrame>
        <p:nvGraphicFramePr>
          <p:cNvPr id="24" name="图表 1"/>
          <p:cNvGraphicFramePr/>
          <p:nvPr/>
        </p:nvGraphicFramePr>
        <p:xfrm>
          <a:off x="2381885" y="5545455"/>
          <a:ext cx="3616325" cy="11918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4" name="图表 1"/>
          <p:cNvGraphicFramePr/>
          <p:nvPr/>
        </p:nvGraphicFramePr>
        <p:xfrm>
          <a:off x="2381885" y="1054100"/>
          <a:ext cx="3616325" cy="11918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5" name="图表 1"/>
          <p:cNvGraphicFramePr/>
          <p:nvPr/>
        </p:nvGraphicFramePr>
        <p:xfrm>
          <a:off x="2383155" y="2456815"/>
          <a:ext cx="3616325" cy="11918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6" name="文本框 35"/>
          <p:cNvSpPr txBox="1"/>
          <p:nvPr/>
        </p:nvSpPr>
        <p:spPr>
          <a:xfrm>
            <a:off x="130810" y="1123315"/>
            <a:ext cx="2252345" cy="2321560"/>
          </a:xfrm>
          <a:prstGeom prst="rect">
            <a:avLst/>
          </a:prstGeom>
        </p:spPr>
        <p:txBody>
          <a:bodyPr wrap="square" anchor="ctr" anchorCtr="0">
            <a:noAutofit/>
          </a:bodyPr>
          <a:p>
            <a:pPr marL="0" indent="304800" algn="just" defTabSz="2667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{{P</a:t>
            </a:r>
            <a:r>
              <a:rPr lang="en-US" altLang="zh-CN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3</a:t>
            </a: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一句话扼要说明近三月政府侧招标趋势</a:t>
            </a: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情况}}</a:t>
            </a:r>
            <a:endParaRPr lang="zh-CN" altLang="en-US" sz="1200" b="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 marL="0" indent="304800" algn="just" defTabSz="2667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分月度</a:t>
            </a: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来看：</a:t>
            </a:r>
            <a:endParaRPr lang="zh-CN" altLang="en-US" sz="1200" b="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 marL="0" indent="304800" algn="just" defTabSz="2667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{{P</a:t>
            </a:r>
            <a:r>
              <a:rPr lang="en-US" altLang="zh-CN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3</a:t>
            </a:r>
            <a:r>
              <a:rPr lang="zh-CN" altLang="en-US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简要介绍三个月的变化</a:t>
            </a:r>
            <a:r>
              <a:rPr lang="zh-CN" altLang="en-US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情况}}</a:t>
            </a:r>
            <a:endParaRPr lang="zh-CN" altLang="en-US" sz="1200" b="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129540" y="4277995"/>
            <a:ext cx="2252345" cy="2321560"/>
          </a:xfrm>
          <a:prstGeom prst="rect">
            <a:avLst/>
          </a:prstGeom>
        </p:spPr>
        <p:txBody>
          <a:bodyPr wrap="square" anchor="ctr" anchorCtr="0">
            <a:noAutofit/>
          </a:bodyPr>
          <a:p>
            <a:pPr marL="0" indent="304800" algn="just" defTabSz="2667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{{P</a:t>
            </a:r>
            <a:r>
              <a:rPr lang="en-US" altLang="zh-CN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3</a:t>
            </a: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一句话扼要说明近三月政府侧招标趋势</a:t>
            </a: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情况}}</a:t>
            </a:r>
            <a:endParaRPr lang="zh-CN" altLang="en-US" sz="1200" b="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 marL="0" indent="304800" algn="just" defTabSz="2667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分月度</a:t>
            </a: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来看：</a:t>
            </a:r>
            <a:endParaRPr lang="zh-CN" altLang="en-US" sz="1200" b="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 marL="0" indent="304800" algn="just" defTabSz="2667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{{P</a:t>
            </a:r>
            <a:r>
              <a:rPr lang="en-US" altLang="zh-CN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3</a:t>
            </a:r>
            <a:r>
              <a:rPr lang="zh-CN" altLang="en-US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简要介绍三个月的变化</a:t>
            </a:r>
            <a:r>
              <a:rPr lang="zh-CN" altLang="en-US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情况}}</a:t>
            </a:r>
            <a:endParaRPr lang="zh-CN" altLang="en-US" sz="1200" b="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</p:txBody>
      </p:sp>
    </p:spTree>
    <p:custDataLst>
      <p:tags r:id="rId9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圆角矩形 9"/>
          <p:cNvSpPr/>
          <p:nvPr/>
        </p:nvSpPr>
        <p:spPr>
          <a:xfrm>
            <a:off x="0" y="591820"/>
            <a:ext cx="12192635" cy="6266815"/>
          </a:xfrm>
          <a:prstGeom prst="roundRect">
            <a:avLst>
              <a:gd name="adj" fmla="val 0"/>
            </a:avLst>
          </a:prstGeom>
          <a:solidFill>
            <a:srgbClr val="E9D4EC">
              <a:alpha val="50000"/>
            </a:srgbClr>
          </a:solidFill>
          <a:ln w="12700" cap="flat" cmpd="sng" algn="ctr">
            <a:solidFill>
              <a:srgbClr val="EED2EC"/>
            </a:solidFill>
            <a:prstDash val="solid"/>
            <a:miter lim="800000"/>
          </a:ln>
          <a:effectLst/>
        </p:spPr>
        <p:txBody>
          <a:bodyPr rtlCol="0" anchor="ctr">
            <a:noAutofit/>
          </a:bodyPr>
          <a:p>
            <a:pPr lvl="0" algn="ctr">
              <a:buClrTx/>
              <a:buSzTx/>
              <a:buFontTx/>
            </a:pPr>
            <a:endParaRPr lang="zh-CN" altLang="en-US">
              <a:solidFill>
                <a:sysClr val="window" lastClr="FFFFFF"/>
              </a:solidFill>
              <a:latin typeface="仿宋_GB2312" panose="02010609030101010101" charset="-122"/>
              <a:ea typeface="仿宋_GB2312" panose="02010609030101010101" charset="-122"/>
              <a:sym typeface="+mn-ea"/>
            </a:endParaRPr>
          </a:p>
        </p:txBody>
      </p:sp>
      <p:sp>
        <p:nvSpPr>
          <p:cNvPr id="6" name="圆角矩形 5"/>
          <p:cNvSpPr/>
          <p:nvPr/>
        </p:nvSpPr>
        <p:spPr>
          <a:xfrm>
            <a:off x="55245" y="832485"/>
            <a:ext cx="11977370" cy="2954655"/>
          </a:xfrm>
          <a:prstGeom prst="roundRect">
            <a:avLst>
              <a:gd name="adj" fmla="val 3084"/>
            </a:avLst>
          </a:prstGeom>
          <a:solidFill>
            <a:schemeClr val="bg1"/>
          </a:solidFill>
          <a:ln w="12700" cap="flat" cmpd="sng" algn="ctr">
            <a:solidFill>
              <a:srgbClr val="0070C0">
                <a:alpha val="5000"/>
              </a:srgbClr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 sz="1200">
              <a:solidFill>
                <a:schemeClr val="accent1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12" name="圆角矩形 11"/>
          <p:cNvSpPr/>
          <p:nvPr/>
        </p:nvSpPr>
        <p:spPr>
          <a:xfrm>
            <a:off x="6078220" y="3975100"/>
            <a:ext cx="5955030" cy="2719070"/>
          </a:xfrm>
          <a:prstGeom prst="roundRect">
            <a:avLst>
              <a:gd name="adj" fmla="val 3084"/>
            </a:avLst>
          </a:prstGeom>
          <a:solidFill>
            <a:schemeClr val="bg1"/>
          </a:solidFill>
          <a:ln w="12700" cap="flat" cmpd="sng" algn="ctr">
            <a:solidFill>
              <a:srgbClr val="0070C0">
                <a:alpha val="5000"/>
              </a:srgbClr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 sz="1200">
              <a:solidFill>
                <a:schemeClr val="accent1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11" name="圆角矩形 10"/>
          <p:cNvSpPr/>
          <p:nvPr/>
        </p:nvSpPr>
        <p:spPr>
          <a:xfrm>
            <a:off x="55880" y="3987165"/>
            <a:ext cx="5955030" cy="2719070"/>
          </a:xfrm>
          <a:prstGeom prst="roundRect">
            <a:avLst>
              <a:gd name="adj" fmla="val 3084"/>
            </a:avLst>
          </a:prstGeom>
          <a:solidFill>
            <a:schemeClr val="bg1"/>
          </a:solidFill>
          <a:ln w="12700" cap="flat" cmpd="sng" algn="ctr">
            <a:solidFill>
              <a:srgbClr val="0070C0">
                <a:alpha val="5000"/>
              </a:srgbClr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 sz="1200">
              <a:solidFill>
                <a:schemeClr val="accent1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8" name="圆角矩形 7"/>
          <p:cNvSpPr/>
          <p:nvPr/>
        </p:nvSpPr>
        <p:spPr>
          <a:xfrm>
            <a:off x="0" y="0"/>
            <a:ext cx="12192635" cy="591820"/>
          </a:xfrm>
          <a:prstGeom prst="roundRect">
            <a:avLst>
              <a:gd name="adj" fmla="val 5411"/>
            </a:avLst>
          </a:prstGeom>
          <a:solidFill>
            <a:srgbClr val="E9D4EC"/>
          </a:solidFill>
          <a:ln w="12700" cap="flat" cmpd="sng" algn="ctr">
            <a:solidFill>
              <a:srgbClr val="EED2EC"/>
            </a:solidFill>
            <a:prstDash val="solid"/>
            <a:miter lim="800000"/>
          </a:ln>
          <a:effectLst/>
        </p:spPr>
        <p:txBody>
          <a:bodyPr rtlCol="0" anchor="ctr">
            <a:noAutofit/>
          </a:bodyPr>
          <a:p>
            <a:pPr lvl="0" algn="ctr">
              <a:buClrTx/>
              <a:buSzTx/>
              <a:buFontTx/>
            </a:pPr>
            <a:endParaRPr lang="zh-CN" altLang="en-US">
              <a:solidFill>
                <a:sysClr val="window" lastClr="FFFFFF"/>
              </a:solidFill>
              <a:latin typeface="仿宋_GB2312" panose="02010609030101010101" charset="-122"/>
              <a:ea typeface="仿宋_GB2312" panose="02010609030101010101" charset="-122"/>
              <a:sym typeface="+mn-ea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170180" y="0"/>
            <a:ext cx="11863070" cy="59118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lvl="0" algn="ctr">
              <a:buClrTx/>
              <a:buSzTx/>
              <a:buFontTx/>
            </a:pPr>
            <a:r>
              <a:rPr lang="zh-CN" altLang="en-US">
                <a:solidFill>
                  <a:srgbClr val="7030A0"/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因人施策</a:t>
            </a:r>
            <a:endParaRPr lang="zh-CN" altLang="en-US">
              <a:solidFill>
                <a:srgbClr val="7030A0"/>
              </a:solidFill>
              <a:latin typeface="仿宋_GB2312" panose="02010609030101010101" charset="-122"/>
              <a:ea typeface="仿宋_GB2312" panose="02010609030101010101" charset="-122"/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zh-CN" altLang="en-US" sz="1600">
                <a:latin typeface="仿宋_GB2312" panose="02010609030101010101" charset="-122"/>
                <a:ea typeface="仿宋_GB2312" panose="02010609030101010101" charset="-122"/>
                <a:sym typeface="+mn-ea"/>
              </a:rPr>
              <a:t>看客户、看关键人、看生态</a:t>
            </a:r>
            <a:endParaRPr lang="zh-CN" altLang="en-US" sz="1600">
              <a:latin typeface="仿宋_GB2312" panose="02010609030101010101" charset="-122"/>
              <a:ea typeface="仿宋_GB2312" panose="02010609030101010101" charset="-122"/>
              <a:sym typeface="+mn-ea"/>
            </a:endParaRPr>
          </a:p>
        </p:txBody>
      </p:sp>
      <p:graphicFrame>
        <p:nvGraphicFramePr>
          <p:cNvPr id="2" name="表格 1"/>
          <p:cNvGraphicFramePr/>
          <p:nvPr>
            <p:custDataLst>
              <p:tags r:id="rId1"/>
            </p:custDataLst>
          </p:nvPr>
        </p:nvGraphicFramePr>
        <p:xfrm>
          <a:off x="170180" y="4264025"/>
          <a:ext cx="5728335" cy="4526280"/>
        </p:xfrm>
        <a:graphic>
          <a:graphicData uri="http://schemas.openxmlformats.org/drawingml/2006/table">
            <a:tbl>
              <a:tblPr/>
              <a:tblGrid>
                <a:gridCol w="3077210"/>
                <a:gridCol w="944880"/>
                <a:gridCol w="1706245"/>
              </a:tblGrid>
              <a:tr h="411480"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200" b="1" i="0">
                          <a:solidFill>
                            <a:schemeClr val="bg1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招标单位</a:t>
                      </a:r>
                      <a:endParaRPr lang="zh-CN" sz="1200" b="1" i="0">
                        <a:solidFill>
                          <a:schemeClr val="bg1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 cap="flat" cmpd="sng">
                      <a:solidFill>
                        <a:srgbClr val="DDDDDD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DDDDDD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75000"/>
                      </a:srgbClr>
                    </a:solidFill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200" b="1" i="0">
                          <a:solidFill>
                            <a:schemeClr val="bg1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招标次数</a:t>
                      </a:r>
                      <a:endParaRPr lang="zh-CN" sz="1200" b="1" i="0">
                        <a:solidFill>
                          <a:schemeClr val="bg1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DDDDDD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75000"/>
                      </a:srgbClr>
                    </a:solidFill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200" b="1" i="0">
                          <a:solidFill>
                            <a:schemeClr val="bg1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招标预算金额（万元）</a:t>
                      </a:r>
                      <a:endParaRPr lang="zh-CN" sz="1200" b="1" i="0">
                        <a:solidFill>
                          <a:schemeClr val="bg1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DDDDDD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DDDDDD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75000"/>
                      </a:srgbClr>
                    </a:solidFill>
                  </a:tcPr>
                </a:tc>
              </a:tr>
              <a:tr h="381000">
                <a:tc>
                  <a:txBody>
                    <a:bodyPr/>
                    <a:p>
                      <a:pPr marL="0" algn="ctr" fontAlgn="ctr">
                        <a:buClrTx/>
                        <a:buSzTx/>
                        <a:buFontTx/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上海市大数据中心</a:t>
                      </a:r>
                      <a:endParaRPr lang="en-US" alt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 cap="flat" cmpd="sng">
                      <a:solidFill>
                        <a:srgbClr val="DDDDDD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algn="ctr" fontAlgn="ctr">
                        <a:buClrTx/>
                        <a:buSzTx/>
                        <a:buFontTx/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98</a:t>
                      </a:r>
                      <a:endParaRPr lang="en-US" alt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algn="ctr" fontAlgn="ctr">
                        <a:buClrTx/>
                        <a:buSzTx/>
                        <a:buFontTx/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98185.766</a:t>
                      </a:r>
                      <a:endParaRPr lang="en-US" alt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DDDDDD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</a:tr>
              <a:tr h="381000">
                <a:tc>
                  <a:txBody>
                    <a:bodyPr/>
                    <a:p>
                      <a:pPr marL="0" algn="ctr" fontAlgn="ctr">
                        <a:buClrTx/>
                        <a:buSzTx/>
                        <a:buFontTx/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复旦大学附属中山医院</a:t>
                      </a:r>
                      <a:endParaRPr lang="en-US" alt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 cap="flat" cmpd="sng">
                      <a:solidFill>
                        <a:srgbClr val="DDDDDD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B>
                    <a:solidFill>
                      <a:srgbClr val="EED2EC"/>
                    </a:solidFill>
                  </a:tcPr>
                </a:tc>
                <a:tc>
                  <a:txBody>
                    <a:bodyPr/>
                    <a:p>
                      <a:pPr marL="0" algn="ctr" fontAlgn="ctr">
                        <a:buClrTx/>
                        <a:buSzTx/>
                        <a:buFontTx/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5</a:t>
                      </a:r>
                      <a:endParaRPr lang="en-US" alt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B>
                    <a:solidFill>
                      <a:srgbClr val="EED2EC"/>
                    </a:solidFill>
                  </a:tcPr>
                </a:tc>
                <a:tc>
                  <a:txBody>
                    <a:bodyPr/>
                    <a:p>
                      <a:pPr marL="0" algn="ctr" fontAlgn="ctr">
                        <a:buClrTx/>
                        <a:buSzTx/>
                        <a:buFontTx/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35635.5</a:t>
                      </a:r>
                      <a:endParaRPr lang="en-US" alt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DDDDDD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B>
                    <a:solidFill>
                      <a:srgbClr val="EED2EC"/>
                    </a:solidFill>
                  </a:tcPr>
                </a:tc>
              </a:tr>
              <a:tr h="381000">
                <a:tc>
                  <a:txBody>
                    <a:bodyPr/>
                    <a:p>
                      <a:pPr marL="0" algn="ctr" fontAlgn="ctr">
                        <a:buClrTx/>
                        <a:buSzTx/>
                        <a:buFontTx/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上海市浦东新区教育局</a:t>
                      </a:r>
                      <a:endParaRPr lang="en-US" alt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 cap="flat" cmpd="sng">
                      <a:solidFill>
                        <a:srgbClr val="DDDDDD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algn="ctr" fontAlgn="ctr">
                        <a:buClrTx/>
                        <a:buSzTx/>
                        <a:buFontTx/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5</a:t>
                      </a:r>
                      <a:endParaRPr lang="en-US" alt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algn="ctr" fontAlgn="ctr">
                        <a:buClrTx/>
                        <a:buSzTx/>
                        <a:buFontTx/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27911.08</a:t>
                      </a:r>
                      <a:endParaRPr lang="en-US" alt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DDDDDD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</a:tr>
              <a:tr h="381000">
                <a:tc>
                  <a:txBody>
                    <a:bodyPr/>
                    <a:p>
                      <a:pPr marL="0" algn="ctr" fontAlgn="ctr">
                        <a:buClrTx/>
                        <a:buSzTx/>
                        <a:buFontTx/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上海市宝山区杨行镇人民政府</a:t>
                      </a:r>
                      <a:endParaRPr lang="en-US" alt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 cap="flat" cmpd="sng">
                      <a:solidFill>
                        <a:srgbClr val="DDDDDD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B>
                    <a:solidFill>
                      <a:srgbClr val="EED2EC"/>
                    </a:solidFill>
                  </a:tcPr>
                </a:tc>
                <a:tc>
                  <a:txBody>
                    <a:bodyPr/>
                    <a:p>
                      <a:pPr marL="0" algn="ctr" fontAlgn="ctr">
                        <a:buClrTx/>
                        <a:buSzTx/>
                        <a:buFontTx/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7</a:t>
                      </a:r>
                      <a:endParaRPr lang="en-US" alt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B>
                    <a:solidFill>
                      <a:srgbClr val="EED2EC"/>
                    </a:solidFill>
                  </a:tcPr>
                </a:tc>
                <a:tc>
                  <a:txBody>
                    <a:bodyPr/>
                    <a:p>
                      <a:pPr marL="0" algn="ctr" fontAlgn="ctr">
                        <a:buClrTx/>
                        <a:buSzTx/>
                        <a:buFontTx/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21329.312</a:t>
                      </a:r>
                      <a:endParaRPr lang="en-US" alt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DDDDDD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B>
                    <a:solidFill>
                      <a:srgbClr val="EED2EC"/>
                    </a:solidFill>
                  </a:tcPr>
                </a:tc>
              </a:tr>
              <a:tr h="381000">
                <a:tc>
                  <a:txBody>
                    <a:bodyPr/>
                    <a:p>
                      <a:pPr marL="0" algn="ctr" fontAlgn="ctr">
                        <a:buClrTx/>
                        <a:buSzTx/>
                        <a:buFontTx/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上海市松江区水利建设项目管理服务中心</a:t>
                      </a:r>
                      <a:endParaRPr lang="en-US" alt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 cap="flat" cmpd="sng">
                      <a:solidFill>
                        <a:srgbClr val="DDDDDD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algn="ctr" fontAlgn="ctr">
                        <a:buClrTx/>
                        <a:buSzTx/>
                        <a:buFontTx/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1</a:t>
                      </a:r>
                      <a:endParaRPr lang="en-US" alt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algn="ctr" fontAlgn="ctr">
                        <a:buClrTx/>
                        <a:buSzTx/>
                        <a:buFontTx/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21045.89</a:t>
                      </a:r>
                      <a:endParaRPr lang="en-US" alt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DDDDDD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表格 2"/>
          <p:cNvGraphicFramePr/>
          <p:nvPr>
            <p:custDataLst>
              <p:tags r:id="rId2"/>
            </p:custDataLst>
          </p:nvPr>
        </p:nvGraphicFramePr>
        <p:xfrm>
          <a:off x="6199505" y="4264025"/>
          <a:ext cx="5727700" cy="2317115"/>
        </p:xfrm>
        <a:graphic>
          <a:graphicData uri="http://schemas.openxmlformats.org/drawingml/2006/table">
            <a:tbl>
              <a:tblPr/>
              <a:tblGrid>
                <a:gridCol w="2961005"/>
                <a:gridCol w="1005205"/>
                <a:gridCol w="1761490"/>
              </a:tblGrid>
              <a:tr h="411480"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200" b="1" i="0">
                          <a:solidFill>
                            <a:schemeClr val="bg1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招标单位</a:t>
                      </a:r>
                      <a:endParaRPr lang="zh-CN" sz="1200" b="1" i="0">
                        <a:solidFill>
                          <a:schemeClr val="bg1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>
                      <a:noFill/>
                    </a:lnL>
                    <a:lnR w="12700">
                      <a:solidFill>
                        <a:srgbClr val="7030A0"/>
                      </a:solidFill>
                      <a:prstDash val="sysDash"/>
                    </a:lnR>
                    <a:lnT>
                      <a:noFill/>
                    </a:lnT>
                    <a:lnB w="12700">
                      <a:solidFill>
                        <a:srgbClr val="7030A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>
                        <a:alpha val="75000"/>
                      </a:srgbClr>
                    </a:solidFill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200" b="1" i="0">
                          <a:solidFill>
                            <a:schemeClr val="bg1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招标次数</a:t>
                      </a:r>
                      <a:endParaRPr lang="zh-CN" sz="1200" b="1" i="0">
                        <a:solidFill>
                          <a:schemeClr val="bg1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>
                      <a:solidFill>
                        <a:srgbClr val="7030A0"/>
                      </a:solidFill>
                      <a:prstDash val="sysDash"/>
                    </a:lnL>
                    <a:lnR w="12700">
                      <a:solidFill>
                        <a:srgbClr val="7030A0"/>
                      </a:solidFill>
                      <a:prstDash val="sysDash"/>
                    </a:lnR>
                    <a:lnT>
                      <a:noFill/>
                    </a:lnT>
                    <a:lnB w="12700">
                      <a:solidFill>
                        <a:srgbClr val="7030A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>
                        <a:alpha val="75000"/>
                      </a:srgbClr>
                    </a:solidFill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200" b="1" i="0">
                          <a:solidFill>
                            <a:schemeClr val="bg1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招标预算金额（万元）</a:t>
                      </a:r>
                      <a:endParaRPr lang="zh-CN" sz="1200" b="1" i="0">
                        <a:solidFill>
                          <a:schemeClr val="bg1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>
                      <a:solidFill>
                        <a:srgbClr val="7030A0"/>
                      </a:solidFill>
                      <a:prstDash val="sysDash"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rgbClr val="7030A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>
                        <a:alpha val="75000"/>
                      </a:srgbClr>
                    </a:solidFill>
                  </a:tcPr>
                </a:tc>
              </a:tr>
              <a:tr h="381000">
                <a:tc>
                  <a:txBody>
                    <a:bodyPr/>
                    <a:p>
                      <a:pPr marL="0" algn="ctr" fontAlgn="ctr">
                        <a:buClrTx/>
                        <a:buSzTx/>
                        <a:buFontTx/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上海临港新片区建设发展有限公司</a:t>
                      </a:r>
                      <a:endParaRPr lang="en-US" alt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>
                      <a:noFill/>
                    </a:lnL>
                    <a:lnR w="12700">
                      <a:solidFill>
                        <a:srgbClr val="7030A0"/>
                      </a:solidFill>
                      <a:prstDash val="sysDash"/>
                    </a:lnR>
                    <a:lnT w="12700">
                      <a:solidFill>
                        <a:srgbClr val="7030A0"/>
                      </a:solidFill>
                      <a:prstDash val="sysDash"/>
                    </a:lnT>
                    <a:lnB w="12700">
                      <a:solidFill>
                        <a:srgbClr val="7030A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algn="ctr" fontAlgn="ctr">
                        <a:buClrTx/>
                        <a:buSzTx/>
                        <a:buFontTx/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7</a:t>
                      </a:r>
                      <a:endParaRPr lang="en-US" alt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>
                      <a:solidFill>
                        <a:srgbClr val="7030A0"/>
                      </a:solidFill>
                      <a:prstDash val="sysDash"/>
                    </a:lnL>
                    <a:lnR w="12700">
                      <a:solidFill>
                        <a:srgbClr val="7030A0"/>
                      </a:solidFill>
                      <a:prstDash val="sysDash"/>
                    </a:lnR>
                    <a:lnT w="12700">
                      <a:solidFill>
                        <a:srgbClr val="7030A0"/>
                      </a:solidFill>
                      <a:prstDash val="sysDash"/>
                    </a:lnT>
                    <a:lnB w="12700">
                      <a:solidFill>
                        <a:srgbClr val="7030A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algn="ctr" fontAlgn="ctr">
                        <a:buClrTx/>
                        <a:buSzTx/>
                        <a:buFontTx/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36537.45579</a:t>
                      </a:r>
                      <a:endParaRPr lang="en-US" alt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>
                      <a:solidFill>
                        <a:srgbClr val="7030A0"/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rgbClr val="7030A0"/>
                      </a:solidFill>
                      <a:prstDash val="sysDash"/>
                    </a:lnT>
                    <a:lnB w="12700">
                      <a:solidFill>
                        <a:srgbClr val="7030A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</a:tr>
              <a:tr h="381635">
                <a:tc>
                  <a:txBody>
                    <a:bodyPr/>
                    <a:p>
                      <a:pPr marL="0" algn="ctr" fontAlgn="ctr">
                        <a:buClrTx/>
                        <a:buSzTx/>
                        <a:buFontTx/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山铁数字科技(上海)有限公司</a:t>
                      </a:r>
                      <a:endParaRPr lang="en-US" alt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>
                      <a:noFill/>
                    </a:lnL>
                    <a:lnR w="12700">
                      <a:solidFill>
                        <a:srgbClr val="7030A0"/>
                      </a:solidFill>
                      <a:prstDash val="sysDash"/>
                    </a:lnR>
                    <a:lnT w="12700">
                      <a:solidFill>
                        <a:srgbClr val="7030A0"/>
                      </a:solidFill>
                      <a:prstDash val="sysDash"/>
                    </a:lnT>
                    <a:lnB w="12700">
                      <a:solidFill>
                        <a:srgbClr val="7030A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2EC"/>
                    </a:solidFill>
                  </a:tcPr>
                </a:tc>
                <a:tc>
                  <a:txBody>
                    <a:bodyPr/>
                    <a:p>
                      <a:pPr marL="0" algn="ctr" fontAlgn="ctr">
                        <a:buClrTx/>
                        <a:buSzTx/>
                        <a:buFontTx/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3</a:t>
                      </a:r>
                      <a:endParaRPr lang="en-US" alt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>
                      <a:solidFill>
                        <a:srgbClr val="7030A0"/>
                      </a:solidFill>
                      <a:prstDash val="sysDash"/>
                    </a:lnL>
                    <a:lnR w="12700">
                      <a:solidFill>
                        <a:srgbClr val="7030A0"/>
                      </a:solidFill>
                      <a:prstDash val="sysDash"/>
                    </a:lnR>
                    <a:lnT w="12700">
                      <a:solidFill>
                        <a:srgbClr val="7030A0"/>
                      </a:solidFill>
                      <a:prstDash val="sysDash"/>
                    </a:lnT>
                    <a:lnB w="12700">
                      <a:solidFill>
                        <a:srgbClr val="7030A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2EC"/>
                    </a:solidFill>
                  </a:tcPr>
                </a:tc>
                <a:tc>
                  <a:txBody>
                    <a:bodyPr/>
                    <a:p>
                      <a:pPr marL="0" algn="ctr" fontAlgn="ctr">
                        <a:buClrTx/>
                        <a:buSzTx/>
                        <a:buFontTx/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30295</a:t>
                      </a:r>
                      <a:endParaRPr lang="en-US" alt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>
                      <a:solidFill>
                        <a:srgbClr val="7030A0"/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rgbClr val="7030A0"/>
                      </a:solidFill>
                      <a:prstDash val="sysDash"/>
                    </a:lnT>
                    <a:lnB w="12700">
                      <a:solidFill>
                        <a:srgbClr val="7030A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2EC"/>
                    </a:solidFill>
                  </a:tcPr>
                </a:tc>
              </a:tr>
              <a:tr h="381000">
                <a:tc>
                  <a:txBody>
                    <a:bodyPr/>
                    <a:p>
                      <a:pPr marL="0" algn="ctr" fontAlgn="ctr">
                        <a:buClrTx/>
                        <a:buSzTx/>
                        <a:buFontTx/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上海浦东发展(集团)有限公司</a:t>
                      </a:r>
                      <a:endParaRPr lang="en-US" alt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>
                      <a:noFill/>
                    </a:lnL>
                    <a:lnR w="12700">
                      <a:solidFill>
                        <a:srgbClr val="7030A0"/>
                      </a:solidFill>
                      <a:prstDash val="sysDash"/>
                    </a:lnR>
                    <a:lnT w="12700">
                      <a:solidFill>
                        <a:srgbClr val="7030A0"/>
                      </a:solidFill>
                      <a:prstDash val="sysDash"/>
                    </a:lnT>
                    <a:lnB w="12700">
                      <a:solidFill>
                        <a:srgbClr val="7030A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algn="ctr" fontAlgn="ctr">
                        <a:buClrTx/>
                        <a:buSzTx/>
                        <a:buFontTx/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1</a:t>
                      </a:r>
                      <a:endParaRPr lang="en-US" alt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>
                      <a:solidFill>
                        <a:srgbClr val="7030A0"/>
                      </a:solidFill>
                      <a:prstDash val="sysDash"/>
                    </a:lnL>
                    <a:lnR w="12700">
                      <a:solidFill>
                        <a:srgbClr val="7030A0"/>
                      </a:solidFill>
                      <a:prstDash val="sysDash"/>
                    </a:lnR>
                    <a:lnT w="12700">
                      <a:solidFill>
                        <a:srgbClr val="7030A0"/>
                      </a:solidFill>
                      <a:prstDash val="sysDash"/>
                    </a:lnT>
                    <a:lnB w="12700">
                      <a:solidFill>
                        <a:srgbClr val="7030A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algn="ctr" fontAlgn="ctr">
                        <a:buClrTx/>
                        <a:buSzTx/>
                        <a:buFontTx/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28088.18629</a:t>
                      </a:r>
                      <a:endParaRPr lang="en-US" alt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>
                      <a:solidFill>
                        <a:srgbClr val="7030A0"/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rgbClr val="7030A0"/>
                      </a:solidFill>
                      <a:prstDash val="sysDash"/>
                    </a:lnT>
                    <a:lnB w="12700">
                      <a:solidFill>
                        <a:srgbClr val="7030A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</a:tr>
              <a:tr h="381000">
                <a:tc>
                  <a:txBody>
                    <a:bodyPr/>
                    <a:p>
                      <a:pPr marL="0" algn="ctr" fontAlgn="ctr">
                        <a:buClrTx/>
                        <a:buSzTx/>
                        <a:buFontTx/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上海陈家镇建设发展有限公司</a:t>
                      </a:r>
                      <a:endParaRPr lang="en-US" alt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>
                      <a:noFill/>
                    </a:lnL>
                    <a:lnR w="12700">
                      <a:solidFill>
                        <a:srgbClr val="7030A0"/>
                      </a:solidFill>
                      <a:prstDash val="sysDash"/>
                    </a:lnR>
                    <a:lnT w="12700">
                      <a:solidFill>
                        <a:srgbClr val="7030A0"/>
                      </a:solidFill>
                      <a:prstDash val="sysDash"/>
                    </a:lnT>
                    <a:lnB w="12700">
                      <a:solidFill>
                        <a:srgbClr val="7030A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2EC"/>
                    </a:solidFill>
                  </a:tcPr>
                </a:tc>
                <a:tc>
                  <a:txBody>
                    <a:bodyPr/>
                    <a:p>
                      <a:pPr marL="0" algn="ctr" fontAlgn="ctr">
                        <a:buClrTx/>
                        <a:buSzTx/>
                        <a:buFontTx/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5</a:t>
                      </a:r>
                      <a:endParaRPr lang="en-US" alt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>
                      <a:solidFill>
                        <a:srgbClr val="7030A0"/>
                      </a:solidFill>
                      <a:prstDash val="sysDash"/>
                    </a:lnL>
                    <a:lnR w="12700">
                      <a:solidFill>
                        <a:srgbClr val="7030A0"/>
                      </a:solidFill>
                      <a:prstDash val="sysDash"/>
                    </a:lnR>
                    <a:lnT w="12700">
                      <a:solidFill>
                        <a:srgbClr val="7030A0"/>
                      </a:solidFill>
                      <a:prstDash val="sysDash"/>
                    </a:lnT>
                    <a:lnB w="12700">
                      <a:solidFill>
                        <a:srgbClr val="7030A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2EC"/>
                    </a:solidFill>
                  </a:tcPr>
                </a:tc>
                <a:tc>
                  <a:txBody>
                    <a:bodyPr/>
                    <a:p>
                      <a:pPr marL="0" algn="ctr" fontAlgn="ctr">
                        <a:buClrTx/>
                        <a:buSzTx/>
                        <a:buFontTx/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23787.40152</a:t>
                      </a:r>
                      <a:endParaRPr lang="en-US" alt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>
                      <a:solidFill>
                        <a:srgbClr val="7030A0"/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rgbClr val="7030A0"/>
                      </a:solidFill>
                      <a:prstDash val="sysDash"/>
                    </a:lnT>
                    <a:lnB w="12700">
                      <a:solidFill>
                        <a:srgbClr val="7030A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2EC"/>
                    </a:solidFill>
                  </a:tcPr>
                </a:tc>
              </a:tr>
              <a:tr h="381000">
                <a:tc>
                  <a:txBody>
                    <a:bodyPr/>
                    <a:p>
                      <a:pPr marL="0" algn="ctr" fontAlgn="ctr">
                        <a:buClrTx/>
                        <a:buSzTx/>
                        <a:buFontTx/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上海机场（集团）有限公司</a:t>
                      </a:r>
                      <a:endParaRPr lang="en-US" alt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>
                      <a:noFill/>
                    </a:lnL>
                    <a:lnR w="12700">
                      <a:solidFill>
                        <a:srgbClr val="7030A0"/>
                      </a:solidFill>
                      <a:prstDash val="sysDash"/>
                    </a:lnR>
                    <a:lnT w="12700">
                      <a:solidFill>
                        <a:srgbClr val="7030A0"/>
                      </a:solidFill>
                      <a:prstDash val="sysDash"/>
                    </a:lnT>
                    <a:lnB w="12700">
                      <a:solidFill>
                        <a:srgbClr val="7030A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algn="ctr" fontAlgn="ctr">
                        <a:buClrTx/>
                        <a:buSzTx/>
                        <a:buFontTx/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1</a:t>
                      </a:r>
                      <a:endParaRPr lang="en-US" alt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>
                      <a:solidFill>
                        <a:srgbClr val="7030A0"/>
                      </a:solidFill>
                      <a:prstDash val="sysDash"/>
                    </a:lnL>
                    <a:lnR w="12700">
                      <a:solidFill>
                        <a:srgbClr val="7030A0"/>
                      </a:solidFill>
                      <a:prstDash val="sysDash"/>
                    </a:lnR>
                    <a:lnT w="12700">
                      <a:solidFill>
                        <a:srgbClr val="7030A0"/>
                      </a:solidFill>
                      <a:prstDash val="sysDash"/>
                    </a:lnT>
                    <a:lnB w="12700">
                      <a:solidFill>
                        <a:srgbClr val="7030A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algn="ctr" fontAlgn="ctr">
                        <a:buClrTx/>
                        <a:buSzTx/>
                        <a:buFontTx/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22713.9281</a:t>
                      </a:r>
                      <a:endParaRPr lang="en-US" alt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>
                      <a:solidFill>
                        <a:srgbClr val="7030A0"/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rgbClr val="7030A0"/>
                      </a:solidFill>
                      <a:prstDash val="sysDash"/>
                    </a:lnT>
                    <a:lnB w="12700">
                      <a:solidFill>
                        <a:srgbClr val="7030A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</a:tr>
            </a:tbl>
          </a:graphicData>
        </a:graphic>
      </p:graphicFrame>
      <p:sp>
        <p:nvSpPr>
          <p:cNvPr id="17" name="文本框 16"/>
          <p:cNvSpPr txBox="1"/>
          <p:nvPr/>
        </p:nvSpPr>
        <p:spPr>
          <a:xfrm>
            <a:off x="0" y="0"/>
            <a:ext cx="1435735" cy="69532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lvl="0" algn="ctr">
              <a:buClrTx/>
              <a:buSzTx/>
              <a:buFontTx/>
            </a:pPr>
            <a:r>
              <a:rPr lang="en-US" altLang="zh-CN" sz="540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65000">
                      <a:srgbClr val="7030A0"/>
                    </a:gs>
                  </a:gsLst>
                  <a:lin ang="16200000" scaled="0"/>
                </a:gradFill>
                <a:latin typeface="微软雅黑" charset="0"/>
                <a:ea typeface="微软雅黑" charset="0"/>
                <a:sym typeface="+mn-ea"/>
              </a:rPr>
              <a:t>04</a:t>
            </a:r>
            <a:endParaRPr lang="en-US" altLang="zh-CN" sz="5400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65000">
                    <a:srgbClr val="7030A0"/>
                  </a:gs>
                </a:gsLst>
                <a:lin ang="16200000" scaled="0"/>
              </a:gradFill>
              <a:latin typeface="微软雅黑" charset="0"/>
              <a:ea typeface="微软雅黑" charset="0"/>
              <a:sym typeface="+mn-ea"/>
            </a:endParaRPr>
          </a:p>
        </p:txBody>
      </p:sp>
      <p:sp>
        <p:nvSpPr>
          <p:cNvPr id="5" name="圆角矩形 4"/>
          <p:cNvSpPr/>
          <p:nvPr/>
        </p:nvSpPr>
        <p:spPr>
          <a:xfrm>
            <a:off x="55880" y="3878580"/>
            <a:ext cx="5954395" cy="294005"/>
          </a:xfrm>
          <a:prstGeom prst="roundRect">
            <a:avLst>
              <a:gd name="adj" fmla="val 5411"/>
            </a:avLst>
          </a:prstGeom>
          <a:solidFill>
            <a:srgbClr val="EED2EC"/>
          </a:solidFill>
          <a:ln w="12700" cap="flat" cmpd="sng" algn="ctr">
            <a:solidFill>
              <a:srgbClr val="0070C0">
                <a:alpha val="5000"/>
              </a:srgbClr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r>
              <a:rPr lang="en-US" altLang="zh-CN" sz="1200">
                <a:solidFill>
                  <a:srgbClr val="7030A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{{P4统计周期：如2026年1-4月}}政府侧招标Top10客户</a:t>
            </a:r>
            <a:endParaRPr lang="zh-CN" altLang="en-US" sz="1200">
              <a:solidFill>
                <a:srgbClr val="7030A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</p:txBody>
      </p:sp>
      <p:sp>
        <p:nvSpPr>
          <p:cNvPr id="13" name="圆角矩形 12"/>
          <p:cNvSpPr/>
          <p:nvPr/>
        </p:nvSpPr>
        <p:spPr>
          <a:xfrm>
            <a:off x="6078220" y="3878580"/>
            <a:ext cx="5954395" cy="294005"/>
          </a:xfrm>
          <a:prstGeom prst="roundRect">
            <a:avLst>
              <a:gd name="adj" fmla="val 5411"/>
            </a:avLst>
          </a:prstGeom>
          <a:solidFill>
            <a:srgbClr val="EED2EC"/>
          </a:solidFill>
          <a:ln w="12700" cap="flat" cmpd="sng" algn="ctr">
            <a:solidFill>
              <a:srgbClr val="0070C0">
                <a:alpha val="5000"/>
              </a:srgbClr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r>
              <a:rPr lang="zh-CN" altLang="en-US" sz="1200">
                <a:solidFill>
                  <a:srgbClr val="7030A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{{P</a:t>
            </a:r>
            <a:r>
              <a:rPr lang="en-US" altLang="zh-CN" sz="1200">
                <a:solidFill>
                  <a:srgbClr val="7030A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4</a:t>
            </a:r>
            <a:r>
              <a:rPr lang="zh-CN" altLang="en-US" sz="1200">
                <a:solidFill>
                  <a:srgbClr val="7030A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统计周期：如2026年1-4月}}企业侧招标Top10客户</a:t>
            </a:r>
            <a:endParaRPr lang="zh-CN" altLang="en-US" sz="1200">
              <a:solidFill>
                <a:srgbClr val="7030A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56515" y="695325"/>
            <a:ext cx="11976100" cy="294005"/>
          </a:xfrm>
          <a:prstGeom prst="roundRect">
            <a:avLst>
              <a:gd name="adj" fmla="val 5411"/>
            </a:avLst>
          </a:prstGeom>
          <a:solidFill>
            <a:srgbClr val="EED2EC"/>
          </a:solidFill>
          <a:ln w="12700" cap="flat" cmpd="sng" algn="ctr">
            <a:solidFill>
              <a:srgbClr val="0070C0">
                <a:alpha val="5000"/>
              </a:srgbClr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r>
              <a:rPr lang="zh-CN" altLang="en-US" sz="1200">
                <a:solidFill>
                  <a:srgbClr val="7030A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{{P</a:t>
            </a:r>
            <a:r>
              <a:rPr lang="en-US" altLang="zh-CN" sz="1200">
                <a:solidFill>
                  <a:srgbClr val="7030A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4</a:t>
            </a:r>
            <a:r>
              <a:rPr lang="zh-CN" altLang="en-US" sz="1200">
                <a:solidFill>
                  <a:srgbClr val="7030A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统计周期：如2026年4月}}</a:t>
            </a:r>
            <a:r>
              <a:rPr lang="zh-CN" altLang="en-US" sz="1200">
                <a:solidFill>
                  <a:srgbClr val="7030A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单月139客户招标及</a:t>
            </a:r>
            <a:r>
              <a:rPr lang="zh-CN" altLang="en-US" sz="1200">
                <a:solidFill>
                  <a:srgbClr val="7030A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重点项目</a:t>
            </a:r>
            <a:endParaRPr lang="zh-CN" altLang="en-US" sz="1200">
              <a:solidFill>
                <a:srgbClr val="7030A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</p:txBody>
      </p:sp>
      <p:graphicFrame>
        <p:nvGraphicFramePr>
          <p:cNvPr id="7" name="表格 6"/>
          <p:cNvGraphicFramePr/>
          <p:nvPr>
            <p:custDataLst>
              <p:tags r:id="rId3"/>
            </p:custDataLst>
          </p:nvPr>
        </p:nvGraphicFramePr>
        <p:xfrm>
          <a:off x="2715895" y="1063625"/>
          <a:ext cx="9211310" cy="2615565"/>
        </p:xfrm>
        <a:graphic>
          <a:graphicData uri="http://schemas.openxmlformats.org/drawingml/2006/table">
            <a:tbl>
              <a:tblPr/>
              <a:tblGrid>
                <a:gridCol w="1938655"/>
                <a:gridCol w="6038215"/>
                <a:gridCol w="1234440"/>
              </a:tblGrid>
              <a:tr h="427990">
                <a:tc gridSpan="3"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zh-CN" altLang="en-US" sz="1200" b="1" i="0">
                          <a:solidFill>
                            <a:schemeClr val="bg1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月度</a:t>
                      </a:r>
                      <a:r>
                        <a:rPr lang="en-US" altLang="zh-CN" sz="1200" b="1" i="0">
                          <a:solidFill>
                            <a:schemeClr val="bg1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139</a:t>
                      </a:r>
                      <a:r>
                        <a:rPr lang="zh-CN" altLang="en-US" sz="1200" b="1" i="0">
                          <a:solidFill>
                            <a:schemeClr val="bg1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客户招标重点</a:t>
                      </a:r>
                      <a:r>
                        <a:rPr lang="zh-CN" altLang="en-US" sz="1200" b="1" i="0">
                          <a:solidFill>
                            <a:schemeClr val="bg1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项目</a:t>
                      </a:r>
                      <a:endParaRPr lang="zh-CN" altLang="en-US" sz="1200" b="1" i="0">
                        <a:solidFill>
                          <a:schemeClr val="bg1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rgbClr val="7030A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>
                        <a:alpha val="75000"/>
                      </a:srgbClr>
                    </a:solidFill>
                  </a:tcPr>
                </a:tc>
                <a:tc hMerge="1">
                  <a:tcPr marL="101600" marR="101600" marT="114300" marB="114300" anchor="ctr" anchorCtr="0">
                    <a:lnL w="12700">
                      <a:solidFill>
                        <a:srgbClr val="7030A0"/>
                      </a:solidFill>
                      <a:prstDash val="sysDash"/>
                    </a:lnL>
                    <a:lnR w="12700">
                      <a:solidFill>
                        <a:srgbClr val="7030A0"/>
                      </a:solidFill>
                      <a:prstDash val="sysDash"/>
                    </a:lnR>
                    <a:lnT>
                      <a:noFill/>
                    </a:lnT>
                    <a:lnB w="12700">
                      <a:solidFill>
                        <a:srgbClr val="7030A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>
                        <a:alpha val="75000"/>
                      </a:srgbClr>
                    </a:solidFill>
                  </a:tcPr>
                </a:tc>
                <a:tc hMerge="1">
                  <a:tcPr marL="101600" marR="101600" marT="114300" marB="114300" anchor="ctr" anchorCtr="0">
                    <a:lnL w="12700">
                      <a:solidFill>
                        <a:srgbClr val="7030A0"/>
                      </a:solidFill>
                      <a:prstDash val="sysDash"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rgbClr val="7030A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>
                        <a:alpha val="75000"/>
                      </a:srgbClr>
                    </a:solidFill>
                  </a:tcPr>
                </a:tc>
              </a:tr>
              <a:tr h="364490"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800" b="1" i="0">
                          <a:solidFill>
                            <a:schemeClr val="bg1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招标单位</a:t>
                      </a:r>
                      <a:endParaRPr lang="zh-CN" sz="800" b="1" i="0">
                        <a:solidFill>
                          <a:schemeClr val="bg1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>
                      <a:noFill/>
                    </a:lnL>
                    <a:lnR w="12700">
                      <a:solidFill>
                        <a:srgbClr val="7030A0"/>
                      </a:solidFill>
                      <a:prstDash val="sysDash"/>
                    </a:lnR>
                    <a:lnT w="12700">
                      <a:solidFill>
                        <a:srgbClr val="7030A0"/>
                      </a:solidFill>
                      <a:prstDash val="sysDash"/>
                    </a:lnT>
                    <a:lnB w="12700">
                      <a:solidFill>
                        <a:srgbClr val="7030A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>
                        <a:alpha val="75000"/>
                      </a:srgbClr>
                    </a:solidFill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800" b="1" i="0">
                          <a:solidFill>
                            <a:schemeClr val="bg1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项目名称</a:t>
                      </a:r>
                      <a:endParaRPr lang="zh-CN" sz="800" b="1" i="0">
                        <a:solidFill>
                          <a:schemeClr val="bg1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>
                      <a:solidFill>
                        <a:srgbClr val="7030A0"/>
                      </a:solidFill>
                      <a:prstDash val="sysDash"/>
                    </a:lnL>
                    <a:lnR w="12700">
                      <a:solidFill>
                        <a:srgbClr val="7030A0"/>
                      </a:solidFill>
                      <a:prstDash val="sysDash"/>
                    </a:lnR>
                    <a:lnT w="12700">
                      <a:solidFill>
                        <a:srgbClr val="7030A0"/>
                      </a:solidFill>
                      <a:prstDash val="sysDash"/>
                    </a:lnT>
                    <a:lnB w="12700">
                      <a:solidFill>
                        <a:srgbClr val="7030A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>
                        <a:alpha val="75000"/>
                      </a:srgbClr>
                    </a:solidFill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800" b="1" i="0">
                          <a:solidFill>
                            <a:schemeClr val="bg1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招标预算金额（万元）</a:t>
                      </a:r>
                      <a:endParaRPr lang="zh-CN" sz="800" b="1" i="0">
                        <a:solidFill>
                          <a:schemeClr val="bg1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>
                      <a:solidFill>
                        <a:srgbClr val="7030A0"/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rgbClr val="7030A0"/>
                      </a:solidFill>
                      <a:prstDash val="sysDash"/>
                    </a:lnT>
                    <a:lnB w="12700">
                      <a:solidFill>
                        <a:srgbClr val="7030A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>
                        <a:alpha val="75000"/>
                      </a:srgbClr>
                    </a:solidFill>
                  </a:tcPr>
                </a:tc>
              </a:tr>
              <a:tr h="364490"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8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上海临港新片区建设发展有限公司</a:t>
                      </a:r>
                      <a:endParaRPr lang="zh-CN" sz="8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>
                      <a:noFill/>
                    </a:lnL>
                    <a:lnR w="12700">
                      <a:solidFill>
                        <a:srgbClr val="7030A0"/>
                      </a:solidFill>
                      <a:prstDash val="sysDash"/>
                    </a:lnR>
                    <a:lnT w="12700">
                      <a:solidFill>
                        <a:srgbClr val="7030A0"/>
                      </a:solidFill>
                      <a:prstDash val="sysDash"/>
                    </a:lnT>
                    <a:lnB w="12700">
                      <a:solidFill>
                        <a:srgbClr val="7030A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8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7</a:t>
                      </a:r>
                      <a:endParaRPr lang="en-US" altLang="zh-CN" sz="8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>
                      <a:solidFill>
                        <a:srgbClr val="7030A0"/>
                      </a:solidFill>
                      <a:prstDash val="sysDash"/>
                    </a:lnL>
                    <a:lnR w="12700">
                      <a:solidFill>
                        <a:srgbClr val="7030A0"/>
                      </a:solidFill>
                      <a:prstDash val="sysDash"/>
                    </a:lnR>
                    <a:lnT w="12700">
                      <a:solidFill>
                        <a:srgbClr val="7030A0"/>
                      </a:solidFill>
                      <a:prstDash val="sysDash"/>
                    </a:lnT>
                    <a:lnB w="12700">
                      <a:solidFill>
                        <a:srgbClr val="7030A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8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36537.45579</a:t>
                      </a:r>
                      <a:endParaRPr lang="en-US" altLang="zh-CN" sz="8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>
                      <a:solidFill>
                        <a:srgbClr val="7030A0"/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rgbClr val="7030A0"/>
                      </a:solidFill>
                      <a:prstDash val="sysDash"/>
                    </a:lnT>
                    <a:lnB w="12700">
                      <a:solidFill>
                        <a:srgbClr val="7030A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</a:tr>
              <a:tr h="365125"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8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山铁数字科技</a:t>
                      </a:r>
                      <a:r>
                        <a:rPr lang="en-US" altLang="zh-CN" sz="8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(</a:t>
                      </a:r>
                      <a:r>
                        <a:rPr lang="zh-CN" altLang="en-US" sz="8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上海</a:t>
                      </a:r>
                      <a:r>
                        <a:rPr lang="en-US" altLang="zh-CN" sz="8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)</a:t>
                      </a:r>
                      <a:r>
                        <a:rPr lang="zh-CN" altLang="en-US" sz="8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有限公司</a:t>
                      </a:r>
                      <a:endParaRPr lang="zh-CN" altLang="en-US" sz="8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>
                      <a:noFill/>
                    </a:lnL>
                    <a:lnR w="12700">
                      <a:solidFill>
                        <a:srgbClr val="7030A0"/>
                      </a:solidFill>
                      <a:prstDash val="sysDash"/>
                    </a:lnR>
                    <a:lnT w="12700">
                      <a:solidFill>
                        <a:srgbClr val="7030A0"/>
                      </a:solidFill>
                      <a:prstDash val="sysDash"/>
                    </a:lnT>
                    <a:lnB w="12700">
                      <a:solidFill>
                        <a:srgbClr val="7030A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2EC"/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8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3</a:t>
                      </a:r>
                      <a:endParaRPr lang="en-US" altLang="zh-CN" sz="8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>
                      <a:solidFill>
                        <a:srgbClr val="7030A0"/>
                      </a:solidFill>
                      <a:prstDash val="sysDash"/>
                    </a:lnL>
                    <a:lnR w="12700">
                      <a:solidFill>
                        <a:srgbClr val="7030A0"/>
                      </a:solidFill>
                      <a:prstDash val="sysDash"/>
                    </a:lnR>
                    <a:lnT w="12700">
                      <a:solidFill>
                        <a:srgbClr val="7030A0"/>
                      </a:solidFill>
                      <a:prstDash val="sysDash"/>
                    </a:lnT>
                    <a:lnB w="12700">
                      <a:solidFill>
                        <a:srgbClr val="7030A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2EC"/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8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30295</a:t>
                      </a:r>
                      <a:endParaRPr lang="en-US" altLang="zh-CN" sz="8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>
                      <a:solidFill>
                        <a:srgbClr val="7030A0"/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rgbClr val="7030A0"/>
                      </a:solidFill>
                      <a:prstDash val="sysDash"/>
                    </a:lnT>
                    <a:lnB w="12700">
                      <a:solidFill>
                        <a:srgbClr val="7030A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2EC"/>
                    </a:solidFill>
                  </a:tcPr>
                </a:tc>
              </a:tr>
              <a:tr h="364490"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8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上海浦东发展</a:t>
                      </a:r>
                      <a:r>
                        <a:rPr lang="en-US" altLang="zh-CN" sz="8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(</a:t>
                      </a:r>
                      <a:r>
                        <a:rPr lang="zh-CN" altLang="en-US" sz="8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集团</a:t>
                      </a:r>
                      <a:r>
                        <a:rPr lang="en-US" altLang="zh-CN" sz="8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)</a:t>
                      </a:r>
                      <a:r>
                        <a:rPr lang="zh-CN" altLang="en-US" sz="8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有限公司</a:t>
                      </a:r>
                      <a:endParaRPr lang="zh-CN" altLang="en-US" sz="8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>
                      <a:noFill/>
                    </a:lnL>
                    <a:lnR w="12700">
                      <a:solidFill>
                        <a:srgbClr val="7030A0"/>
                      </a:solidFill>
                      <a:prstDash val="sysDash"/>
                    </a:lnR>
                    <a:lnT w="12700">
                      <a:solidFill>
                        <a:srgbClr val="7030A0"/>
                      </a:solidFill>
                      <a:prstDash val="sysDash"/>
                    </a:lnT>
                    <a:lnB w="12700">
                      <a:solidFill>
                        <a:srgbClr val="7030A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8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1</a:t>
                      </a:r>
                      <a:endParaRPr lang="en-US" altLang="zh-CN" sz="8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>
                      <a:solidFill>
                        <a:srgbClr val="7030A0"/>
                      </a:solidFill>
                      <a:prstDash val="sysDash"/>
                    </a:lnL>
                    <a:lnR w="12700">
                      <a:solidFill>
                        <a:srgbClr val="7030A0"/>
                      </a:solidFill>
                      <a:prstDash val="sysDash"/>
                    </a:lnR>
                    <a:lnT w="12700">
                      <a:solidFill>
                        <a:srgbClr val="7030A0"/>
                      </a:solidFill>
                      <a:prstDash val="sysDash"/>
                    </a:lnT>
                    <a:lnB w="12700">
                      <a:solidFill>
                        <a:srgbClr val="7030A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8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28088.18629</a:t>
                      </a:r>
                      <a:endParaRPr lang="en-US" altLang="zh-CN" sz="8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>
                      <a:solidFill>
                        <a:srgbClr val="7030A0"/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rgbClr val="7030A0"/>
                      </a:solidFill>
                      <a:prstDash val="sysDash"/>
                    </a:lnT>
                    <a:lnB w="12700">
                      <a:solidFill>
                        <a:srgbClr val="7030A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</a:tr>
              <a:tr h="364490"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8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上海陈家镇建设发展有限公司</a:t>
                      </a:r>
                      <a:endParaRPr lang="zh-CN" sz="8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>
                      <a:noFill/>
                    </a:lnL>
                    <a:lnR w="12700">
                      <a:solidFill>
                        <a:srgbClr val="7030A0"/>
                      </a:solidFill>
                      <a:prstDash val="sysDash"/>
                    </a:lnR>
                    <a:lnT w="12700">
                      <a:solidFill>
                        <a:srgbClr val="7030A0"/>
                      </a:solidFill>
                      <a:prstDash val="sysDash"/>
                    </a:lnT>
                    <a:lnB w="12700">
                      <a:solidFill>
                        <a:srgbClr val="7030A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2EC"/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8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5</a:t>
                      </a:r>
                      <a:endParaRPr lang="en-US" altLang="zh-CN" sz="8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>
                      <a:solidFill>
                        <a:srgbClr val="7030A0"/>
                      </a:solidFill>
                      <a:prstDash val="sysDash"/>
                    </a:lnL>
                    <a:lnR w="12700">
                      <a:solidFill>
                        <a:srgbClr val="7030A0"/>
                      </a:solidFill>
                      <a:prstDash val="sysDash"/>
                    </a:lnR>
                    <a:lnT w="12700">
                      <a:solidFill>
                        <a:srgbClr val="7030A0"/>
                      </a:solidFill>
                      <a:prstDash val="sysDash"/>
                    </a:lnT>
                    <a:lnB w="12700">
                      <a:solidFill>
                        <a:srgbClr val="7030A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2EC"/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8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23787.40152</a:t>
                      </a:r>
                      <a:endParaRPr lang="en-US" altLang="zh-CN" sz="8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>
                      <a:solidFill>
                        <a:srgbClr val="7030A0"/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rgbClr val="7030A0"/>
                      </a:solidFill>
                      <a:prstDash val="sysDash"/>
                    </a:lnT>
                    <a:lnB w="12700">
                      <a:solidFill>
                        <a:srgbClr val="7030A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2EC"/>
                    </a:solidFill>
                  </a:tcPr>
                </a:tc>
              </a:tr>
              <a:tr h="364490"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8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上海机场（集团）有限公司</a:t>
                      </a:r>
                      <a:endParaRPr lang="zh-CN" sz="8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>
                      <a:noFill/>
                    </a:lnL>
                    <a:lnR w="12700">
                      <a:solidFill>
                        <a:srgbClr val="7030A0"/>
                      </a:solidFill>
                      <a:prstDash val="sysDash"/>
                    </a:lnR>
                    <a:lnT w="12700">
                      <a:solidFill>
                        <a:srgbClr val="7030A0"/>
                      </a:solidFill>
                      <a:prstDash val="sysDash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8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1</a:t>
                      </a:r>
                      <a:endParaRPr lang="en-US" altLang="zh-CN" sz="8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>
                      <a:solidFill>
                        <a:srgbClr val="7030A0"/>
                      </a:solidFill>
                      <a:prstDash val="sysDash"/>
                    </a:lnL>
                    <a:lnR w="12700">
                      <a:solidFill>
                        <a:srgbClr val="7030A0"/>
                      </a:solidFill>
                      <a:prstDash val="sysDash"/>
                    </a:lnR>
                    <a:lnT w="12700">
                      <a:solidFill>
                        <a:srgbClr val="7030A0"/>
                      </a:solidFill>
                      <a:prstDash val="sysDash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8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22713.9281</a:t>
                      </a:r>
                      <a:endParaRPr lang="en-US" altLang="zh-CN" sz="8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>
                      <a:solidFill>
                        <a:srgbClr val="7030A0"/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rgbClr val="7030A0"/>
                      </a:solidFill>
                      <a:prstDash val="sysDash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</a:tr>
            </a:tbl>
          </a:graphicData>
        </a:graphic>
      </p:graphicFrame>
      <p:sp>
        <p:nvSpPr>
          <p:cNvPr id="9" name="文本框 8"/>
          <p:cNvSpPr txBox="1"/>
          <p:nvPr/>
        </p:nvSpPr>
        <p:spPr>
          <a:xfrm>
            <a:off x="170180" y="1093470"/>
            <a:ext cx="2346960" cy="251396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indent="0" algn="just" defTabSz="2667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{{139</a:t>
            </a:r>
            <a:r>
              <a:rPr lang="zh-CN" altLang="en-US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客户月度招标</a:t>
            </a:r>
            <a:r>
              <a:rPr lang="en-US" altLang="zh-CN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总览：</a:t>
            </a:r>
            <a:r>
              <a:rPr lang="zh-CN" altLang="en-US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简要描述</a:t>
            </a:r>
            <a:r>
              <a:rPr lang="en-US" altLang="zh-CN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139</a:t>
            </a:r>
            <a:r>
              <a:rPr lang="zh-CN" altLang="en-US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客户招标次数、招标预算金额</a:t>
            </a:r>
            <a:r>
              <a:rPr lang="en-US" altLang="zh-CN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}}</a:t>
            </a:r>
            <a:endParaRPr lang="en-US" altLang="zh-CN" sz="12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  <a:p>
            <a:pPr indent="0" algn="just" defTabSz="2667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1200" b="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  <a:p>
            <a:pPr indent="0" algn="just" defTabSz="2667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1200" b="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 indent="0" algn="just" defTabSz="2667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139</a:t>
            </a:r>
            <a:r>
              <a:rPr lang="zh-CN" altLang="en-US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客户招标重点项目如左表</a:t>
            </a:r>
            <a:r>
              <a:rPr lang="zh-CN" altLang="en-US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，</a:t>
            </a:r>
            <a:r>
              <a:rPr lang="en-US" altLang="zh-CN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{{</a:t>
            </a:r>
            <a:r>
              <a:rPr lang="zh-CN" altLang="en-US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根据项目名称简要概括重点项目共性内容</a:t>
            </a:r>
            <a:r>
              <a:rPr lang="en-US" altLang="zh-CN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}}</a:t>
            </a:r>
            <a:r>
              <a:rPr lang="zh-CN" altLang="en-US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。</a:t>
            </a:r>
            <a:endParaRPr lang="zh-CN" altLang="en-US" sz="1200" b="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 marL="0" indent="0" algn="just" defTabSz="2667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12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</p:txBody>
      </p:sp>
    </p:spTree>
    <p:custDataLst>
      <p:tags r:id="rId4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文本框 153"/>
          <p:cNvSpPr txBox="1"/>
          <p:nvPr/>
        </p:nvSpPr>
        <p:spPr>
          <a:xfrm>
            <a:off x="83820" y="48260"/>
            <a:ext cx="12026900" cy="77533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algn="ctr">
              <a:lnSpc>
                <a:spcPct val="150000"/>
              </a:lnSpc>
            </a:pPr>
            <a:r>
              <a:rPr lang="zh-CN" altLang="en-US" sz="2000">
                <a:latin typeface="仿宋_GB2312" panose="02010609030101010101" charset="-122"/>
                <a:ea typeface="仿宋_GB2312" panose="02010609030101010101" charset="-122"/>
                <a:cs typeface="微软雅黑" charset="0"/>
              </a:rPr>
              <a:t>第二部份、</a:t>
            </a:r>
            <a:r>
              <a:rPr lang="en-US" altLang="zh-CN" sz="2000">
                <a:latin typeface="仿宋_GB2312" panose="02010609030101010101" charset="-122"/>
                <a:ea typeface="仿宋_GB2312" panose="02010609030101010101" charset="-122"/>
                <a:cs typeface="微软雅黑" charset="0"/>
                <a:sym typeface="+mn-ea"/>
              </a:rPr>
              <a:t>{{</a:t>
            </a:r>
            <a:r>
              <a:rPr lang="zh-CN" altLang="en-US" sz="2000">
                <a:latin typeface="仿宋_GB2312" panose="02010609030101010101" charset="-122"/>
                <a:ea typeface="仿宋_GB2312" panose="02010609030101010101" charset="-122"/>
                <a:cs typeface="微软雅黑" charset="0"/>
                <a:sym typeface="+mn-ea"/>
              </a:rPr>
              <a:t>某某行政区</a:t>
            </a:r>
            <a:r>
              <a:rPr lang="en-US" altLang="zh-CN" sz="2000">
                <a:latin typeface="仿宋_GB2312" panose="02010609030101010101" charset="-122"/>
                <a:ea typeface="仿宋_GB2312" panose="02010609030101010101" charset="-122"/>
                <a:cs typeface="微软雅黑" charset="0"/>
                <a:sym typeface="+mn-ea"/>
              </a:rPr>
              <a:t>}}</a:t>
            </a:r>
            <a:r>
              <a:rPr lang="zh-CN" altLang="en-US" sz="2000">
                <a:latin typeface="仿宋_GB2312" panose="02010609030101010101" charset="-122"/>
                <a:ea typeface="仿宋_GB2312" panose="02010609030101010101" charset="-122"/>
                <a:cs typeface="微软雅黑" charset="0"/>
              </a:rPr>
              <a:t>运营商市场</a:t>
            </a:r>
            <a:r>
              <a:rPr lang="zh-CN" altLang="en-US" sz="2000">
                <a:latin typeface="仿宋_GB2312" panose="02010609030101010101" charset="-122"/>
                <a:ea typeface="仿宋_GB2312" panose="02010609030101010101" charset="-122"/>
                <a:cs typeface="微软雅黑" charset="0"/>
              </a:rPr>
              <a:t>中标情况</a:t>
            </a:r>
            <a:endParaRPr lang="zh-CN" altLang="en-US" sz="2000">
              <a:latin typeface="仿宋_GB2312" panose="02010609030101010101" charset="-122"/>
              <a:ea typeface="仿宋_GB2312" panose="02010609030101010101" charset="-122"/>
              <a:cs typeface="微软雅黑" charset="0"/>
            </a:endParaRPr>
          </a:p>
        </p:txBody>
      </p:sp>
      <p:pic>
        <p:nvPicPr>
          <p:cNvPr id="6" name="图片 5" descr="/Users/kun/Library/Containers/com.kingsoft.wpsoffice.mac/Data/tmp/photoeditapp/20260604153520/temp.pngtemp"/>
          <p:cNvPicPr>
            <a:picLocks noChangeAspect="1"/>
          </p:cNvPicPr>
          <p:nvPr/>
        </p:nvPicPr>
        <p:blipFill>
          <a:blip r:embed="rId7"/>
          <a:srcRect b="4811"/>
          <a:stretch>
            <a:fillRect/>
          </a:stretch>
        </p:blipFill>
        <p:spPr>
          <a:xfrm>
            <a:off x="84455" y="48260"/>
            <a:ext cx="2442845" cy="942340"/>
          </a:xfrm>
          <a:prstGeom prst="rect">
            <a:avLst/>
          </a:prstGeom>
        </p:spPr>
      </p:pic>
      <p:pic>
        <p:nvPicPr>
          <p:cNvPr id="7" name="图片 6" descr="/Users/kun/Library/Containers/com.kingsoft.wpsoffice.mac/Data/tmp/photoeditapp/20260604153651/temp.pngtemp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94925" y="48895"/>
            <a:ext cx="1906905" cy="941705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2538730" y="828040"/>
            <a:ext cx="7656195" cy="178435"/>
          </a:xfrm>
          <a:prstGeom prst="rect">
            <a:avLst/>
          </a:prstGeom>
          <a:gradFill>
            <a:gsLst>
              <a:gs pos="0">
                <a:schemeClr val="bg1"/>
              </a:gs>
              <a:gs pos="85000">
                <a:schemeClr val="accent1">
                  <a:lumMod val="60000"/>
                  <a:lumOff val="40000"/>
                </a:schemeClr>
              </a:gs>
              <a:gs pos="15000">
                <a:schemeClr val="accent1">
                  <a:lumMod val="60000"/>
                  <a:lumOff val="4000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800">
                <a:solidFill>
                  <a:sysClr val="window" lastClr="FFFFFF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洞察中标格局</a:t>
            </a:r>
            <a:r>
              <a:rPr lang="en-US" altLang="zh-CN" sz="800">
                <a:solidFill>
                  <a:sysClr val="window" lastClr="FFFFFF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·</a:t>
            </a:r>
            <a:r>
              <a:rPr lang="zh-CN" altLang="en-US" sz="800">
                <a:solidFill>
                  <a:sysClr val="window" lastClr="FFFFFF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把握竞争态势</a:t>
            </a:r>
            <a:r>
              <a:rPr lang="en-US" altLang="zh-CN" sz="800">
                <a:solidFill>
                  <a:sysClr val="window" lastClr="FFFFFF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·</a:t>
            </a:r>
            <a:r>
              <a:rPr lang="zh-CN" altLang="en-US" sz="800">
                <a:solidFill>
                  <a:sysClr val="window" lastClr="FFFFFF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锁定突破方向</a:t>
            </a:r>
            <a:endParaRPr lang="zh-CN" altLang="en-US" sz="800">
              <a:solidFill>
                <a:sysClr val="window" lastClr="FFFFFF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</p:txBody>
      </p:sp>
      <p:sp>
        <p:nvSpPr>
          <p:cNvPr id="17" name="圆角矩形 16"/>
          <p:cNvSpPr/>
          <p:nvPr/>
        </p:nvSpPr>
        <p:spPr>
          <a:xfrm>
            <a:off x="163830" y="1331595"/>
            <a:ext cx="3046095" cy="531177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2700" cap="flat" cmpd="sng" algn="ctr">
            <a:solidFill>
              <a:schemeClr val="accent1"/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>
              <a:solidFill>
                <a:sysClr val="window" lastClr="FFFFFF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</p:txBody>
      </p:sp>
      <p:sp>
        <p:nvSpPr>
          <p:cNvPr id="2" name="圆角矩形 1"/>
          <p:cNvSpPr/>
          <p:nvPr/>
        </p:nvSpPr>
        <p:spPr>
          <a:xfrm>
            <a:off x="163830" y="1073150"/>
            <a:ext cx="3047365" cy="349885"/>
          </a:xfrm>
          <a:prstGeom prst="roundRect">
            <a:avLst>
              <a:gd name="adj" fmla="val 5411"/>
            </a:avLst>
          </a:prstGeom>
          <a:solidFill>
            <a:schemeClr val="accent1"/>
          </a:solidFill>
          <a:ln w="12700" cap="flat" cmpd="sng" algn="ctr">
            <a:solidFill>
              <a:schemeClr val="accent1"/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>
              <a:solidFill>
                <a:sysClr val="window" lastClr="FFFFFF"/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63830" y="1425575"/>
            <a:ext cx="3047365" cy="33528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r>
              <a:rPr lang="en-US" altLang="zh-CN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{{P4累计统计周期：如2026年1-4月}}，{{某某行政区}}运营商市场累计中标</a:t>
            </a:r>
            <a:endParaRPr lang="zh-CN" altLang="en-US" sz="12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</p:txBody>
      </p:sp>
      <p:graphicFrame>
        <p:nvGraphicFramePr>
          <p:cNvPr id="26" name="图表 9"/>
          <p:cNvGraphicFramePr/>
          <p:nvPr/>
        </p:nvGraphicFramePr>
        <p:xfrm>
          <a:off x="316865" y="2649220"/>
          <a:ext cx="2818765" cy="1314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graphicFrame>
        <p:nvGraphicFramePr>
          <p:cNvPr id="27" name="图表 9"/>
          <p:cNvGraphicFramePr/>
          <p:nvPr/>
        </p:nvGraphicFramePr>
        <p:xfrm>
          <a:off x="316230" y="4027170"/>
          <a:ext cx="2818765" cy="1314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8" name="圆角矩形 27"/>
          <p:cNvSpPr/>
          <p:nvPr/>
        </p:nvSpPr>
        <p:spPr>
          <a:xfrm>
            <a:off x="276225" y="5374005"/>
            <a:ext cx="2820670" cy="1199515"/>
          </a:xfrm>
          <a:prstGeom prst="roundRect">
            <a:avLst>
              <a:gd name="adj" fmla="val 4616"/>
            </a:avLst>
          </a:prstGeom>
          <a:solidFill>
            <a:schemeClr val="bg1">
              <a:lumMod val="9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 sz="1200">
              <a:solidFill>
                <a:schemeClr val="accent1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276225" y="5373370"/>
            <a:ext cx="2818765" cy="119888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lvl="0" algn="l">
              <a:buClrTx/>
              <a:buSzTx/>
              <a:buFontTx/>
            </a:pPr>
            <a:r>
              <a:rPr lang="en-US" altLang="zh-CN" sz="10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{{P4累计总览：说明累计金额、项目数同比和整体特征}}</a:t>
            </a:r>
            <a:endParaRPr lang="en-US" altLang="zh-CN" sz="10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  <a:p>
            <a:pPr lvl="0" algn="l">
              <a:buClrTx/>
              <a:buSzTx/>
              <a:buFontTx/>
            </a:pPr>
            <a:r>
              <a:rPr lang="en-US" altLang="zh-CN" sz="1000" b="1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{{P4累计移动分析：</a:t>
            </a:r>
            <a:r>
              <a:rPr lang="zh-CN" altLang="en-US" sz="1000" b="1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简要说明总结</a:t>
            </a:r>
            <a:r>
              <a:rPr lang="en-US" altLang="zh-CN" sz="1000" b="1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移动特征}}</a:t>
            </a:r>
            <a:endParaRPr lang="en-US" altLang="zh-CN" sz="10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  <a:p>
            <a:pPr lvl="0" algn="l">
              <a:buClrTx/>
              <a:buSzTx/>
              <a:buFontTx/>
            </a:pPr>
            <a:r>
              <a:rPr lang="en-US" altLang="zh-CN" sz="1000" b="1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{{P4累计电信分析：</a:t>
            </a:r>
            <a:r>
              <a:rPr lang="zh-CN" altLang="en-US" sz="1000" b="1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简要说明总结</a:t>
            </a:r>
            <a:r>
              <a:rPr lang="en-US" altLang="zh-CN" sz="1000" b="1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电信特征}}</a:t>
            </a:r>
            <a:endParaRPr lang="en-US" altLang="zh-CN" sz="10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  <a:p>
            <a:pPr lvl="0" algn="l">
              <a:buClrTx/>
              <a:buSzTx/>
              <a:buFontTx/>
            </a:pPr>
            <a:r>
              <a:rPr lang="en-US" altLang="zh-CN" sz="1000" b="1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{{P4累计联通分析：</a:t>
            </a:r>
            <a:r>
              <a:rPr lang="zh-CN" altLang="en-US" sz="1000" b="1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简要说明总结</a:t>
            </a:r>
            <a:r>
              <a:rPr lang="en-US" altLang="zh-CN" sz="1000" b="1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联通特征}}</a:t>
            </a:r>
            <a:endParaRPr lang="en-US" altLang="zh-CN" sz="10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</p:txBody>
      </p:sp>
      <p:sp>
        <p:nvSpPr>
          <p:cNvPr id="31" name="圆角矩形 30"/>
          <p:cNvSpPr/>
          <p:nvPr/>
        </p:nvSpPr>
        <p:spPr>
          <a:xfrm>
            <a:off x="3355340" y="1334135"/>
            <a:ext cx="3046730" cy="531177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2700" cap="flat" cmpd="sng" algn="ctr">
            <a:solidFill>
              <a:schemeClr val="accent1"/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>
              <a:solidFill>
                <a:sysClr val="window" lastClr="FFFFFF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</p:txBody>
      </p:sp>
      <p:sp>
        <p:nvSpPr>
          <p:cNvPr id="32" name="圆角矩形 31"/>
          <p:cNvSpPr/>
          <p:nvPr/>
        </p:nvSpPr>
        <p:spPr>
          <a:xfrm>
            <a:off x="3355340" y="1075690"/>
            <a:ext cx="3048000" cy="349885"/>
          </a:xfrm>
          <a:prstGeom prst="roundRect">
            <a:avLst>
              <a:gd name="adj" fmla="val 5411"/>
            </a:avLst>
          </a:prstGeom>
          <a:solidFill>
            <a:schemeClr val="accent1"/>
          </a:solidFill>
          <a:ln w="12700" cap="flat" cmpd="sng" algn="ctr">
            <a:solidFill>
              <a:schemeClr val="accent1"/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>
              <a:solidFill>
                <a:sysClr val="window" lastClr="FFFFFF"/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3355340" y="1427480"/>
            <a:ext cx="3047365" cy="33528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r>
              <a:rPr lang="en-US" altLang="zh-CN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{{P4月度统计周期：如2026年4月}}，{{某某行政区}}运营商市场单月中标</a:t>
            </a:r>
            <a:endParaRPr lang="zh-CN" altLang="en-US" sz="12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</p:txBody>
      </p:sp>
      <p:sp>
        <p:nvSpPr>
          <p:cNvPr id="34" name="圆角矩形 33"/>
          <p:cNvSpPr/>
          <p:nvPr/>
        </p:nvSpPr>
        <p:spPr>
          <a:xfrm>
            <a:off x="3469640" y="1762125"/>
            <a:ext cx="1344930" cy="854710"/>
          </a:xfrm>
          <a:prstGeom prst="roundRect">
            <a:avLst>
              <a:gd name="adj" fmla="val 5572"/>
            </a:avLst>
          </a:prstGeom>
          <a:solidFill>
            <a:schemeClr val="bg1"/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>
              <a:solidFill>
                <a:sysClr val="window" lastClr="FFFFFF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</p:txBody>
      </p:sp>
      <p:sp>
        <p:nvSpPr>
          <p:cNvPr id="35" name="圆角矩形 34"/>
          <p:cNvSpPr/>
          <p:nvPr/>
        </p:nvSpPr>
        <p:spPr>
          <a:xfrm>
            <a:off x="4941570" y="1764665"/>
            <a:ext cx="1344930" cy="854710"/>
          </a:xfrm>
          <a:prstGeom prst="roundRect">
            <a:avLst>
              <a:gd name="adj" fmla="val 5572"/>
            </a:avLst>
          </a:prstGeom>
          <a:solidFill>
            <a:schemeClr val="bg1"/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>
              <a:solidFill>
                <a:sysClr val="window" lastClr="FFFFFF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5315585" y="1764665"/>
            <a:ext cx="1086485" cy="46736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sz="10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中标金额</a:t>
            </a:r>
            <a:endParaRPr lang="zh-CN" altLang="en-US" sz="10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  <a:p>
            <a:r>
              <a:rPr lang="en-US" altLang="zh-CN" sz="14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{{P4单月中标金额亿}}</a:t>
            </a:r>
            <a:endParaRPr lang="en-US" altLang="zh-CN" sz="10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4941570" y="2237105"/>
            <a:ext cx="1346200" cy="37846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ctr"/>
            <a:r>
              <a:rPr lang="zh-CN" altLang="en-US" sz="10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环比</a:t>
            </a:r>
            <a:endParaRPr lang="zh-CN" altLang="en-US" sz="10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  <a:p>
            <a:pPr algn="ctr"/>
            <a:r>
              <a:rPr lang="en-US" altLang="zh-CN" sz="10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{{P4单月金额环比}}</a:t>
            </a:r>
            <a:endParaRPr lang="en-US" altLang="zh-CN" sz="10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3842385" y="1768475"/>
            <a:ext cx="971550" cy="46736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sz="10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中标项目数</a:t>
            </a:r>
            <a:endParaRPr lang="zh-CN" altLang="en-US" sz="10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  <a:p>
            <a:r>
              <a:rPr lang="en-US" altLang="zh-CN" sz="14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{{P4单月中标项目数}}</a:t>
            </a:r>
            <a:endParaRPr lang="en-US" altLang="zh-CN" sz="10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3468370" y="2236470"/>
            <a:ext cx="1346200" cy="38290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ctr"/>
            <a:r>
              <a:rPr lang="zh-CN" altLang="en-US" sz="10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环比</a:t>
            </a:r>
            <a:endParaRPr lang="zh-CN" altLang="en-US" sz="10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  <a:p>
            <a:pPr algn="ctr"/>
            <a:r>
              <a:rPr lang="en-US" altLang="zh-CN" sz="10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{{P4单月项目数环比}}</a:t>
            </a:r>
            <a:endParaRPr lang="en-US" altLang="zh-CN" sz="10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</p:txBody>
      </p:sp>
      <p:pic>
        <p:nvPicPr>
          <p:cNvPr id="40" name="图片 39" descr="项目需求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507740" y="1834833"/>
            <a:ext cx="334645" cy="334645"/>
          </a:xfrm>
          <a:prstGeom prst="rect">
            <a:avLst/>
          </a:prstGeom>
        </p:spPr>
      </p:pic>
      <p:pic>
        <p:nvPicPr>
          <p:cNvPr id="41" name="图片 40" descr="金钱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4980940" y="1834833"/>
            <a:ext cx="334645" cy="334645"/>
          </a:xfrm>
          <a:prstGeom prst="rect">
            <a:avLst/>
          </a:prstGeom>
        </p:spPr>
      </p:pic>
      <p:graphicFrame>
        <p:nvGraphicFramePr>
          <p:cNvPr id="42" name="图表 9"/>
          <p:cNvGraphicFramePr/>
          <p:nvPr/>
        </p:nvGraphicFramePr>
        <p:xfrm>
          <a:off x="3508375" y="2651125"/>
          <a:ext cx="2818765" cy="1314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6" name="图表 9"/>
          <p:cNvGraphicFramePr/>
          <p:nvPr/>
        </p:nvGraphicFramePr>
        <p:xfrm>
          <a:off x="3507740" y="4029075"/>
          <a:ext cx="2818765" cy="1314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7" name="圆角矩形 46"/>
          <p:cNvSpPr/>
          <p:nvPr/>
        </p:nvSpPr>
        <p:spPr>
          <a:xfrm>
            <a:off x="3467735" y="5375910"/>
            <a:ext cx="2820670" cy="1199515"/>
          </a:xfrm>
          <a:prstGeom prst="roundRect">
            <a:avLst>
              <a:gd name="adj" fmla="val 4616"/>
            </a:avLst>
          </a:prstGeom>
          <a:solidFill>
            <a:schemeClr val="bg1">
              <a:lumMod val="9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 sz="1200">
              <a:solidFill>
                <a:schemeClr val="accent1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48" name="文本框 47"/>
          <p:cNvSpPr txBox="1"/>
          <p:nvPr/>
        </p:nvSpPr>
        <p:spPr>
          <a:xfrm>
            <a:off x="3467735" y="5367655"/>
            <a:ext cx="2818765" cy="120650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lvl="0" algn="l">
              <a:buClrTx/>
              <a:buSzTx/>
              <a:buFontTx/>
            </a:pPr>
            <a:r>
              <a:rPr lang="en-US" altLang="zh-CN" sz="10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{{P4月度总览：说明单月金额、项目数环比和整体特征}}</a:t>
            </a:r>
            <a:endParaRPr lang="en-US" altLang="zh-CN" sz="10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  <a:p>
            <a:pPr lvl="0" algn="l">
              <a:buClrTx/>
              <a:buSzTx/>
              <a:buFontTx/>
            </a:pPr>
            <a:r>
              <a:rPr lang="en-US" altLang="zh-CN" sz="1000" b="1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{{P4月度移动分析：</a:t>
            </a:r>
            <a:r>
              <a:rPr lang="zh-CN" altLang="en-US" sz="1000" b="1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简要说明</a:t>
            </a:r>
            <a:r>
              <a:rPr lang="zh-CN" altLang="en-US" sz="1000" b="1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总结</a:t>
            </a:r>
            <a:r>
              <a:rPr lang="en-US" altLang="zh-CN" sz="1000" b="1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移动特征}}</a:t>
            </a:r>
            <a:endParaRPr lang="en-US" altLang="zh-CN" sz="10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  <a:p>
            <a:pPr lvl="0" algn="l">
              <a:buClrTx/>
              <a:buSzTx/>
              <a:buFontTx/>
            </a:pPr>
            <a:r>
              <a:rPr lang="en-US" altLang="zh-CN" sz="1000" b="1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{{P4月度电信分析：</a:t>
            </a:r>
            <a:r>
              <a:rPr lang="zh-CN" altLang="en-US" sz="1000" b="1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简要说明总结</a:t>
            </a:r>
            <a:r>
              <a:rPr lang="en-US" altLang="zh-CN" sz="1000" b="1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电信特征}}</a:t>
            </a:r>
            <a:endParaRPr lang="en-US" altLang="zh-CN" sz="10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  <a:p>
            <a:pPr lvl="0" algn="l">
              <a:buClrTx/>
              <a:buSzTx/>
              <a:buFontTx/>
            </a:pPr>
            <a:r>
              <a:rPr lang="en-US" altLang="zh-CN" sz="1000" b="1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{{P4月度联通分析：</a:t>
            </a:r>
            <a:r>
              <a:rPr lang="zh-CN" altLang="en-US" sz="1000" b="1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简要说明总结</a:t>
            </a:r>
            <a:r>
              <a:rPr lang="en-US" altLang="zh-CN" sz="1000" b="1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联通特征}}</a:t>
            </a:r>
            <a:endParaRPr lang="en-US" altLang="zh-CN" sz="10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</p:txBody>
      </p:sp>
      <p:sp>
        <p:nvSpPr>
          <p:cNvPr id="50" name="文本框 49"/>
          <p:cNvSpPr txBox="1"/>
          <p:nvPr/>
        </p:nvSpPr>
        <p:spPr>
          <a:xfrm>
            <a:off x="163830" y="1092835"/>
            <a:ext cx="3046095" cy="34099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algn="ctr"/>
            <a:r>
              <a:rPr lang="zh-CN" altLang="en-US" sz="1400">
                <a:solidFill>
                  <a:schemeClr val="bg1"/>
                </a:solidFill>
                <a:latin typeface="仿宋_GB2312" panose="02010609030101010101" charset="-122"/>
                <a:ea typeface="仿宋_GB2312" panose="02010609030101010101" charset="-122"/>
              </a:rPr>
              <a:t>运营商市场累计</a:t>
            </a:r>
            <a:r>
              <a:rPr lang="zh-CN" altLang="en-US" sz="1400">
                <a:solidFill>
                  <a:schemeClr val="bg1"/>
                </a:solidFill>
                <a:latin typeface="仿宋_GB2312" panose="02010609030101010101" charset="-122"/>
                <a:ea typeface="仿宋_GB2312" panose="02010609030101010101" charset="-122"/>
              </a:rPr>
              <a:t>情况</a:t>
            </a:r>
            <a:endParaRPr lang="zh-CN" altLang="en-US" sz="1400">
              <a:solidFill>
                <a:schemeClr val="bg1"/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51" name="文本框 50"/>
          <p:cNvSpPr txBox="1"/>
          <p:nvPr/>
        </p:nvSpPr>
        <p:spPr>
          <a:xfrm>
            <a:off x="3357245" y="1092835"/>
            <a:ext cx="3046095" cy="34099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algn="ctr"/>
            <a:r>
              <a:rPr lang="zh-CN" altLang="en-US" sz="1400">
                <a:solidFill>
                  <a:schemeClr val="bg1"/>
                </a:solidFill>
                <a:latin typeface="仿宋_GB2312" panose="02010609030101010101" charset="-122"/>
                <a:ea typeface="仿宋_GB2312" panose="02010609030101010101" charset="-122"/>
              </a:rPr>
              <a:t>运营商市场月度情况</a:t>
            </a:r>
            <a:endParaRPr lang="zh-CN" altLang="en-US" sz="1400">
              <a:solidFill>
                <a:schemeClr val="bg1"/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52" name="圆角矩形 51"/>
          <p:cNvSpPr/>
          <p:nvPr/>
        </p:nvSpPr>
        <p:spPr>
          <a:xfrm>
            <a:off x="6548120" y="1334135"/>
            <a:ext cx="5464175" cy="531177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2700" cap="flat" cmpd="sng" algn="ctr">
            <a:solidFill>
              <a:schemeClr val="accent1"/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>
              <a:solidFill>
                <a:sysClr val="window" lastClr="FFFFFF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</p:txBody>
      </p:sp>
      <p:sp>
        <p:nvSpPr>
          <p:cNvPr id="53" name="圆角矩形 52"/>
          <p:cNvSpPr/>
          <p:nvPr/>
        </p:nvSpPr>
        <p:spPr>
          <a:xfrm>
            <a:off x="6546850" y="1064895"/>
            <a:ext cx="5466080" cy="349885"/>
          </a:xfrm>
          <a:prstGeom prst="roundRect">
            <a:avLst>
              <a:gd name="adj" fmla="val 5411"/>
            </a:avLst>
          </a:prstGeom>
          <a:solidFill>
            <a:schemeClr val="accent1"/>
          </a:solidFill>
          <a:ln w="12700" cap="flat" cmpd="sng" algn="ctr">
            <a:solidFill>
              <a:schemeClr val="accent1"/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>
              <a:solidFill>
                <a:sysClr val="window" lastClr="FFFFFF"/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54" name="文本框 53"/>
          <p:cNvSpPr txBox="1"/>
          <p:nvPr/>
        </p:nvSpPr>
        <p:spPr>
          <a:xfrm>
            <a:off x="6548755" y="1082040"/>
            <a:ext cx="5466080" cy="34099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algn="ctr"/>
            <a:r>
              <a:rPr lang="zh-CN" altLang="en-US" sz="1400">
                <a:solidFill>
                  <a:schemeClr val="bg1"/>
                </a:solidFill>
                <a:latin typeface="仿宋_GB2312" panose="02010609030101010101" charset="-122"/>
                <a:ea typeface="仿宋_GB2312" panose="02010609030101010101" charset="-122"/>
              </a:rPr>
              <a:t>运营商市场</a:t>
            </a:r>
            <a:r>
              <a:rPr lang="zh-CN" altLang="en-US" sz="1400">
                <a:solidFill>
                  <a:schemeClr val="bg1"/>
                </a:solidFill>
                <a:latin typeface="仿宋_GB2312" panose="02010609030101010101" charset="-122"/>
                <a:ea typeface="仿宋_GB2312" panose="02010609030101010101" charset="-122"/>
              </a:rPr>
              <a:t>整体行业情况</a:t>
            </a:r>
            <a:endParaRPr lang="zh-CN" altLang="en-US" sz="1400">
              <a:solidFill>
                <a:schemeClr val="bg1"/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graphicFrame>
        <p:nvGraphicFramePr>
          <p:cNvPr id="55" name="图表 10"/>
          <p:cNvGraphicFramePr/>
          <p:nvPr/>
        </p:nvGraphicFramePr>
        <p:xfrm>
          <a:off x="6614160" y="1506220"/>
          <a:ext cx="5303520" cy="14820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60" name="圆角矩形 59"/>
          <p:cNvSpPr/>
          <p:nvPr/>
        </p:nvSpPr>
        <p:spPr>
          <a:xfrm>
            <a:off x="278765" y="1754505"/>
            <a:ext cx="1344930" cy="854710"/>
          </a:xfrm>
          <a:prstGeom prst="roundRect">
            <a:avLst>
              <a:gd name="adj" fmla="val 5572"/>
            </a:avLst>
          </a:prstGeom>
          <a:solidFill>
            <a:schemeClr val="bg1"/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>
              <a:solidFill>
                <a:sysClr val="window" lastClr="FFFFFF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</p:txBody>
      </p:sp>
      <p:sp>
        <p:nvSpPr>
          <p:cNvPr id="61" name="圆角矩形 60"/>
          <p:cNvSpPr/>
          <p:nvPr/>
        </p:nvSpPr>
        <p:spPr>
          <a:xfrm>
            <a:off x="1750695" y="1757045"/>
            <a:ext cx="1344930" cy="854710"/>
          </a:xfrm>
          <a:prstGeom prst="roundRect">
            <a:avLst>
              <a:gd name="adj" fmla="val 5572"/>
            </a:avLst>
          </a:prstGeom>
          <a:solidFill>
            <a:schemeClr val="bg1"/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>
              <a:solidFill>
                <a:sysClr val="window" lastClr="FFFFFF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</p:txBody>
      </p:sp>
      <p:sp>
        <p:nvSpPr>
          <p:cNvPr id="62" name="文本框 61"/>
          <p:cNvSpPr txBox="1"/>
          <p:nvPr/>
        </p:nvSpPr>
        <p:spPr>
          <a:xfrm>
            <a:off x="2124710" y="1757045"/>
            <a:ext cx="971550" cy="46736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sz="10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中标金额</a:t>
            </a:r>
            <a:endParaRPr lang="zh-CN" altLang="en-US" sz="10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  <a:p>
            <a:r>
              <a:rPr lang="en-US" altLang="zh-CN" sz="14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{{P4累计中标金额亿}}</a:t>
            </a:r>
            <a:endParaRPr lang="en-US" altLang="zh-CN" sz="10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</p:txBody>
      </p:sp>
      <p:sp>
        <p:nvSpPr>
          <p:cNvPr id="63" name="文本框 62"/>
          <p:cNvSpPr txBox="1"/>
          <p:nvPr/>
        </p:nvSpPr>
        <p:spPr>
          <a:xfrm>
            <a:off x="1750695" y="2229485"/>
            <a:ext cx="1346200" cy="37846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ctr"/>
            <a:r>
              <a:rPr lang="zh-CN" altLang="en-US" sz="10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同比</a:t>
            </a:r>
            <a:endParaRPr lang="zh-CN" altLang="en-US" sz="10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  <a:p>
            <a:pPr algn="ctr"/>
            <a:r>
              <a:rPr lang="en-US" altLang="zh-CN" sz="10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{{P4累计金额同比}}</a:t>
            </a:r>
            <a:endParaRPr lang="en-US" altLang="zh-CN" sz="10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</p:txBody>
      </p:sp>
      <p:sp>
        <p:nvSpPr>
          <p:cNvPr id="64" name="文本框 63"/>
          <p:cNvSpPr txBox="1"/>
          <p:nvPr/>
        </p:nvSpPr>
        <p:spPr>
          <a:xfrm>
            <a:off x="651510" y="1760855"/>
            <a:ext cx="971550" cy="46736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sz="10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中标项目数</a:t>
            </a:r>
            <a:endParaRPr lang="zh-CN" altLang="en-US" sz="10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  <a:p>
            <a:r>
              <a:rPr lang="en-US" altLang="zh-CN" sz="14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{{P4累计中标项目数}}</a:t>
            </a:r>
            <a:endParaRPr lang="en-US" altLang="zh-CN" sz="10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</p:txBody>
      </p:sp>
      <p:sp>
        <p:nvSpPr>
          <p:cNvPr id="65" name="文本框 64"/>
          <p:cNvSpPr txBox="1"/>
          <p:nvPr/>
        </p:nvSpPr>
        <p:spPr>
          <a:xfrm>
            <a:off x="277495" y="2228850"/>
            <a:ext cx="1346200" cy="38290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ctr"/>
            <a:r>
              <a:rPr lang="zh-CN" altLang="en-US" sz="10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同比</a:t>
            </a:r>
            <a:endParaRPr lang="zh-CN" altLang="en-US" sz="10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  <a:p>
            <a:pPr algn="ctr"/>
            <a:r>
              <a:rPr lang="en-US" altLang="zh-CN" sz="10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{{P4累计项目数同比}}</a:t>
            </a:r>
            <a:endParaRPr lang="en-US" altLang="zh-CN" sz="10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</p:txBody>
      </p:sp>
      <p:pic>
        <p:nvPicPr>
          <p:cNvPr id="66" name="图片 65" descr="项目需求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16865" y="1827213"/>
            <a:ext cx="334645" cy="334645"/>
          </a:xfrm>
          <a:prstGeom prst="rect">
            <a:avLst/>
          </a:prstGeom>
        </p:spPr>
      </p:pic>
      <p:pic>
        <p:nvPicPr>
          <p:cNvPr id="67" name="图片 66" descr="金钱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1790065" y="1827213"/>
            <a:ext cx="334645" cy="334645"/>
          </a:xfrm>
          <a:prstGeom prst="rect">
            <a:avLst/>
          </a:prstGeom>
        </p:spPr>
      </p:pic>
      <p:grpSp>
        <p:nvGrpSpPr>
          <p:cNvPr id="4" name="组合 3"/>
          <p:cNvGrpSpPr/>
          <p:nvPr/>
        </p:nvGrpSpPr>
        <p:grpSpPr>
          <a:xfrm>
            <a:off x="6614160" y="5632450"/>
            <a:ext cx="5304790" cy="942340"/>
            <a:chOff x="10416" y="8870"/>
            <a:chExt cx="8354" cy="1484"/>
          </a:xfrm>
        </p:grpSpPr>
        <p:sp>
          <p:nvSpPr>
            <p:cNvPr id="58" name="圆角矩形 57"/>
            <p:cNvSpPr/>
            <p:nvPr/>
          </p:nvSpPr>
          <p:spPr>
            <a:xfrm>
              <a:off x="10416" y="8870"/>
              <a:ext cx="8354" cy="1485"/>
            </a:xfrm>
            <a:prstGeom prst="roundRect">
              <a:avLst>
                <a:gd name="adj" fmla="val 4616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p>
              <a:pPr algn="ctr"/>
              <a:endParaRPr lang="zh-CN" altLang="en-US" sz="1200">
                <a:solidFill>
                  <a:schemeClr val="accent1">
                    <a:lumMod val="75000"/>
                  </a:schemeClr>
                </a:solidFill>
                <a:latin typeface="仿宋_GB2312" panose="02010609030101010101" charset="-122"/>
                <a:ea typeface="仿宋_GB2312" panose="02010609030101010101" charset="-122"/>
              </a:endParaRPr>
            </a:p>
          </p:txBody>
        </p:sp>
        <p:sp>
          <p:nvSpPr>
            <p:cNvPr id="68" name="文本框 67"/>
            <p:cNvSpPr txBox="1"/>
            <p:nvPr/>
          </p:nvSpPr>
          <p:spPr>
            <a:xfrm>
              <a:off x="10416" y="9179"/>
              <a:ext cx="8353" cy="1113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p>
              <a:pPr lvl="0" algn="l">
                <a:buClrTx/>
                <a:buSzTx/>
                <a:buFontTx/>
              </a:pPr>
              <a:r>
                <a:rPr lang="en-US" altLang="zh-CN" sz="1000">
                  <a:solidFill>
                    <a:srgbClr val="000000"/>
                  </a:solidFill>
                  <a:latin typeface="仿宋_GB2312" panose="02010609030101010101" charset="-122"/>
                  <a:ea typeface="仿宋_GB2312" panose="02010609030101010101" charset="-122"/>
                  <a:cs typeface="仿宋_GB2312" panose="02010609030101010101" charset="-122"/>
                  <a:sym typeface="+mn-ea"/>
                </a:rPr>
                <a:t>{{P4行业总览：按累计中标金额Top3说明行业规模和集中度}}</a:t>
              </a:r>
              <a:endParaRPr lang="en-US" altLang="zh-CN" sz="10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endParaRPr>
            </a:p>
            <a:p>
              <a:pPr lvl="0" algn="l">
                <a:buClrTx/>
                <a:buSzTx/>
                <a:buFontTx/>
              </a:pPr>
              <a:r>
                <a:rPr lang="en-US" altLang="zh-CN" sz="1000">
                  <a:solidFill>
                    <a:srgbClr val="000000"/>
                  </a:solidFill>
                  <a:latin typeface="仿宋_GB2312" panose="02010609030101010101" charset="-122"/>
                  <a:ea typeface="仿宋_GB2312" panose="02010609030101010101" charset="-122"/>
                  <a:cs typeface="仿宋_GB2312" panose="02010609030101010101" charset="-122"/>
                  <a:sym typeface="+mn-ea"/>
                </a:rPr>
                <a:t>{{P4行业分析1：按累计中标金额排序第1行业说明运营商竞争格局}}</a:t>
              </a:r>
              <a:endParaRPr lang="en-US" altLang="zh-CN" sz="10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endParaRPr>
            </a:p>
            <a:p>
              <a:pPr lvl="0" algn="l">
                <a:buClrTx/>
                <a:buSzTx/>
                <a:buFontTx/>
              </a:pPr>
              <a:r>
                <a:rPr lang="en-US" altLang="zh-CN" sz="1000">
                  <a:solidFill>
                    <a:srgbClr val="000000"/>
                  </a:solidFill>
                  <a:latin typeface="仿宋_GB2312" panose="02010609030101010101" charset="-122"/>
                  <a:ea typeface="仿宋_GB2312" panose="02010609030101010101" charset="-122"/>
                  <a:cs typeface="仿宋_GB2312" panose="02010609030101010101" charset="-122"/>
                  <a:sym typeface="+mn-ea"/>
                </a:rPr>
                <a:t>{{P4行业分析2：按累计中标金额排序第2行业说明运营商竞争格局}}</a:t>
              </a:r>
              <a:endParaRPr lang="en-US" altLang="zh-CN" sz="10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endParaRPr>
            </a:p>
            <a:p>
              <a:pPr lvl="0" algn="l">
                <a:buClrTx/>
                <a:buSzTx/>
                <a:buFontTx/>
              </a:pPr>
              <a:r>
                <a:rPr lang="en-US" altLang="zh-CN" sz="1000">
                  <a:solidFill>
                    <a:srgbClr val="000000"/>
                  </a:solidFill>
                  <a:latin typeface="仿宋_GB2312" panose="02010609030101010101" charset="-122"/>
                  <a:ea typeface="仿宋_GB2312" panose="02010609030101010101" charset="-122"/>
                  <a:cs typeface="仿宋_GB2312" panose="02010609030101010101" charset="-122"/>
                  <a:sym typeface="+mn-ea"/>
                </a:rPr>
                <a:t>{{P4行业分析3：按累计中标金额排序第3行业说明运营商竞争格局}}</a:t>
              </a:r>
              <a:endParaRPr lang="en-US" altLang="zh-CN" sz="10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endParaRPr>
            </a:p>
          </p:txBody>
        </p:sp>
        <p:pic>
          <p:nvPicPr>
            <p:cNvPr id="69" name="图片 68" descr="增长箭头"/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rcRect/>
            <a:stretch>
              <a:fillRect/>
            </a:stretch>
          </p:blipFill>
          <p:spPr>
            <a:xfrm>
              <a:off x="10530" y="8897"/>
              <a:ext cx="256" cy="256"/>
            </a:xfrm>
            <a:prstGeom prst="rect">
              <a:avLst/>
            </a:prstGeom>
          </p:spPr>
        </p:pic>
        <p:sp>
          <p:nvSpPr>
            <p:cNvPr id="70" name="文本框 69"/>
            <p:cNvSpPr txBox="1"/>
            <p:nvPr/>
          </p:nvSpPr>
          <p:spPr>
            <a:xfrm>
              <a:off x="10677" y="8870"/>
              <a:ext cx="8092" cy="310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p>
              <a:pPr lvl="0" algn="l">
                <a:buClrTx/>
                <a:buSzTx/>
                <a:buFontTx/>
              </a:pPr>
              <a:r>
                <a:rPr lang="zh-CN" altLang="en-US" sz="1200">
                  <a:solidFill>
                    <a:schemeClr val="accent4">
                      <a:lumMod val="75000"/>
                    </a:schemeClr>
                  </a:solidFill>
                  <a:latin typeface="仿宋_GB2312" panose="02010609030101010101" charset="-122"/>
                  <a:ea typeface="仿宋_GB2312" panose="02010609030101010101" charset="-122"/>
                  <a:cs typeface="仿宋_GB2312" panose="02010609030101010101" charset="-122"/>
                  <a:sym typeface="+mn-ea"/>
                </a:rPr>
                <a:t>行业规模</a:t>
              </a:r>
              <a:endParaRPr lang="zh-CN" altLang="en-US" sz="1200">
                <a:solidFill>
                  <a:schemeClr val="accent4">
                    <a:lumMod val="75000"/>
                  </a:schemeClr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endParaRPr>
            </a:p>
          </p:txBody>
        </p:sp>
      </p:grpSp>
      <p:graphicFrame>
        <p:nvGraphicFramePr>
          <p:cNvPr id="3" name="图表 10"/>
          <p:cNvGraphicFramePr/>
          <p:nvPr/>
        </p:nvGraphicFramePr>
        <p:xfrm>
          <a:off x="6614160" y="3569335"/>
          <a:ext cx="5303520" cy="14820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custDataLst>
      <p:tags r:id="rId20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圆角矩形 2"/>
          <p:cNvSpPr/>
          <p:nvPr/>
        </p:nvSpPr>
        <p:spPr>
          <a:xfrm>
            <a:off x="0" y="0"/>
            <a:ext cx="12192635" cy="591820"/>
          </a:xfrm>
          <a:prstGeom prst="roundRect">
            <a:avLst>
              <a:gd name="adj" fmla="val 5411"/>
            </a:avLst>
          </a:prstGeom>
          <a:solidFill>
            <a:srgbClr val="ADC8EA"/>
          </a:solidFill>
          <a:ln w="12700" cap="flat" cmpd="sng" algn="ctr">
            <a:solidFill>
              <a:srgbClr val="9FC9EA"/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>
              <a:solidFill>
                <a:sysClr val="window" lastClr="FFFFFF"/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10" name="圆角矩形 9"/>
          <p:cNvSpPr/>
          <p:nvPr/>
        </p:nvSpPr>
        <p:spPr>
          <a:xfrm>
            <a:off x="0" y="591820"/>
            <a:ext cx="12192635" cy="6266815"/>
          </a:xfrm>
          <a:prstGeom prst="roundRect">
            <a:avLst>
              <a:gd name="adj" fmla="val 0"/>
            </a:avLst>
          </a:prstGeom>
          <a:solidFill>
            <a:srgbClr val="9FC9EA">
              <a:alpha val="30000"/>
            </a:srgbClr>
          </a:solidFill>
          <a:ln w="12700" cap="flat" cmpd="sng" algn="ctr">
            <a:solidFill>
              <a:srgbClr val="B1D8EE"/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>
              <a:solidFill>
                <a:sysClr val="window" lastClr="FFFFFF"/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359093" y="0"/>
            <a:ext cx="11474450" cy="59118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algn="ctr"/>
            <a:r>
              <a:rPr lang="zh-CN" altLang="en-US">
                <a:solidFill>
                  <a:srgbClr val="002060"/>
                </a:solidFill>
                <a:latin typeface="仿宋_GB2312" panose="02010609030101010101" charset="-122"/>
                <a:ea typeface="仿宋_GB2312" panose="02010609030101010101" charset="-122"/>
              </a:rPr>
              <a:t>行业中标分析</a:t>
            </a:r>
            <a:endParaRPr lang="zh-CN" altLang="en-US" sz="1600"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0" y="0"/>
            <a:ext cx="1435735" cy="69532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lvl="0" algn="ctr">
              <a:buClrTx/>
              <a:buSzTx/>
              <a:buFontTx/>
            </a:pPr>
            <a:r>
              <a:rPr lang="en-US" altLang="zh-CN" sz="540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65000">
                      <a:schemeClr val="accent1"/>
                    </a:gs>
                  </a:gsLst>
                  <a:lin ang="16200000" scaled="0"/>
                </a:gradFill>
                <a:latin typeface="微软雅黑" charset="0"/>
                <a:ea typeface="微软雅黑" charset="0"/>
                <a:sym typeface="+mn-ea"/>
              </a:rPr>
              <a:t>01</a:t>
            </a:r>
            <a:endParaRPr lang="en-US" altLang="zh-CN" sz="5400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65000">
                    <a:schemeClr val="accent1"/>
                  </a:gs>
                </a:gsLst>
                <a:lin ang="16200000" scaled="0"/>
              </a:gradFill>
              <a:latin typeface="微软雅黑" charset="0"/>
              <a:ea typeface="微软雅黑" charset="0"/>
              <a:sym typeface="+mn-ea"/>
            </a:endParaRPr>
          </a:p>
        </p:txBody>
      </p:sp>
      <p:sp>
        <p:nvSpPr>
          <p:cNvPr id="44" name="圆角矩形 43"/>
          <p:cNvSpPr/>
          <p:nvPr/>
        </p:nvSpPr>
        <p:spPr>
          <a:xfrm>
            <a:off x="132080" y="694690"/>
            <a:ext cx="11857990" cy="6004560"/>
          </a:xfrm>
          <a:prstGeom prst="roundRect">
            <a:avLst>
              <a:gd name="adj" fmla="val 3084"/>
            </a:avLst>
          </a:prstGeom>
          <a:solidFill>
            <a:schemeClr val="bg1"/>
          </a:solidFill>
          <a:ln w="12700" cap="flat" cmpd="sng" algn="ctr">
            <a:solidFill>
              <a:srgbClr val="0070C0">
                <a:alpha val="5000"/>
              </a:srgbClr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 sz="1200">
              <a:solidFill>
                <a:schemeClr val="accent1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260985" y="790575"/>
            <a:ext cx="5134610" cy="2471420"/>
          </a:xfrm>
          <a:prstGeom prst="rect">
            <a:avLst/>
          </a:prstGeom>
        </p:spPr>
        <p:txBody>
          <a:bodyPr wrap="square" anchor="ctr" anchorCtr="0">
            <a:noAutofit/>
          </a:bodyPr>
          <a:p>
            <a:pPr marL="0" indent="304800" algn="just" defTabSz="2667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{{P5行业总览：按累计中标金额Top3说明行业集中度和竞争分化}}</a:t>
            </a:r>
            <a:endParaRPr lang="zh-CN" altLang="en-US" sz="1200" b="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 marL="0" indent="304800" algn="just" defTabSz="2667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{{P5行业分析1：按累计中标金额排序第1行业</a:t>
            </a:r>
            <a:r>
              <a:rPr lang="zh-CN" altLang="en-US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，介绍行业特点，总结</a:t>
            </a: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说明三家运营商个数份额和金额份额特征}}</a:t>
            </a:r>
            <a:endParaRPr lang="zh-CN" altLang="en-US" sz="1200" b="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 marL="0" indent="304800" algn="just" defTabSz="2667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{{P5行业分析2：按累计中标金额排序第2行业</a:t>
            </a:r>
            <a:r>
              <a:rPr lang="zh-CN" altLang="en-US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，介绍行业特点，总结</a:t>
            </a: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说明三家运营商个数份额和金额份额特征}}</a:t>
            </a:r>
            <a:endParaRPr lang="zh-CN" altLang="en-US" sz="1200" b="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 marL="0" indent="304800" algn="just" defTabSz="2667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{{P5行业分析3：按累计中标金额排序第3行业</a:t>
            </a:r>
            <a:r>
              <a:rPr lang="zh-CN" altLang="en-US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，介绍行业特点，总结</a:t>
            </a: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说明三家运营商个数份额和金额份额特征}}</a:t>
            </a:r>
            <a:endParaRPr lang="zh-CN" altLang="en-US" sz="1200" b="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 marL="0" indent="304800" algn="just" defTabSz="2667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zh-CN" altLang="en-US" sz="1200" b="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</p:txBody>
      </p:sp>
      <p:graphicFrame>
        <p:nvGraphicFramePr>
          <p:cNvPr id="9" name="表格 8"/>
          <p:cNvGraphicFramePr/>
          <p:nvPr>
            <p:custDataLst>
              <p:tags r:id="rId3"/>
            </p:custDataLst>
          </p:nvPr>
        </p:nvGraphicFramePr>
        <p:xfrm>
          <a:off x="5776595" y="789940"/>
          <a:ext cx="6057265" cy="2471420"/>
        </p:xfrm>
        <a:graphic>
          <a:graphicData uri="http://schemas.openxmlformats.org/drawingml/2006/table">
            <a:tbl>
              <a:tblPr/>
              <a:tblGrid>
                <a:gridCol w="869950"/>
                <a:gridCol w="883285"/>
                <a:gridCol w="882015"/>
                <a:gridCol w="882015"/>
                <a:gridCol w="847090"/>
                <a:gridCol w="846455"/>
                <a:gridCol w="846455"/>
              </a:tblGrid>
              <a:tr h="412115">
                <a:tc>
                  <a:txBody>
                    <a:bodyPr/>
                    <a:p>
                      <a:pPr algn="ctr" fontAlgn="ctr"/>
                      <a:r>
                        <a:rPr lang="zh-CN" altLang="en-US" sz="1200" b="1" i="0">
                          <a:solidFill>
                            <a:schemeClr val="bg1"/>
                          </a:solidFill>
                          <a:latin typeface="楷体_GB2312"/>
                          <a:ea typeface="楷体_GB2312"/>
                        </a:rPr>
                        <a:t>行业</a:t>
                      </a:r>
                      <a:endParaRPr lang="zh-CN" altLang="en-US" sz="1200" b="1" i="0">
                        <a:solidFill>
                          <a:schemeClr val="bg1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>
                      <a:noFill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>
                      <a:noFill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1" i="0">
                          <a:solidFill>
                            <a:schemeClr val="bg1"/>
                          </a:solidFill>
                          <a:latin typeface="楷体_GB2312"/>
                          <a:ea typeface="楷体_GB2312"/>
                        </a:rPr>
                        <a:t>电信</a:t>
                      </a:r>
                      <a:endParaRPr lang="zh-CN" altLang="en-US" sz="1200" b="1" i="0">
                        <a:solidFill>
                          <a:schemeClr val="bg1"/>
                        </a:solidFill>
                        <a:latin typeface="楷体_GB2312"/>
                        <a:ea typeface="楷体_GB2312"/>
                      </a:endParaRPr>
                    </a:p>
                    <a:p>
                      <a:pPr algn="ctr" fontAlgn="ctr"/>
                      <a:r>
                        <a:rPr lang="zh-CN" altLang="en-US" sz="1200" b="1" i="0">
                          <a:solidFill>
                            <a:schemeClr val="bg1"/>
                          </a:solidFill>
                          <a:latin typeface="楷体_GB2312"/>
                          <a:ea typeface="楷体_GB2312"/>
                        </a:rPr>
                        <a:t>个数份额</a:t>
                      </a:r>
                      <a:endParaRPr lang="zh-CN" altLang="en-US" sz="1200" b="1" i="0">
                        <a:solidFill>
                          <a:schemeClr val="bg1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>
                      <a:noFill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1" i="0">
                          <a:solidFill>
                            <a:schemeClr val="bg1"/>
                          </a:solidFill>
                          <a:latin typeface="楷体_GB2312"/>
                          <a:ea typeface="楷体_GB2312"/>
                        </a:rPr>
                        <a:t>移动</a:t>
                      </a:r>
                      <a:endParaRPr lang="zh-CN" altLang="en-US" sz="1200" b="1" i="0">
                        <a:solidFill>
                          <a:schemeClr val="bg1"/>
                        </a:solidFill>
                        <a:latin typeface="楷体_GB2312"/>
                        <a:ea typeface="楷体_GB2312"/>
                      </a:endParaRPr>
                    </a:p>
                    <a:p>
                      <a:pPr algn="ctr" fontAlgn="ctr"/>
                      <a:r>
                        <a:rPr lang="zh-CN" altLang="en-US" sz="1200" b="1" i="0">
                          <a:solidFill>
                            <a:schemeClr val="bg1"/>
                          </a:solidFill>
                          <a:latin typeface="楷体_GB2312"/>
                          <a:ea typeface="楷体_GB2312"/>
                        </a:rPr>
                        <a:t>个数份额</a:t>
                      </a:r>
                      <a:endParaRPr lang="zh-CN" altLang="en-US" sz="1200" b="1" i="0">
                        <a:solidFill>
                          <a:schemeClr val="bg1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>
                      <a:noFill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1" i="0">
                          <a:solidFill>
                            <a:schemeClr val="bg1"/>
                          </a:solidFill>
                          <a:latin typeface="楷体_GB2312"/>
                          <a:ea typeface="楷体_GB2312"/>
                        </a:rPr>
                        <a:t>联通</a:t>
                      </a:r>
                      <a:endParaRPr lang="zh-CN" altLang="en-US" sz="1200" b="1" i="0">
                        <a:solidFill>
                          <a:schemeClr val="bg1"/>
                        </a:solidFill>
                        <a:latin typeface="楷体_GB2312"/>
                        <a:ea typeface="楷体_GB2312"/>
                      </a:endParaRPr>
                    </a:p>
                    <a:p>
                      <a:pPr algn="ctr" fontAlgn="ctr"/>
                      <a:r>
                        <a:rPr lang="zh-CN" altLang="en-US" sz="1200" b="1" i="0">
                          <a:solidFill>
                            <a:schemeClr val="bg1"/>
                          </a:solidFill>
                          <a:latin typeface="楷体_GB2312"/>
                          <a:ea typeface="楷体_GB2312"/>
                        </a:rPr>
                        <a:t>个数份额</a:t>
                      </a:r>
                      <a:endParaRPr lang="zh-CN" altLang="en-US" sz="1200" b="1" i="0">
                        <a:solidFill>
                          <a:schemeClr val="bg1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>
                      <a:noFill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1" i="0">
                          <a:solidFill>
                            <a:schemeClr val="bg1"/>
                          </a:solidFill>
                          <a:latin typeface="楷体_GB2312"/>
                          <a:ea typeface="楷体_GB2312"/>
                        </a:rPr>
                        <a:t>电信</a:t>
                      </a:r>
                      <a:endParaRPr lang="zh-CN" altLang="en-US" sz="1200" b="1" i="0">
                        <a:solidFill>
                          <a:schemeClr val="bg1"/>
                        </a:solidFill>
                        <a:latin typeface="楷体_GB2312"/>
                        <a:ea typeface="楷体_GB2312"/>
                      </a:endParaRPr>
                    </a:p>
                    <a:p>
                      <a:pPr algn="ctr" fontAlgn="ctr"/>
                      <a:r>
                        <a:rPr lang="zh-CN" altLang="en-US" sz="1200" b="1" i="0">
                          <a:solidFill>
                            <a:schemeClr val="bg1"/>
                          </a:solidFill>
                          <a:latin typeface="楷体_GB2312"/>
                          <a:ea typeface="楷体_GB2312"/>
                        </a:rPr>
                        <a:t>金额份额</a:t>
                      </a:r>
                      <a:endParaRPr lang="zh-CN" altLang="en-US" sz="1200" b="1" i="0">
                        <a:solidFill>
                          <a:schemeClr val="bg1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>
                      <a:noFill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1" i="0">
                          <a:solidFill>
                            <a:schemeClr val="bg1"/>
                          </a:solidFill>
                          <a:latin typeface="楷体_GB2312"/>
                          <a:ea typeface="楷体_GB2312"/>
                        </a:rPr>
                        <a:t>移动</a:t>
                      </a:r>
                      <a:endParaRPr lang="zh-CN" altLang="en-US" sz="1200" b="1" i="0">
                        <a:solidFill>
                          <a:schemeClr val="bg1"/>
                        </a:solidFill>
                        <a:latin typeface="楷体_GB2312"/>
                        <a:ea typeface="楷体_GB2312"/>
                      </a:endParaRPr>
                    </a:p>
                    <a:p>
                      <a:pPr algn="ctr" fontAlgn="ctr"/>
                      <a:r>
                        <a:rPr lang="zh-CN" altLang="en-US" sz="1200" b="1" i="0">
                          <a:solidFill>
                            <a:schemeClr val="bg1"/>
                          </a:solidFill>
                          <a:latin typeface="楷体_GB2312"/>
                          <a:ea typeface="楷体_GB2312"/>
                        </a:rPr>
                        <a:t>金额份额</a:t>
                      </a:r>
                      <a:endParaRPr lang="zh-CN" altLang="en-US" sz="1200" b="1" i="0">
                        <a:solidFill>
                          <a:schemeClr val="bg1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>
                      <a:noFill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1" i="0">
                          <a:solidFill>
                            <a:schemeClr val="bg1"/>
                          </a:solidFill>
                          <a:latin typeface="楷体_GB2312"/>
                          <a:ea typeface="楷体_GB2312"/>
                        </a:rPr>
                        <a:t>联通</a:t>
                      </a:r>
                      <a:endParaRPr lang="zh-CN" altLang="en-US" sz="1200" b="1" i="0">
                        <a:solidFill>
                          <a:schemeClr val="bg1"/>
                        </a:solidFill>
                        <a:latin typeface="楷体_GB2312"/>
                        <a:ea typeface="楷体_GB2312"/>
                      </a:endParaRPr>
                    </a:p>
                    <a:p>
                      <a:pPr algn="ctr" fontAlgn="ctr"/>
                      <a:r>
                        <a:rPr lang="zh-CN" altLang="en-US" sz="1200" b="1" i="0">
                          <a:solidFill>
                            <a:schemeClr val="bg1"/>
                          </a:solidFill>
                          <a:latin typeface="楷体_GB2312"/>
                          <a:ea typeface="楷体_GB2312"/>
                        </a:rPr>
                        <a:t>金额份额</a:t>
                      </a:r>
                      <a:endParaRPr lang="zh-CN" altLang="en-US" sz="1200" b="1" i="0">
                        <a:solidFill>
                          <a:schemeClr val="bg1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205740"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党政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>
                      <a:noFill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56%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17%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26%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52%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23%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25%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06375"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金融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>
                      <a:noFill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40%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34%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26%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29%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54%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17%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05740"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医卫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>
                      <a:noFill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63%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9%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28%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92%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3%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4%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05740"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商客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>
                      <a:noFill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38%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42%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19%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54%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45%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2%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05740"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交通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>
                      <a:noFill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38%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48%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14%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24%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61%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16%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05740"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教育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>
                      <a:noFill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38%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29%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33%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81%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14%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5%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06375"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农业文旅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>
                      <a:noFill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39%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33%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28%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33%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18%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50%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05740"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工业能源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>
                      <a:noFill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20%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33%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47%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46%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37%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16%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06375"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融合创新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>
                      <a:noFill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13%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38%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50%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18%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23%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60%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05740"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互联网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>
                      <a:noFill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29%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43%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29%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26%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55%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19%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图表 5"/>
          <p:cNvGraphicFramePr/>
          <p:nvPr/>
        </p:nvGraphicFramePr>
        <p:xfrm>
          <a:off x="260985" y="3422650"/>
          <a:ext cx="11650980" cy="14420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graphicFrame>
        <p:nvGraphicFramePr>
          <p:cNvPr id="12" name="图表 5"/>
          <p:cNvGraphicFramePr/>
          <p:nvPr/>
        </p:nvGraphicFramePr>
        <p:xfrm>
          <a:off x="260985" y="5025390"/>
          <a:ext cx="11651615" cy="15506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custDataLst>
      <p:tags r:id="rId4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圆角矩形 9"/>
          <p:cNvSpPr/>
          <p:nvPr/>
        </p:nvSpPr>
        <p:spPr>
          <a:xfrm>
            <a:off x="0" y="591820"/>
            <a:ext cx="12192635" cy="6266815"/>
          </a:xfrm>
          <a:prstGeom prst="roundRect">
            <a:avLst>
              <a:gd name="adj" fmla="val 0"/>
            </a:avLst>
          </a:prstGeom>
          <a:solidFill>
            <a:srgbClr val="9FC9EA">
              <a:alpha val="30000"/>
            </a:srgbClr>
          </a:solidFill>
          <a:ln w="12700" cap="flat" cmpd="sng" algn="ctr">
            <a:solidFill>
              <a:srgbClr val="B1D8EE"/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>
              <a:solidFill>
                <a:sysClr val="window" lastClr="FFFFFF"/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44" name="圆角矩形 43"/>
          <p:cNvSpPr/>
          <p:nvPr/>
        </p:nvSpPr>
        <p:spPr>
          <a:xfrm>
            <a:off x="156210" y="811530"/>
            <a:ext cx="5864860" cy="5887720"/>
          </a:xfrm>
          <a:prstGeom prst="roundRect">
            <a:avLst>
              <a:gd name="adj" fmla="val 3084"/>
            </a:avLst>
          </a:prstGeom>
          <a:solidFill>
            <a:schemeClr val="accent2">
              <a:lumMod val="20000"/>
              <a:lumOff val="80000"/>
            </a:schemeClr>
          </a:solidFill>
          <a:ln w="12700" cap="flat" cmpd="sng" algn="ctr">
            <a:solidFill>
              <a:srgbClr val="0070C0">
                <a:alpha val="5000"/>
              </a:srgbClr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 sz="1200">
              <a:solidFill>
                <a:schemeClr val="accent1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3" name="圆角矩形 2"/>
          <p:cNvSpPr/>
          <p:nvPr/>
        </p:nvSpPr>
        <p:spPr>
          <a:xfrm>
            <a:off x="0" y="0"/>
            <a:ext cx="12192635" cy="591820"/>
          </a:xfrm>
          <a:prstGeom prst="roundRect">
            <a:avLst>
              <a:gd name="adj" fmla="val 5411"/>
            </a:avLst>
          </a:prstGeom>
          <a:solidFill>
            <a:srgbClr val="ADC8EA"/>
          </a:solidFill>
          <a:ln w="12700" cap="flat" cmpd="sng" algn="ctr">
            <a:solidFill>
              <a:srgbClr val="9FC9EA"/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>
              <a:solidFill>
                <a:sysClr val="window" lastClr="FFFFFF"/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359093" y="0"/>
            <a:ext cx="11474450" cy="59118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algn="ctr"/>
            <a:r>
              <a:rPr lang="zh-CN" altLang="en-US">
                <a:solidFill>
                  <a:srgbClr val="002060"/>
                </a:solidFill>
                <a:latin typeface="仿宋_GB2312" panose="02010609030101010101" charset="-122"/>
                <a:ea typeface="仿宋_GB2312" panose="02010609030101010101" charset="-122"/>
              </a:rPr>
              <a:t>当月友商中标大单</a:t>
            </a:r>
            <a:endParaRPr lang="zh-CN" altLang="en-US" sz="1600"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0" y="0"/>
            <a:ext cx="1435735" cy="69532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lvl="0" algn="ctr">
              <a:buClrTx/>
              <a:buSzTx/>
              <a:buFontTx/>
            </a:pPr>
            <a:r>
              <a:rPr lang="en-US" altLang="zh-CN" sz="540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65000">
                      <a:schemeClr val="accent1"/>
                    </a:gs>
                  </a:gsLst>
                  <a:lin ang="16200000" scaled="0"/>
                </a:gradFill>
                <a:latin typeface="微软雅黑" charset="0"/>
                <a:ea typeface="微软雅黑" charset="0"/>
                <a:sym typeface="+mn-ea"/>
              </a:rPr>
              <a:t>02</a:t>
            </a:r>
            <a:endParaRPr lang="en-US" altLang="zh-CN" sz="5400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65000">
                    <a:schemeClr val="accent1"/>
                  </a:gs>
                </a:gsLst>
                <a:lin ang="16200000" scaled="0"/>
              </a:gradFill>
              <a:latin typeface="微软雅黑" charset="0"/>
              <a:ea typeface="微软雅黑" charset="0"/>
              <a:sym typeface="+mn-ea"/>
            </a:endParaRPr>
          </a:p>
        </p:txBody>
      </p:sp>
      <p:sp>
        <p:nvSpPr>
          <p:cNvPr id="2" name="圆角矩形 1"/>
          <p:cNvSpPr/>
          <p:nvPr/>
        </p:nvSpPr>
        <p:spPr>
          <a:xfrm>
            <a:off x="6172200" y="811530"/>
            <a:ext cx="5864860" cy="5887720"/>
          </a:xfrm>
          <a:prstGeom prst="roundRect">
            <a:avLst>
              <a:gd name="adj" fmla="val 3084"/>
            </a:avLst>
          </a:prstGeom>
          <a:solidFill>
            <a:schemeClr val="accent3">
              <a:lumMod val="20000"/>
              <a:lumOff val="80000"/>
              <a:alpha val="63000"/>
            </a:schemeClr>
          </a:solidFill>
          <a:ln w="12700" cap="flat" cmpd="sng" algn="ctr">
            <a:solidFill>
              <a:srgbClr val="0070C0">
                <a:alpha val="5000"/>
              </a:srgbClr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 sz="1200">
              <a:solidFill>
                <a:schemeClr val="accent1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6" name="圆角矩形 5"/>
          <p:cNvSpPr/>
          <p:nvPr/>
        </p:nvSpPr>
        <p:spPr>
          <a:xfrm>
            <a:off x="156210" y="754380"/>
            <a:ext cx="5854700" cy="294005"/>
          </a:xfrm>
          <a:prstGeom prst="roundRect">
            <a:avLst>
              <a:gd name="adj" fmla="val 5411"/>
            </a:avLst>
          </a:prstGeom>
          <a:solidFill>
            <a:schemeClr val="accent2">
              <a:lumMod val="75000"/>
            </a:schemeClr>
          </a:solidFill>
          <a:ln w="12700" cap="flat" cmpd="sng" algn="ctr">
            <a:solidFill>
              <a:srgbClr val="0070C0">
                <a:alpha val="5000"/>
              </a:srgbClr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r>
              <a:rPr lang="zh-CN" altLang="en-US" sz="1200">
                <a:solidFill>
                  <a:schemeClr val="bg1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电信当月中标大单</a:t>
            </a:r>
            <a:endParaRPr lang="zh-CN" altLang="en-US" sz="1200">
              <a:solidFill>
                <a:schemeClr val="bg1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</p:txBody>
      </p:sp>
      <p:sp>
        <p:nvSpPr>
          <p:cNvPr id="7" name="圆角矩形 6"/>
          <p:cNvSpPr/>
          <p:nvPr/>
        </p:nvSpPr>
        <p:spPr>
          <a:xfrm>
            <a:off x="6182360" y="754380"/>
            <a:ext cx="5854700" cy="294005"/>
          </a:xfrm>
          <a:prstGeom prst="roundRect">
            <a:avLst>
              <a:gd name="adj" fmla="val 5411"/>
            </a:avLst>
          </a:prstGeom>
          <a:solidFill>
            <a:schemeClr val="accent3"/>
          </a:solidFill>
          <a:ln w="12700" cap="flat" cmpd="sng" algn="ctr">
            <a:solidFill>
              <a:srgbClr val="0070C0">
                <a:alpha val="5000"/>
              </a:srgbClr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r>
              <a:rPr lang="zh-CN" altLang="en-US" sz="1200">
                <a:solidFill>
                  <a:schemeClr val="bg1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联通当月中标大单</a:t>
            </a:r>
            <a:endParaRPr lang="zh-CN" altLang="en-US" sz="1200">
              <a:solidFill>
                <a:schemeClr val="bg1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</p:txBody>
      </p:sp>
      <p:graphicFrame>
        <p:nvGraphicFramePr>
          <p:cNvPr id="8" name="表格 7"/>
          <p:cNvGraphicFramePr/>
          <p:nvPr>
            <p:custDataLst>
              <p:tags r:id="rId1"/>
            </p:custDataLst>
          </p:nvPr>
        </p:nvGraphicFramePr>
        <p:xfrm>
          <a:off x="295593" y="1238250"/>
          <a:ext cx="5575935" cy="5127625"/>
        </p:xfrm>
        <a:graphic>
          <a:graphicData uri="http://schemas.openxmlformats.org/drawingml/2006/table">
            <a:tbl>
              <a:tblPr/>
              <a:tblGrid>
                <a:gridCol w="1783080"/>
                <a:gridCol w="584835"/>
                <a:gridCol w="2229485"/>
                <a:gridCol w="978535"/>
              </a:tblGrid>
              <a:tr h="0"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100" b="1" i="0">
                          <a:solidFill>
                            <a:srgbClr val="333333"/>
                          </a:solidFill>
                          <a:latin typeface="楷体_GB2312"/>
                          <a:ea typeface="楷体_GB2312"/>
                        </a:rPr>
                        <a:t>招标人</a:t>
                      </a:r>
                      <a:endParaRPr lang="zh-CN" sz="1100" b="1" i="0">
                        <a:solidFill>
                          <a:srgbClr val="333333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>
                      <a:noFill/>
                    </a:lnL>
                    <a:lnR w="12700">
                      <a:solidFill>
                        <a:schemeClr val="accent2"/>
                      </a:solidFill>
                      <a:prstDash val="sysDash"/>
                    </a:lnR>
                    <a:lnT>
                      <a:noFill/>
                    </a:lnT>
                    <a:lnB w="12700">
                      <a:solidFill>
                        <a:schemeClr val="accent2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100" b="1" i="0">
                          <a:solidFill>
                            <a:srgbClr val="333333"/>
                          </a:solidFill>
                          <a:latin typeface="楷体_GB2312"/>
                          <a:ea typeface="楷体_GB2312"/>
                        </a:rPr>
                        <a:t>行业</a:t>
                      </a:r>
                      <a:endParaRPr lang="zh-CN" sz="1100" b="1" i="0">
                        <a:solidFill>
                          <a:srgbClr val="333333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2"/>
                      </a:solidFill>
                      <a:prstDash val="sysDash"/>
                    </a:lnL>
                    <a:lnR w="12700">
                      <a:solidFill>
                        <a:schemeClr val="accent2"/>
                      </a:solidFill>
                      <a:prstDash val="sysDash"/>
                    </a:lnR>
                    <a:lnT>
                      <a:noFill/>
                    </a:lnT>
                    <a:lnB w="12700">
                      <a:solidFill>
                        <a:schemeClr val="accent2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100" b="1" i="0">
                          <a:solidFill>
                            <a:srgbClr val="333333"/>
                          </a:solidFill>
                          <a:latin typeface="楷体_GB2312"/>
                          <a:ea typeface="楷体_GB2312"/>
                        </a:rPr>
                        <a:t>项目名称</a:t>
                      </a:r>
                      <a:endParaRPr lang="zh-CN" sz="1100" b="1" i="0">
                        <a:solidFill>
                          <a:srgbClr val="333333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2"/>
                      </a:solidFill>
                      <a:prstDash val="sysDash"/>
                    </a:lnL>
                    <a:lnR w="12700">
                      <a:solidFill>
                        <a:schemeClr val="accent2"/>
                      </a:solidFill>
                      <a:prstDash val="sysDash"/>
                    </a:lnR>
                    <a:lnT>
                      <a:noFill/>
                    </a:lnT>
                    <a:lnB w="12700">
                      <a:solidFill>
                        <a:schemeClr val="accent2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100" b="1" i="0">
                          <a:solidFill>
                            <a:srgbClr val="333333"/>
                          </a:solidFill>
                          <a:latin typeface="楷体_GB2312"/>
                          <a:ea typeface="楷体_GB2312"/>
                        </a:rPr>
                        <a:t>中标金额（万元）</a:t>
                      </a:r>
                      <a:endParaRPr lang="zh-CN" sz="1100" b="1" i="0">
                        <a:solidFill>
                          <a:srgbClr val="333333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2"/>
                      </a:solidFill>
                      <a:prstDash val="sysDash"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chemeClr val="accent2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465455"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上海市大数据中心</a:t>
                      </a:r>
                      <a:endParaRPr lang="zh-CN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>
                      <a:noFill/>
                    </a:lnL>
                    <a:lnR w="12700">
                      <a:solidFill>
                        <a:schemeClr val="accent2"/>
                      </a:solidFill>
                      <a:prstDash val="sysDash"/>
                    </a:lnR>
                    <a:lnT w="12700">
                      <a:solidFill>
                        <a:schemeClr val="accent2"/>
                      </a:solidFill>
                      <a:prstDash val="sysDash"/>
                    </a:lnT>
                    <a:lnB w="12700">
                      <a:solidFill>
                        <a:schemeClr val="accent2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党政</a:t>
                      </a:r>
                      <a:endParaRPr lang="zh-CN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2"/>
                      </a:solidFill>
                      <a:prstDash val="sysDash"/>
                    </a:lnL>
                    <a:lnR w="12700">
                      <a:solidFill>
                        <a:schemeClr val="accent2"/>
                      </a:solidFill>
                      <a:prstDash val="sysDash"/>
                    </a:lnR>
                    <a:lnT w="12700">
                      <a:solidFill>
                        <a:schemeClr val="accent2"/>
                      </a:solidFill>
                      <a:prstDash val="sysDash"/>
                    </a:lnT>
                    <a:lnB w="12700">
                      <a:solidFill>
                        <a:schemeClr val="accent2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上海市政务云基础设施服务费</a:t>
                      </a:r>
                      <a:endParaRPr lang="zh-CN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2"/>
                      </a:solidFill>
                      <a:prstDash val="sysDash"/>
                    </a:lnL>
                    <a:lnR w="12700">
                      <a:solidFill>
                        <a:schemeClr val="accent2"/>
                      </a:solidFill>
                      <a:prstDash val="sysDash"/>
                    </a:lnR>
                    <a:lnT w="12700">
                      <a:solidFill>
                        <a:schemeClr val="accent2"/>
                      </a:solidFill>
                      <a:prstDash val="sysDash"/>
                    </a:lnT>
                    <a:lnB w="12700">
                      <a:solidFill>
                        <a:schemeClr val="accent2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24000</a:t>
                      </a:r>
                      <a:endParaRPr lang="en-US" altLang="zh-CN" sz="900" b="1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2"/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chemeClr val="accent2"/>
                      </a:solidFill>
                      <a:prstDash val="sysDash"/>
                    </a:lnT>
                    <a:lnB w="12700">
                      <a:solidFill>
                        <a:schemeClr val="accent2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</a:tr>
              <a:tr h="628015"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复旦大学附属中山医院</a:t>
                      </a:r>
                      <a:endParaRPr lang="zh-CN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>
                      <a:noFill/>
                    </a:lnL>
                    <a:lnR w="12700">
                      <a:solidFill>
                        <a:schemeClr val="accent2"/>
                      </a:solidFill>
                      <a:prstDash val="sysDash"/>
                    </a:lnR>
                    <a:lnT w="12700">
                      <a:solidFill>
                        <a:schemeClr val="accent2"/>
                      </a:solidFill>
                      <a:prstDash val="sysDash"/>
                    </a:lnT>
                    <a:lnB w="12700">
                      <a:solidFill>
                        <a:schemeClr val="accent2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医卫</a:t>
                      </a:r>
                      <a:endParaRPr lang="zh-CN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2"/>
                      </a:solidFill>
                      <a:prstDash val="sysDash"/>
                    </a:lnL>
                    <a:lnR w="12700">
                      <a:solidFill>
                        <a:schemeClr val="accent2"/>
                      </a:solidFill>
                      <a:prstDash val="sysDash"/>
                    </a:lnR>
                    <a:lnT w="12700">
                      <a:solidFill>
                        <a:schemeClr val="accent2"/>
                      </a:solidFill>
                      <a:prstDash val="sysDash"/>
                    </a:lnT>
                    <a:lnB w="12700">
                      <a:solidFill>
                        <a:schemeClr val="accent2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复旦大学附属中山医院</a:t>
                      </a: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2026</a:t>
                      </a:r>
                      <a:r>
                        <a:rPr lang="zh-CN" altLang="en-US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年人工智能全栈能力开发服务平台采购项目</a:t>
                      </a:r>
                      <a:endParaRPr lang="zh-CN" altLang="en-US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2"/>
                      </a:solidFill>
                      <a:prstDash val="sysDash"/>
                    </a:lnL>
                    <a:lnR w="12700">
                      <a:solidFill>
                        <a:schemeClr val="accent2"/>
                      </a:solidFill>
                      <a:prstDash val="sysDash"/>
                    </a:lnR>
                    <a:lnT w="12700">
                      <a:solidFill>
                        <a:schemeClr val="accent2"/>
                      </a:solidFill>
                      <a:prstDash val="sysDash"/>
                    </a:lnT>
                    <a:lnB w="12700">
                      <a:solidFill>
                        <a:schemeClr val="accent2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14655.5</a:t>
                      </a:r>
                      <a:endParaRPr lang="en-US" altLang="zh-CN" sz="900" b="1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2"/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chemeClr val="accent2"/>
                      </a:solidFill>
                      <a:prstDash val="sysDash"/>
                    </a:lnT>
                    <a:lnB w="12700">
                      <a:solidFill>
                        <a:schemeClr val="accent2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</a:tr>
              <a:tr h="465455"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上海市闵行区大数据中心</a:t>
                      </a:r>
                      <a:endParaRPr lang="zh-CN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>
                      <a:noFill/>
                    </a:lnL>
                    <a:lnR w="12700">
                      <a:solidFill>
                        <a:schemeClr val="accent2"/>
                      </a:solidFill>
                      <a:prstDash val="sysDash"/>
                    </a:lnR>
                    <a:lnT w="12700">
                      <a:solidFill>
                        <a:schemeClr val="accent2"/>
                      </a:solidFill>
                      <a:prstDash val="sysDash"/>
                    </a:lnT>
                    <a:lnB w="12700">
                      <a:solidFill>
                        <a:schemeClr val="accent2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党政</a:t>
                      </a:r>
                      <a:endParaRPr lang="zh-CN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2"/>
                      </a:solidFill>
                      <a:prstDash val="sysDash"/>
                    </a:lnL>
                    <a:lnR w="12700">
                      <a:solidFill>
                        <a:schemeClr val="accent2"/>
                      </a:solidFill>
                      <a:prstDash val="sysDash"/>
                    </a:lnR>
                    <a:lnT w="12700">
                      <a:solidFill>
                        <a:schemeClr val="accent2"/>
                      </a:solidFill>
                      <a:prstDash val="sysDash"/>
                    </a:lnT>
                    <a:lnB w="12700">
                      <a:solidFill>
                        <a:schemeClr val="accent2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闵行区城眸智联系统建设项目</a:t>
                      </a:r>
                      <a:endParaRPr lang="zh-CN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2"/>
                      </a:solidFill>
                      <a:prstDash val="sysDash"/>
                    </a:lnL>
                    <a:lnR w="12700">
                      <a:solidFill>
                        <a:schemeClr val="accent2"/>
                      </a:solidFill>
                      <a:prstDash val="sysDash"/>
                    </a:lnR>
                    <a:lnT w="12700">
                      <a:solidFill>
                        <a:schemeClr val="accent2"/>
                      </a:solidFill>
                      <a:prstDash val="sysDash"/>
                    </a:lnT>
                    <a:lnB w="12700">
                      <a:solidFill>
                        <a:schemeClr val="accent2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648</a:t>
                      </a:r>
                      <a:endParaRPr lang="en-US" altLang="zh-CN" sz="900" b="1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2"/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chemeClr val="accent2"/>
                      </a:solidFill>
                      <a:prstDash val="sysDash"/>
                    </a:lnT>
                    <a:lnB w="12700">
                      <a:solidFill>
                        <a:schemeClr val="accent2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</a:tr>
              <a:tr h="465455"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上海市闵行区中医医院</a:t>
                      </a:r>
                      <a:endParaRPr lang="zh-CN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>
                      <a:noFill/>
                    </a:lnL>
                    <a:lnR w="12700">
                      <a:solidFill>
                        <a:schemeClr val="accent2"/>
                      </a:solidFill>
                      <a:prstDash val="sysDash"/>
                    </a:lnR>
                    <a:lnT w="12700">
                      <a:solidFill>
                        <a:schemeClr val="accent2"/>
                      </a:solidFill>
                      <a:prstDash val="sysDash"/>
                    </a:lnT>
                    <a:lnB w="12700">
                      <a:solidFill>
                        <a:schemeClr val="accent2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医卫</a:t>
                      </a:r>
                      <a:endParaRPr lang="zh-CN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2"/>
                      </a:solidFill>
                      <a:prstDash val="sysDash"/>
                    </a:lnL>
                    <a:lnR w="12700">
                      <a:solidFill>
                        <a:schemeClr val="accent2"/>
                      </a:solidFill>
                      <a:prstDash val="sysDash"/>
                    </a:lnR>
                    <a:lnT w="12700">
                      <a:solidFill>
                        <a:schemeClr val="accent2"/>
                      </a:solidFill>
                      <a:prstDash val="sysDash"/>
                    </a:lnT>
                    <a:lnB w="12700">
                      <a:solidFill>
                        <a:schemeClr val="accent2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闵行区中医医院云资源及服务</a:t>
                      </a:r>
                      <a:endParaRPr lang="zh-CN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2"/>
                      </a:solidFill>
                      <a:prstDash val="sysDash"/>
                    </a:lnL>
                    <a:lnR w="12700">
                      <a:solidFill>
                        <a:schemeClr val="accent2"/>
                      </a:solidFill>
                      <a:prstDash val="sysDash"/>
                    </a:lnR>
                    <a:lnT w="12700">
                      <a:solidFill>
                        <a:schemeClr val="accent2"/>
                      </a:solidFill>
                      <a:prstDash val="sysDash"/>
                    </a:lnT>
                    <a:lnB w="12700">
                      <a:solidFill>
                        <a:schemeClr val="accent2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470.24</a:t>
                      </a:r>
                      <a:endParaRPr lang="en-US" altLang="zh-CN" sz="900" b="1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2"/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chemeClr val="accent2"/>
                      </a:solidFill>
                      <a:prstDash val="sysDash"/>
                    </a:lnT>
                    <a:lnB w="12700">
                      <a:solidFill>
                        <a:schemeClr val="accent2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</a:tr>
              <a:tr h="628650"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上海市静安区卫生信息中心</a:t>
                      </a:r>
                      <a:endParaRPr lang="zh-CN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>
                      <a:noFill/>
                    </a:lnL>
                    <a:lnR w="12700">
                      <a:solidFill>
                        <a:schemeClr val="accent2"/>
                      </a:solidFill>
                      <a:prstDash val="sysDash"/>
                    </a:lnR>
                    <a:lnT w="12700">
                      <a:solidFill>
                        <a:schemeClr val="accent2"/>
                      </a:solidFill>
                      <a:prstDash val="sysDash"/>
                    </a:lnT>
                    <a:lnB w="12700">
                      <a:solidFill>
                        <a:schemeClr val="accent2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医卫</a:t>
                      </a:r>
                      <a:endParaRPr lang="zh-CN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2"/>
                      </a:solidFill>
                      <a:prstDash val="sysDash"/>
                    </a:lnL>
                    <a:lnR w="12700">
                      <a:solidFill>
                        <a:schemeClr val="accent2"/>
                      </a:solidFill>
                      <a:prstDash val="sysDash"/>
                    </a:lnR>
                    <a:lnT w="12700">
                      <a:solidFill>
                        <a:schemeClr val="accent2"/>
                      </a:solidFill>
                      <a:prstDash val="sysDash"/>
                    </a:lnT>
                    <a:lnB w="12700">
                      <a:solidFill>
                        <a:schemeClr val="accent2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静安区域卫生信息平台硬件、授权及部分软件运维（</a:t>
                      </a: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2026</a:t>
                      </a:r>
                      <a:r>
                        <a:rPr lang="zh-CN" altLang="en-US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）</a:t>
                      </a:r>
                      <a:endParaRPr lang="zh-CN" altLang="en-US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2"/>
                      </a:solidFill>
                      <a:prstDash val="sysDash"/>
                    </a:lnL>
                    <a:lnR w="12700">
                      <a:solidFill>
                        <a:schemeClr val="accent2"/>
                      </a:solidFill>
                      <a:prstDash val="sysDash"/>
                    </a:lnR>
                    <a:lnT w="12700">
                      <a:solidFill>
                        <a:schemeClr val="accent2"/>
                      </a:solidFill>
                      <a:prstDash val="sysDash"/>
                    </a:lnT>
                    <a:lnB w="12700">
                      <a:solidFill>
                        <a:schemeClr val="accent2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337.855415</a:t>
                      </a:r>
                      <a:endParaRPr lang="en-US" altLang="zh-CN" sz="900" b="1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2"/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chemeClr val="accent2"/>
                      </a:solidFill>
                      <a:prstDash val="sysDash"/>
                    </a:lnT>
                    <a:lnB w="12700">
                      <a:solidFill>
                        <a:schemeClr val="accent2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</a:tr>
              <a:tr h="628650"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上海市松江区卫生健康委员会</a:t>
                      </a:r>
                      <a:endParaRPr lang="zh-CN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>
                      <a:noFill/>
                    </a:lnL>
                    <a:lnR w="12700">
                      <a:solidFill>
                        <a:schemeClr val="accent2"/>
                      </a:solidFill>
                      <a:prstDash val="sysDash"/>
                    </a:lnR>
                    <a:lnT w="12700">
                      <a:solidFill>
                        <a:schemeClr val="accent2"/>
                      </a:solidFill>
                      <a:prstDash val="sysDash"/>
                    </a:lnT>
                    <a:lnB w="12700">
                      <a:solidFill>
                        <a:schemeClr val="accent2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商客</a:t>
                      </a:r>
                      <a:endParaRPr lang="zh-CN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2"/>
                      </a:solidFill>
                      <a:prstDash val="sysDash"/>
                    </a:lnL>
                    <a:lnR w="12700">
                      <a:solidFill>
                        <a:schemeClr val="accent2"/>
                      </a:solidFill>
                      <a:prstDash val="sysDash"/>
                    </a:lnR>
                    <a:lnT w="12700">
                      <a:solidFill>
                        <a:schemeClr val="accent2"/>
                      </a:solidFill>
                      <a:prstDash val="sysDash"/>
                    </a:lnT>
                    <a:lnB w="12700">
                      <a:solidFill>
                        <a:schemeClr val="accent2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上海市松江区社区卫生服务中心核心应用系统上云</a:t>
                      </a: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(</a:t>
                      </a:r>
                      <a:r>
                        <a:rPr lang="zh-CN" altLang="en-US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运维</a:t>
                      </a: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)</a:t>
                      </a:r>
                      <a:r>
                        <a:rPr lang="zh-CN" altLang="en-US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（</a:t>
                      </a: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2026-2027</a:t>
                      </a:r>
                      <a:r>
                        <a:rPr lang="zh-CN" altLang="en-US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）</a:t>
                      </a:r>
                      <a:endParaRPr lang="zh-CN" altLang="en-US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2"/>
                      </a:solidFill>
                      <a:prstDash val="sysDash"/>
                    </a:lnL>
                    <a:lnR w="12700">
                      <a:solidFill>
                        <a:schemeClr val="accent2"/>
                      </a:solidFill>
                      <a:prstDash val="sysDash"/>
                    </a:lnR>
                    <a:lnT w="12700">
                      <a:solidFill>
                        <a:schemeClr val="accent2"/>
                      </a:solidFill>
                      <a:prstDash val="sysDash"/>
                    </a:lnT>
                    <a:lnB w="12700">
                      <a:solidFill>
                        <a:schemeClr val="accent2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330.4</a:t>
                      </a:r>
                      <a:endParaRPr lang="en-US" altLang="zh-CN" sz="900" b="1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2"/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chemeClr val="accent2"/>
                      </a:solidFill>
                      <a:prstDash val="sysDash"/>
                    </a:lnT>
                    <a:lnB w="12700">
                      <a:solidFill>
                        <a:schemeClr val="accent2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</a:tr>
              <a:tr h="628015"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上海市浦东新区惠南镇城市运行管理中心</a:t>
                      </a:r>
                      <a:endParaRPr lang="zh-CN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>
                      <a:noFill/>
                    </a:lnL>
                    <a:lnR w="12700">
                      <a:solidFill>
                        <a:schemeClr val="accent2"/>
                      </a:solidFill>
                      <a:prstDash val="sysDash"/>
                    </a:lnR>
                    <a:lnT w="12700">
                      <a:solidFill>
                        <a:schemeClr val="accent2"/>
                      </a:solidFill>
                      <a:prstDash val="sysDash"/>
                    </a:lnT>
                    <a:lnB w="12700">
                      <a:solidFill>
                        <a:schemeClr val="accent2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党政</a:t>
                      </a:r>
                      <a:endParaRPr lang="zh-CN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2"/>
                      </a:solidFill>
                      <a:prstDash val="sysDash"/>
                    </a:lnL>
                    <a:lnR w="12700">
                      <a:solidFill>
                        <a:schemeClr val="accent2"/>
                      </a:solidFill>
                      <a:prstDash val="sysDash"/>
                    </a:lnR>
                    <a:lnT w="12700">
                      <a:solidFill>
                        <a:schemeClr val="accent2"/>
                      </a:solidFill>
                      <a:prstDash val="sysDash"/>
                    </a:lnT>
                    <a:lnB w="12700">
                      <a:solidFill>
                        <a:schemeClr val="accent2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2026</a:t>
                      </a:r>
                      <a:r>
                        <a:rPr lang="zh-CN" altLang="en-US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年城运视频监控维保服务</a:t>
                      </a:r>
                      <a:endParaRPr lang="zh-CN" altLang="en-US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2"/>
                      </a:solidFill>
                      <a:prstDash val="sysDash"/>
                    </a:lnL>
                    <a:lnR w="12700">
                      <a:solidFill>
                        <a:schemeClr val="accent2"/>
                      </a:solidFill>
                      <a:prstDash val="sysDash"/>
                    </a:lnR>
                    <a:lnT w="12700">
                      <a:solidFill>
                        <a:schemeClr val="accent2"/>
                      </a:solidFill>
                      <a:prstDash val="sysDash"/>
                    </a:lnT>
                    <a:lnB w="12700">
                      <a:solidFill>
                        <a:schemeClr val="accent2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310.5216</a:t>
                      </a:r>
                      <a:endParaRPr lang="en-US" altLang="zh-CN" sz="900" b="1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2"/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chemeClr val="accent2"/>
                      </a:solidFill>
                      <a:prstDash val="sysDash"/>
                    </a:lnT>
                    <a:lnB w="12700">
                      <a:solidFill>
                        <a:schemeClr val="accent2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</a:tr>
              <a:tr h="628650"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上海市青浦区金泽镇城市运行管理中心</a:t>
                      </a:r>
                      <a:endParaRPr lang="zh-CN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>
                      <a:noFill/>
                    </a:lnL>
                    <a:lnR w="12700">
                      <a:solidFill>
                        <a:schemeClr val="accent2"/>
                      </a:solidFill>
                      <a:prstDash val="sysDash"/>
                    </a:lnR>
                    <a:lnT w="12700">
                      <a:solidFill>
                        <a:schemeClr val="accent2"/>
                      </a:solidFill>
                      <a:prstDash val="sysDash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党政</a:t>
                      </a:r>
                      <a:endParaRPr lang="zh-CN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2"/>
                      </a:solidFill>
                      <a:prstDash val="sysDash"/>
                    </a:lnL>
                    <a:lnR w="12700">
                      <a:solidFill>
                        <a:schemeClr val="accent2"/>
                      </a:solidFill>
                      <a:prstDash val="sysDash"/>
                    </a:lnR>
                    <a:lnT w="12700">
                      <a:solidFill>
                        <a:schemeClr val="accent2"/>
                      </a:solidFill>
                      <a:prstDash val="sysDash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租用长三角生态综合治理平台服务项目</a:t>
                      </a:r>
                      <a:endParaRPr lang="zh-CN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2"/>
                      </a:solidFill>
                      <a:prstDash val="sysDash"/>
                    </a:lnL>
                    <a:lnR w="12700">
                      <a:solidFill>
                        <a:schemeClr val="accent2"/>
                      </a:solidFill>
                      <a:prstDash val="sysDash"/>
                    </a:lnR>
                    <a:lnT w="12700">
                      <a:solidFill>
                        <a:schemeClr val="accent2"/>
                      </a:solidFill>
                      <a:prstDash val="sysDash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301.86</a:t>
                      </a:r>
                      <a:endParaRPr lang="en-US" altLang="zh-CN" sz="900" b="1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2"/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chemeClr val="accent2"/>
                      </a:solidFill>
                      <a:prstDash val="sysDash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表格 10"/>
          <p:cNvGraphicFramePr/>
          <p:nvPr>
            <p:custDataLst>
              <p:tags r:id="rId2"/>
            </p:custDataLst>
          </p:nvPr>
        </p:nvGraphicFramePr>
        <p:xfrm>
          <a:off x="6322060" y="1238250"/>
          <a:ext cx="5575935" cy="5128260"/>
        </p:xfrm>
        <a:graphic>
          <a:graphicData uri="http://schemas.openxmlformats.org/drawingml/2006/table">
            <a:tbl>
              <a:tblPr/>
              <a:tblGrid>
                <a:gridCol w="1783080"/>
                <a:gridCol w="584835"/>
                <a:gridCol w="2229485"/>
                <a:gridCol w="978535"/>
              </a:tblGrid>
              <a:tr h="589280"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100" b="1" i="0">
                          <a:solidFill>
                            <a:srgbClr val="333333"/>
                          </a:solidFill>
                          <a:latin typeface="楷体_GB2312"/>
                          <a:ea typeface="楷体_GB2312"/>
                        </a:rPr>
                        <a:t>招标人</a:t>
                      </a:r>
                      <a:endParaRPr lang="zh-CN" sz="1100" b="1" i="0">
                        <a:solidFill>
                          <a:srgbClr val="333333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>
                      <a:noFill/>
                    </a:lnL>
                    <a:lnR w="12700">
                      <a:solidFill>
                        <a:schemeClr val="accent3"/>
                      </a:solidFill>
                      <a:prstDash val="sysDash"/>
                    </a:lnR>
                    <a:lnT>
                      <a:noFill/>
                    </a:lnT>
                    <a:lnB w="12700">
                      <a:solidFill>
                        <a:schemeClr val="accent3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100" b="1" i="0">
                          <a:solidFill>
                            <a:srgbClr val="333333"/>
                          </a:solidFill>
                          <a:latin typeface="楷体_GB2312"/>
                          <a:ea typeface="楷体_GB2312"/>
                        </a:rPr>
                        <a:t>行业</a:t>
                      </a:r>
                      <a:endParaRPr lang="zh-CN" sz="1100" b="1" i="0">
                        <a:solidFill>
                          <a:srgbClr val="333333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3"/>
                      </a:solidFill>
                      <a:prstDash val="sysDash"/>
                    </a:lnL>
                    <a:lnR w="12700">
                      <a:solidFill>
                        <a:schemeClr val="accent3"/>
                      </a:solidFill>
                      <a:prstDash val="sysDash"/>
                    </a:lnR>
                    <a:lnT>
                      <a:noFill/>
                    </a:lnT>
                    <a:lnB w="12700">
                      <a:solidFill>
                        <a:schemeClr val="accent3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100" b="1" i="0">
                          <a:solidFill>
                            <a:srgbClr val="333333"/>
                          </a:solidFill>
                          <a:latin typeface="楷体_GB2312"/>
                          <a:ea typeface="楷体_GB2312"/>
                        </a:rPr>
                        <a:t>项目名称</a:t>
                      </a:r>
                      <a:endParaRPr lang="zh-CN" sz="1100" b="1" i="0">
                        <a:solidFill>
                          <a:srgbClr val="333333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3"/>
                      </a:solidFill>
                      <a:prstDash val="sysDash"/>
                    </a:lnL>
                    <a:lnR w="12700">
                      <a:solidFill>
                        <a:schemeClr val="accent3"/>
                      </a:solidFill>
                      <a:prstDash val="sysDash"/>
                    </a:lnR>
                    <a:lnT>
                      <a:noFill/>
                    </a:lnT>
                    <a:lnB w="12700">
                      <a:solidFill>
                        <a:schemeClr val="accent3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100" b="1" i="0">
                          <a:solidFill>
                            <a:srgbClr val="333333"/>
                          </a:solidFill>
                          <a:latin typeface="楷体_GB2312"/>
                          <a:ea typeface="楷体_GB2312"/>
                        </a:rPr>
                        <a:t>中标金额（万元）</a:t>
                      </a:r>
                      <a:endParaRPr lang="zh-CN" sz="1100" b="1" i="0">
                        <a:solidFill>
                          <a:srgbClr val="333333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3"/>
                      </a:solidFill>
                      <a:prstDash val="sysDash"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chemeClr val="accent3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465455"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上海市大数据中心</a:t>
                      </a:r>
                      <a:endParaRPr lang="zh-CN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>
                      <a:noFill/>
                    </a:lnL>
                    <a:lnR w="12700">
                      <a:solidFill>
                        <a:schemeClr val="accent3"/>
                      </a:solidFill>
                      <a:prstDash val="sysDash"/>
                    </a:lnR>
                    <a:lnT w="12700">
                      <a:solidFill>
                        <a:schemeClr val="accent3"/>
                      </a:solidFill>
                      <a:prstDash val="sysDash"/>
                    </a:lnT>
                    <a:lnB w="12700">
                      <a:solidFill>
                        <a:schemeClr val="accent3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党政</a:t>
                      </a:r>
                      <a:endParaRPr lang="zh-CN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3"/>
                      </a:solidFill>
                      <a:prstDash val="sysDash"/>
                    </a:lnL>
                    <a:lnR w="12700">
                      <a:solidFill>
                        <a:schemeClr val="accent3"/>
                      </a:solidFill>
                      <a:prstDash val="sysDash"/>
                    </a:lnR>
                    <a:lnT w="12700">
                      <a:solidFill>
                        <a:schemeClr val="accent3"/>
                      </a:solidFill>
                      <a:prstDash val="sysDash"/>
                    </a:lnT>
                    <a:lnB w="12700">
                      <a:solidFill>
                        <a:schemeClr val="accent3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上海市政务云基础设施服务费</a:t>
                      </a:r>
                      <a:endParaRPr lang="zh-CN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3"/>
                      </a:solidFill>
                      <a:prstDash val="sysDash"/>
                    </a:lnL>
                    <a:lnR w="12700">
                      <a:solidFill>
                        <a:schemeClr val="accent3"/>
                      </a:solidFill>
                      <a:prstDash val="sysDash"/>
                    </a:lnR>
                    <a:lnT w="12700">
                      <a:solidFill>
                        <a:schemeClr val="accent3"/>
                      </a:solidFill>
                      <a:prstDash val="sysDash"/>
                    </a:lnT>
                    <a:lnB w="12700">
                      <a:solidFill>
                        <a:schemeClr val="accent3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24000</a:t>
                      </a:r>
                      <a:endParaRPr lang="en-US" altLang="zh-CN" sz="900" b="1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3"/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chemeClr val="accent3"/>
                      </a:solidFill>
                      <a:prstDash val="sysDash"/>
                    </a:lnT>
                    <a:lnB w="12700">
                      <a:solidFill>
                        <a:schemeClr val="accent3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</a:tr>
              <a:tr h="628015"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复旦大学附属中山医院</a:t>
                      </a:r>
                      <a:endParaRPr lang="zh-CN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>
                      <a:noFill/>
                    </a:lnL>
                    <a:lnR w="12700">
                      <a:solidFill>
                        <a:schemeClr val="accent3"/>
                      </a:solidFill>
                      <a:prstDash val="sysDash"/>
                    </a:lnR>
                    <a:lnT w="12700">
                      <a:solidFill>
                        <a:schemeClr val="accent3"/>
                      </a:solidFill>
                      <a:prstDash val="sysDash"/>
                    </a:lnT>
                    <a:lnB w="12700">
                      <a:solidFill>
                        <a:schemeClr val="accent3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医卫</a:t>
                      </a:r>
                      <a:endParaRPr lang="zh-CN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3"/>
                      </a:solidFill>
                      <a:prstDash val="sysDash"/>
                    </a:lnL>
                    <a:lnR w="12700">
                      <a:solidFill>
                        <a:schemeClr val="accent3"/>
                      </a:solidFill>
                      <a:prstDash val="sysDash"/>
                    </a:lnR>
                    <a:lnT w="12700">
                      <a:solidFill>
                        <a:schemeClr val="accent3"/>
                      </a:solidFill>
                      <a:prstDash val="sysDash"/>
                    </a:lnT>
                    <a:lnB w="12700">
                      <a:solidFill>
                        <a:schemeClr val="accent3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复旦大学附属中山医院</a:t>
                      </a: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2026</a:t>
                      </a:r>
                      <a:r>
                        <a:rPr lang="zh-CN" altLang="en-US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年人工智能全栈能力开发服务平台采购项目</a:t>
                      </a:r>
                      <a:endParaRPr lang="zh-CN" altLang="en-US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3"/>
                      </a:solidFill>
                      <a:prstDash val="sysDash"/>
                    </a:lnL>
                    <a:lnR w="12700">
                      <a:solidFill>
                        <a:schemeClr val="accent3"/>
                      </a:solidFill>
                      <a:prstDash val="sysDash"/>
                    </a:lnR>
                    <a:lnT w="12700">
                      <a:solidFill>
                        <a:schemeClr val="accent3"/>
                      </a:solidFill>
                      <a:prstDash val="sysDash"/>
                    </a:lnT>
                    <a:lnB w="12700">
                      <a:solidFill>
                        <a:schemeClr val="accent3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14655.5</a:t>
                      </a:r>
                      <a:endParaRPr lang="en-US" altLang="zh-CN" sz="900" b="1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3"/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chemeClr val="accent3"/>
                      </a:solidFill>
                      <a:prstDash val="sysDash"/>
                    </a:lnT>
                    <a:lnB w="12700">
                      <a:solidFill>
                        <a:schemeClr val="accent3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</a:tr>
              <a:tr h="465455"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上海市闵行区大数据中心</a:t>
                      </a:r>
                      <a:endParaRPr lang="zh-CN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>
                      <a:noFill/>
                    </a:lnL>
                    <a:lnR w="12700">
                      <a:solidFill>
                        <a:schemeClr val="accent3"/>
                      </a:solidFill>
                      <a:prstDash val="sysDash"/>
                    </a:lnR>
                    <a:lnT w="12700">
                      <a:solidFill>
                        <a:schemeClr val="accent3"/>
                      </a:solidFill>
                      <a:prstDash val="sysDash"/>
                    </a:lnT>
                    <a:lnB w="12700">
                      <a:solidFill>
                        <a:schemeClr val="accent3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党政</a:t>
                      </a:r>
                      <a:endParaRPr lang="zh-CN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3"/>
                      </a:solidFill>
                      <a:prstDash val="sysDash"/>
                    </a:lnL>
                    <a:lnR w="12700">
                      <a:solidFill>
                        <a:schemeClr val="accent3"/>
                      </a:solidFill>
                      <a:prstDash val="sysDash"/>
                    </a:lnR>
                    <a:lnT w="12700">
                      <a:solidFill>
                        <a:schemeClr val="accent3"/>
                      </a:solidFill>
                      <a:prstDash val="sysDash"/>
                    </a:lnT>
                    <a:lnB w="12700">
                      <a:solidFill>
                        <a:schemeClr val="accent3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闵行区城眸智联系统建设项目</a:t>
                      </a:r>
                      <a:endParaRPr lang="zh-CN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3"/>
                      </a:solidFill>
                      <a:prstDash val="sysDash"/>
                    </a:lnL>
                    <a:lnR w="12700">
                      <a:solidFill>
                        <a:schemeClr val="accent3"/>
                      </a:solidFill>
                      <a:prstDash val="sysDash"/>
                    </a:lnR>
                    <a:lnT w="12700">
                      <a:solidFill>
                        <a:schemeClr val="accent3"/>
                      </a:solidFill>
                      <a:prstDash val="sysDash"/>
                    </a:lnT>
                    <a:lnB w="12700">
                      <a:solidFill>
                        <a:schemeClr val="accent3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648</a:t>
                      </a:r>
                      <a:endParaRPr lang="en-US" altLang="zh-CN" sz="900" b="1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3"/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chemeClr val="accent3"/>
                      </a:solidFill>
                      <a:prstDash val="sysDash"/>
                    </a:lnT>
                    <a:lnB w="12700">
                      <a:solidFill>
                        <a:schemeClr val="accent3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</a:tr>
              <a:tr h="466090"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上海市闵行区中医医院</a:t>
                      </a:r>
                      <a:endParaRPr lang="zh-CN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>
                      <a:noFill/>
                    </a:lnL>
                    <a:lnR w="12700">
                      <a:solidFill>
                        <a:schemeClr val="accent3"/>
                      </a:solidFill>
                      <a:prstDash val="sysDash"/>
                    </a:lnR>
                    <a:lnT w="12700">
                      <a:solidFill>
                        <a:schemeClr val="accent3"/>
                      </a:solidFill>
                      <a:prstDash val="sysDash"/>
                    </a:lnT>
                    <a:lnB w="12700">
                      <a:solidFill>
                        <a:schemeClr val="accent3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医卫</a:t>
                      </a:r>
                      <a:endParaRPr lang="zh-CN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3"/>
                      </a:solidFill>
                      <a:prstDash val="sysDash"/>
                    </a:lnL>
                    <a:lnR w="12700">
                      <a:solidFill>
                        <a:schemeClr val="accent3"/>
                      </a:solidFill>
                      <a:prstDash val="sysDash"/>
                    </a:lnR>
                    <a:lnT w="12700">
                      <a:solidFill>
                        <a:schemeClr val="accent3"/>
                      </a:solidFill>
                      <a:prstDash val="sysDash"/>
                    </a:lnT>
                    <a:lnB w="12700">
                      <a:solidFill>
                        <a:schemeClr val="accent3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闵行区中医医院云资源及服务</a:t>
                      </a:r>
                      <a:endParaRPr lang="zh-CN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3"/>
                      </a:solidFill>
                      <a:prstDash val="sysDash"/>
                    </a:lnL>
                    <a:lnR w="12700">
                      <a:solidFill>
                        <a:schemeClr val="accent3"/>
                      </a:solidFill>
                      <a:prstDash val="sysDash"/>
                    </a:lnR>
                    <a:lnT w="12700">
                      <a:solidFill>
                        <a:schemeClr val="accent3"/>
                      </a:solidFill>
                      <a:prstDash val="sysDash"/>
                    </a:lnT>
                    <a:lnB w="12700">
                      <a:solidFill>
                        <a:schemeClr val="accent3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470.24</a:t>
                      </a:r>
                      <a:endParaRPr lang="en-US" altLang="zh-CN" sz="900" b="1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3"/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chemeClr val="accent3"/>
                      </a:solidFill>
                      <a:prstDash val="sysDash"/>
                    </a:lnT>
                    <a:lnB w="12700">
                      <a:solidFill>
                        <a:schemeClr val="accent3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</a:tr>
              <a:tr h="628650"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上海市静安区卫生信息中心</a:t>
                      </a:r>
                      <a:endParaRPr lang="zh-CN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>
                      <a:noFill/>
                    </a:lnL>
                    <a:lnR w="12700">
                      <a:solidFill>
                        <a:schemeClr val="accent3"/>
                      </a:solidFill>
                      <a:prstDash val="sysDash"/>
                    </a:lnR>
                    <a:lnT w="12700">
                      <a:solidFill>
                        <a:schemeClr val="accent3"/>
                      </a:solidFill>
                      <a:prstDash val="sysDash"/>
                    </a:lnT>
                    <a:lnB w="12700">
                      <a:solidFill>
                        <a:schemeClr val="accent3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医卫</a:t>
                      </a:r>
                      <a:endParaRPr lang="zh-CN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3"/>
                      </a:solidFill>
                      <a:prstDash val="sysDash"/>
                    </a:lnL>
                    <a:lnR w="12700">
                      <a:solidFill>
                        <a:schemeClr val="accent3"/>
                      </a:solidFill>
                      <a:prstDash val="sysDash"/>
                    </a:lnR>
                    <a:lnT w="12700">
                      <a:solidFill>
                        <a:schemeClr val="accent3"/>
                      </a:solidFill>
                      <a:prstDash val="sysDash"/>
                    </a:lnT>
                    <a:lnB w="12700">
                      <a:solidFill>
                        <a:schemeClr val="accent3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静安区域卫生信息平台硬件、授权及部分软件运维（</a:t>
                      </a: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2026</a:t>
                      </a:r>
                      <a:r>
                        <a:rPr lang="zh-CN" altLang="en-US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）</a:t>
                      </a:r>
                      <a:endParaRPr lang="zh-CN" altLang="en-US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3"/>
                      </a:solidFill>
                      <a:prstDash val="sysDash"/>
                    </a:lnL>
                    <a:lnR w="12700">
                      <a:solidFill>
                        <a:schemeClr val="accent3"/>
                      </a:solidFill>
                      <a:prstDash val="sysDash"/>
                    </a:lnR>
                    <a:lnT w="12700">
                      <a:solidFill>
                        <a:schemeClr val="accent3"/>
                      </a:solidFill>
                      <a:prstDash val="sysDash"/>
                    </a:lnT>
                    <a:lnB w="12700">
                      <a:solidFill>
                        <a:schemeClr val="accent3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337.855415</a:t>
                      </a:r>
                      <a:endParaRPr lang="en-US" altLang="zh-CN" sz="900" b="1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3"/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chemeClr val="accent3"/>
                      </a:solidFill>
                      <a:prstDash val="sysDash"/>
                    </a:lnT>
                    <a:lnB w="12700">
                      <a:solidFill>
                        <a:schemeClr val="accent3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</a:tr>
              <a:tr h="628650"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上海市松江区卫生健康委员会</a:t>
                      </a:r>
                      <a:endParaRPr lang="zh-CN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>
                      <a:noFill/>
                    </a:lnL>
                    <a:lnR w="12700">
                      <a:solidFill>
                        <a:schemeClr val="accent3"/>
                      </a:solidFill>
                      <a:prstDash val="sysDash"/>
                    </a:lnR>
                    <a:lnT w="12700">
                      <a:solidFill>
                        <a:schemeClr val="accent3"/>
                      </a:solidFill>
                      <a:prstDash val="sysDash"/>
                    </a:lnT>
                    <a:lnB w="12700">
                      <a:solidFill>
                        <a:schemeClr val="accent3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商客</a:t>
                      </a:r>
                      <a:endParaRPr lang="zh-CN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3"/>
                      </a:solidFill>
                      <a:prstDash val="sysDash"/>
                    </a:lnL>
                    <a:lnR w="12700">
                      <a:solidFill>
                        <a:schemeClr val="accent3"/>
                      </a:solidFill>
                      <a:prstDash val="sysDash"/>
                    </a:lnR>
                    <a:lnT w="12700">
                      <a:solidFill>
                        <a:schemeClr val="accent3"/>
                      </a:solidFill>
                      <a:prstDash val="sysDash"/>
                    </a:lnT>
                    <a:lnB w="12700">
                      <a:solidFill>
                        <a:schemeClr val="accent3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上海市松江区社区卫生服务中心核心应用系统上云</a:t>
                      </a: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(</a:t>
                      </a:r>
                      <a:r>
                        <a:rPr lang="zh-CN" altLang="en-US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运维</a:t>
                      </a: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)</a:t>
                      </a:r>
                      <a:r>
                        <a:rPr lang="zh-CN" altLang="en-US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（</a:t>
                      </a: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2026-2027</a:t>
                      </a:r>
                      <a:r>
                        <a:rPr lang="zh-CN" altLang="en-US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）</a:t>
                      </a:r>
                      <a:endParaRPr lang="zh-CN" altLang="en-US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3"/>
                      </a:solidFill>
                      <a:prstDash val="sysDash"/>
                    </a:lnL>
                    <a:lnR w="12700">
                      <a:solidFill>
                        <a:schemeClr val="accent3"/>
                      </a:solidFill>
                      <a:prstDash val="sysDash"/>
                    </a:lnR>
                    <a:lnT w="12700">
                      <a:solidFill>
                        <a:schemeClr val="accent3"/>
                      </a:solidFill>
                      <a:prstDash val="sysDash"/>
                    </a:lnT>
                    <a:lnB w="12700">
                      <a:solidFill>
                        <a:schemeClr val="accent3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330.4</a:t>
                      </a:r>
                      <a:endParaRPr lang="en-US" altLang="zh-CN" sz="900" b="1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3"/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chemeClr val="accent3"/>
                      </a:solidFill>
                      <a:prstDash val="sysDash"/>
                    </a:lnT>
                    <a:lnB w="12700">
                      <a:solidFill>
                        <a:schemeClr val="accent3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</a:tr>
              <a:tr h="628015"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上海市浦东新区惠南镇城市运行管理中心</a:t>
                      </a:r>
                      <a:endParaRPr lang="zh-CN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>
                      <a:noFill/>
                    </a:lnL>
                    <a:lnR w="12700">
                      <a:solidFill>
                        <a:schemeClr val="accent3"/>
                      </a:solidFill>
                      <a:prstDash val="sysDash"/>
                    </a:lnR>
                    <a:lnT w="12700">
                      <a:solidFill>
                        <a:schemeClr val="accent3"/>
                      </a:solidFill>
                      <a:prstDash val="sysDash"/>
                    </a:lnT>
                    <a:lnB w="12700">
                      <a:solidFill>
                        <a:schemeClr val="accent3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党政</a:t>
                      </a:r>
                      <a:endParaRPr lang="zh-CN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3"/>
                      </a:solidFill>
                      <a:prstDash val="sysDash"/>
                    </a:lnL>
                    <a:lnR w="12700">
                      <a:solidFill>
                        <a:schemeClr val="accent3"/>
                      </a:solidFill>
                      <a:prstDash val="sysDash"/>
                    </a:lnR>
                    <a:lnT w="12700">
                      <a:solidFill>
                        <a:schemeClr val="accent3"/>
                      </a:solidFill>
                      <a:prstDash val="sysDash"/>
                    </a:lnT>
                    <a:lnB w="12700">
                      <a:solidFill>
                        <a:schemeClr val="accent3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2026</a:t>
                      </a:r>
                      <a:r>
                        <a:rPr lang="zh-CN" altLang="en-US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年城运视频监控维保服务</a:t>
                      </a:r>
                      <a:endParaRPr lang="zh-CN" altLang="en-US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3"/>
                      </a:solidFill>
                      <a:prstDash val="sysDash"/>
                    </a:lnL>
                    <a:lnR w="12700">
                      <a:solidFill>
                        <a:schemeClr val="accent3"/>
                      </a:solidFill>
                      <a:prstDash val="sysDash"/>
                    </a:lnR>
                    <a:lnT w="12700">
                      <a:solidFill>
                        <a:schemeClr val="accent3"/>
                      </a:solidFill>
                      <a:prstDash val="sysDash"/>
                    </a:lnT>
                    <a:lnB w="12700">
                      <a:solidFill>
                        <a:schemeClr val="accent3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310.5216</a:t>
                      </a:r>
                      <a:endParaRPr lang="en-US" altLang="zh-CN" sz="900" b="1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3"/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chemeClr val="accent3"/>
                      </a:solidFill>
                      <a:prstDash val="sysDash"/>
                    </a:lnT>
                    <a:lnB w="12700">
                      <a:solidFill>
                        <a:schemeClr val="accent3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</a:tr>
              <a:tr h="628650"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上海市青浦区金泽镇城市运行管理中心</a:t>
                      </a:r>
                      <a:endParaRPr lang="zh-CN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>
                      <a:noFill/>
                    </a:lnL>
                    <a:lnR w="12700">
                      <a:solidFill>
                        <a:schemeClr val="accent3"/>
                      </a:solidFill>
                      <a:prstDash val="sysDash"/>
                    </a:lnR>
                    <a:lnT w="12700">
                      <a:solidFill>
                        <a:schemeClr val="accent3"/>
                      </a:solidFill>
                      <a:prstDash val="sysDash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党政</a:t>
                      </a:r>
                      <a:endParaRPr lang="zh-CN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3"/>
                      </a:solidFill>
                      <a:prstDash val="sysDash"/>
                    </a:lnL>
                    <a:lnR w="12700">
                      <a:solidFill>
                        <a:schemeClr val="accent3"/>
                      </a:solidFill>
                      <a:prstDash val="sysDash"/>
                    </a:lnR>
                    <a:lnT w="12700">
                      <a:solidFill>
                        <a:schemeClr val="accent3"/>
                      </a:solidFill>
                      <a:prstDash val="sysDash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租用长三角生态综合治理平台服务项目</a:t>
                      </a:r>
                      <a:endParaRPr lang="zh-CN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3"/>
                      </a:solidFill>
                      <a:prstDash val="sysDash"/>
                    </a:lnL>
                    <a:lnR w="12700">
                      <a:solidFill>
                        <a:schemeClr val="accent3"/>
                      </a:solidFill>
                      <a:prstDash val="sysDash"/>
                    </a:lnR>
                    <a:lnT w="12700">
                      <a:solidFill>
                        <a:schemeClr val="accent3"/>
                      </a:solidFill>
                      <a:prstDash val="sysDash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301.86</a:t>
                      </a:r>
                      <a:endParaRPr lang="en-US" altLang="zh-CN" sz="900" b="1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3"/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chemeClr val="accent3"/>
                      </a:solidFill>
                      <a:prstDash val="sysDash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</a:tr>
            </a:tbl>
          </a:graphicData>
        </a:graphic>
      </p:graphicFrame>
    </p:spTree>
    <p:custDataLst>
      <p:tags r:id="rId3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TABLE_ENDDRAG_ORIGIN_RECT" val="451*424"/>
  <p:tag name="TABLE_ENDDRAG_RECT" val="28*94*451*424"/>
</p:tagLst>
</file>

<file path=ppt/tags/tag101.xml><?xml version="1.0" encoding="utf-8"?>
<p:tagLst xmlns:p="http://schemas.openxmlformats.org/presentationml/2006/main">
  <p:tag name="TABLE_ENDDRAG_ORIGIN_RECT" val="451*182"/>
  <p:tag name="TABLE_ENDDRAG_RECT" val="488*159*451*182"/>
</p:tagLst>
</file>

<file path=ppt/tags/tag102.xml><?xml version="1.0" encoding="utf-8"?>
<p:tagLst xmlns:p="http://schemas.openxmlformats.org/presentationml/2006/main">
  <p:tag name="TABLE_ENDDRAG_ORIGIN_RECT" val="725*205"/>
  <p:tag name="TABLE_ENDDRAG_RECT" val="213*83*725*205"/>
</p:tagLst>
</file>

<file path=ppt/tags/tag103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04.xml><?xml version="1.0" encoding="utf-8"?>
<p:tagLst xmlns:p="http://schemas.openxmlformats.org/presentationml/2006/main">
  <p:tag name="KSO_DOCER_RESOURCE_TRACE_INFO" val="{&quot;id&quot;:&quot;4522504&quot;,&quot;origin&quot;:0,&quot;type&quot;:&quot;icons&quot;,&quot;user&quot;:&quot;1517966232&quot;}"/>
</p:tagLst>
</file>

<file path=ppt/tags/tag105.xml><?xml version="1.0" encoding="utf-8"?>
<p:tagLst xmlns:p="http://schemas.openxmlformats.org/presentationml/2006/main">
  <p:tag name="KSO_DOCER_RESOURCE_TRACE_INFO" val="{&quot;id&quot;:&quot;4522504&quot;,&quot;origin&quot;:0,&quot;type&quot;:&quot;icons&quot;,&quot;user&quot;:&quot;1517966232&quot;}"/>
</p:tagLst>
</file>

<file path=ppt/tags/tag106.xml><?xml version="1.0" encoding="utf-8"?>
<p:tagLst xmlns:p="http://schemas.openxmlformats.org/presentationml/2006/main">
  <p:tag name="KSO_DOCER_RESOURCE_TRACE_INFO" val="{&quot;id&quot;:&quot;4522504&quot;,&quot;origin&quot;:0,&quot;type&quot;:&quot;icons&quot;,&quot;user&quot;:&quot;1517966232&quot;}"/>
</p:tagLst>
</file>

<file path=ppt/tags/tag107.xml><?xml version="1.0" encoding="utf-8"?>
<p:tagLst xmlns:p="http://schemas.openxmlformats.org/presentationml/2006/main">
  <p:tag name="KSO_DOCER_RESOURCE_TRACE_INFO" val="{&quot;id&quot;:&quot;4522504&quot;,&quot;origin&quot;:0,&quot;type&quot;:&quot;icons&quot;,&quot;user&quot;:&quot;1517966232&quot;}"/>
</p:tagLst>
</file>

<file path=ppt/tags/tag108.xml><?xml version="1.0" encoding="utf-8"?>
<p:tagLst xmlns:p="http://schemas.openxmlformats.org/presentationml/2006/main">
  <p:tag name="KSO_DOCER_RESOURCE_TRACE_INFO" val="{&quot;id&quot;:&quot;4522504&quot;,&quot;origin&quot;:0,&quot;type&quot;:&quot;icons&quot;,&quot;user&quot;:&quot;1517966232&quot;}"/>
</p:tagLst>
</file>

<file path=ppt/tags/tag109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resource_record_key" val="{&quot;10&quot;:[21569564,20277862,3659150,21569559,3642957,50062422,4588277,50023787,4523943,21572623,50063197,4518795,20093124,50044788,50059547,4530809,4519705,4450793,4450878,20281189,21538076,21601050,50063430,50008477,4522504,4525709,4532504,50040939],&quot;65&quot;:[20205081]}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TABLE_ENDDRAG_ORIGIN_RECT" val="490*194"/>
  <p:tag name="TABLE_ENDDRAG_RECT" val="441*62*490*194"/>
</p:tagLst>
</file>

<file path=ppt/tags/tag111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resource_record_key" val="{&quot;10&quot;:[21569564,20277862,3659150,21569559,3642957,50062422,4588277,50023787,4525709,4523943,21572623,50063197,4518795,20093124,50044788,50059547,4530809,4519705,4450793,4450878,20281189,21538076,21601050,50063430,50008477],&quot;65&quot;:[20205081]}"/>
</p:tagLst>
</file>

<file path=ppt/tags/tag112.xml><?xml version="1.0" encoding="utf-8"?>
<p:tagLst xmlns:p="http://schemas.openxmlformats.org/presentationml/2006/main">
  <p:tag name="TABLE_ENDDRAG_ORIGIN_RECT" val="439*412"/>
  <p:tag name="TABLE_ENDDRAG_RECT" val="23*97*439*412"/>
</p:tagLst>
</file>

<file path=ppt/tags/tag113.xml><?xml version="1.0" encoding="utf-8"?>
<p:tagLst xmlns:p="http://schemas.openxmlformats.org/presentationml/2006/main">
  <p:tag name="TABLE_ENDDRAG_ORIGIN_RECT" val="439*412"/>
  <p:tag name="TABLE_ENDDRAG_RECT" val="23*97*439*412"/>
</p:tagLst>
</file>

<file path=ppt/tags/tag114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resource_record_key" val="{&quot;10&quot;:[21569564,20277862,3659150,21569559,3642957,50062422,4588277,50023787,4525709,4523943,21572623,50063197,4518795,20093124,50044788,50059547,4530809,4519705,4450793,4450878,20281189,21538076,21601050,50063430,50008477],&quot;65&quot;:[20205081]}"/>
</p:tagLst>
</file>

<file path=ppt/tags/tag115.xml><?xml version="1.0" encoding="utf-8"?>
<p:tagLst xmlns:p="http://schemas.openxmlformats.org/presentationml/2006/main">
  <p:tag name="resource_record_key" val="{&quot;10&quot;:[21569564,20277862,3659150,21569559,3642957,50062422,4588277,50023787,4523943,21572623,50063197,4518795,20093124,50044788,50059547,4530809,4519705,4450793,4450878,20281189,21538076,21601050,50063430,50008477,4522504,4525709,4532504,50040939],&quot;65&quot;:[20205081]}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DOCER_RESOURCE_TRACE_INFO" val="{&quot;id&quot;:&quot;50059489&quot;,&quot;origin&quot;:0,&quot;type&quot;:&quot;icons&quot;,&quot;user&quot;:&quot;1517966232&quot;}"/>
</p:tagLst>
</file>

<file path=ppt/tags/tag64.xml><?xml version="1.0" encoding="utf-8"?>
<p:tagLst xmlns:p="http://schemas.openxmlformats.org/presentationml/2006/main">
  <p:tag name="KSO_DOCER_RESOURCE_TRACE_INFO" val="{&quot;id&quot;:&quot;19990173&quot;,&quot;origin&quot;:0,&quot;type&quot;:&quot;icons&quot;,&quot;user&quot;:&quot;1517966232&quot;}"/>
</p:tagLst>
</file>

<file path=ppt/tags/tag65.xml><?xml version="1.0" encoding="utf-8"?>
<p:tagLst xmlns:p="http://schemas.openxmlformats.org/presentationml/2006/main">
  <p:tag name="KSO_DOCER_RESOURCE_TRACE_INFO" val="{&quot;id&quot;:&quot;19990173&quot;,&quot;origin&quot;:0,&quot;type&quot;:&quot;icons&quot;,&quot;user&quot;:&quot;1517966232&quot;}"/>
</p:tagLst>
</file>

<file path=ppt/tags/tag66.xml><?xml version="1.0" encoding="utf-8"?>
<p:tagLst xmlns:p="http://schemas.openxmlformats.org/presentationml/2006/main">
  <p:tag name="KSO_DOCER_RESOURCE_TRACE_INFO" val="{&quot;id&quot;:&quot;19990173&quot;,&quot;origin&quot;:0,&quot;type&quot;:&quot;icons&quot;,&quot;user&quot;:&quot;1517966232&quot;}"/>
</p:tagLst>
</file>

<file path=ppt/tags/tag67.xml><?xml version="1.0" encoding="utf-8"?>
<p:tagLst xmlns:p="http://schemas.openxmlformats.org/presentationml/2006/main">
  <p:tag name="KSO_DOCER_RESOURCE_TRACE_INFO" val="{&quot;id&quot;:&quot;19990173&quot;,&quot;origin&quot;:0,&quot;type&quot;:&quot;icons&quot;,&quot;user&quot;:&quot;1517966232&quot;}"/>
</p:tagLst>
</file>

<file path=ppt/tags/tag68.xml><?xml version="1.0" encoding="utf-8"?>
<p:tagLst xmlns:p="http://schemas.openxmlformats.org/presentationml/2006/main">
  <p:tag name="KSO_DOCER_RESOURCE_TRACE_INFO" val="{&quot;id&quot;:&quot;19990173&quot;,&quot;origin&quot;:0,&quot;type&quot;:&quot;icons&quot;,&quot;user&quot;:&quot;1517966232&quot;}"/>
</p:tagLst>
</file>

<file path=ppt/tags/tag69.xml><?xml version="1.0" encoding="utf-8"?>
<p:tagLst xmlns:p="http://schemas.openxmlformats.org/presentationml/2006/main">
  <p:tag name="KSO_DOCER_RESOURCE_TRACE_INFO" val="{&quot;id&quot;:&quot;19990173&quot;,&quot;origin&quot;:0,&quot;type&quot;:&quot;icons&quot;,&quot;user&quot;:&quot;1517966232&quot;}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resource_record_key" val="{&quot;10&quot;:[50059489,19990173,4587623,4584642,21600767,21600768,21600769],&quot;65&quot;:[20205081]}"/>
</p:tagLst>
</file>

<file path=ppt/tags/tag71.xml><?xml version="1.0" encoding="utf-8"?>
<p:tagLst xmlns:p="http://schemas.openxmlformats.org/presentationml/2006/main">
  <p:tag name="KSO_DOCER_RESOURCE_TRACE_INFO" val="{&quot;id&quot;:&quot;21569564&quot;,&quot;origin&quot;:0,&quot;type&quot;:&quot;icons&quot;,&quot;user&quot;:&quot;1517966232&quot;}"/>
</p:tagLst>
</file>

<file path=ppt/tags/tag72.xml><?xml version="1.0" encoding="utf-8"?>
<p:tagLst xmlns:p="http://schemas.openxmlformats.org/presentationml/2006/main">
  <p:tag name="KSO_DOCER_RESOURCE_TRACE_INFO" val="{&quot;id&quot;:&quot;20277862&quot;,&quot;origin&quot;:0,&quot;type&quot;:&quot;icons&quot;,&quot;user&quot;:&quot;1517966232&quot;}"/>
</p:tagLst>
</file>

<file path=ppt/tags/tag73.xml><?xml version="1.0" encoding="utf-8"?>
<p:tagLst xmlns:p="http://schemas.openxmlformats.org/presentationml/2006/main">
  <p:tag name="KSO_DOCER_RESOURCE_TRACE_INFO" val="{&quot;id&quot;:&quot;20277862&quot;,&quot;origin&quot;:0,&quot;type&quot;:&quot;icons&quot;,&quot;user&quot;:&quot;1517966232&quot;}"/>
</p:tagLst>
</file>

<file path=ppt/tags/tag74.xml><?xml version="1.0" encoding="utf-8"?>
<p:tagLst xmlns:p="http://schemas.openxmlformats.org/presentationml/2006/main">
  <p:tag name="KSO_DOCER_RESOURCE_TRACE_INFO" val="{&quot;id&quot;:&quot;20277862&quot;,&quot;origin&quot;:0,&quot;type&quot;:&quot;icons&quot;,&quot;user&quot;:&quot;1517966232&quot;}"/>
</p:tagLst>
</file>

<file path=ppt/tags/tag75.xml><?xml version="1.0" encoding="utf-8"?>
<p:tagLst xmlns:p="http://schemas.openxmlformats.org/presentationml/2006/main">
  <p:tag name="KSO_DOCER_RESOURCE_TRACE_INFO" val="{&quot;id&quot;:&quot;21569564&quot;,&quot;origin&quot;:0,&quot;type&quot;:&quot;icons&quot;,&quot;user&quot;:&quot;1517966232&quot;}"/>
</p:tagLst>
</file>

<file path=ppt/tags/tag76.xml><?xml version="1.0" encoding="utf-8"?>
<p:tagLst xmlns:p="http://schemas.openxmlformats.org/presentationml/2006/main">
  <p:tag name="KSO_DOCER_RESOURCE_TRACE_INFO" val="{&quot;id&quot;:&quot;21569564&quot;,&quot;origin&quot;:0,&quot;type&quot;:&quot;icons&quot;,&quot;user&quot;:&quot;1517966232&quot;}"/>
</p:tagLst>
</file>

<file path=ppt/tags/tag77.xml><?xml version="1.0" encoding="utf-8"?>
<p:tagLst xmlns:p="http://schemas.openxmlformats.org/presentationml/2006/main">
  <p:tag name="KSO_DOCER_RESOURCE_TRACE_INFO" val="{&quot;id&quot;:&quot;21569564&quot;,&quot;origin&quot;:0,&quot;type&quot;:&quot;icons&quot;,&quot;user&quot;:&quot;1517966232&quot;}"/>
</p:tagLst>
</file>

<file path=ppt/tags/tag78.xml><?xml version="1.0" encoding="utf-8"?>
<p:tagLst xmlns:p="http://schemas.openxmlformats.org/presentationml/2006/main">
  <p:tag name="KSO_DOCER_RESOURCE_TRACE_INFO" val="{&quot;id&quot;:&quot;21569564&quot;,&quot;origin&quot;:0,&quot;type&quot;:&quot;icons&quot;,&quot;user&quot;:&quot;1517966232&quot;}"/>
</p:tagLst>
</file>

<file path=ppt/tags/tag79.xml><?xml version="1.0" encoding="utf-8"?>
<p:tagLst xmlns:p="http://schemas.openxmlformats.org/presentationml/2006/main">
  <p:tag name="KSO_DOCER_RESOURCE_TRACE_INFO" val="{&quot;id&quot;:&quot;21569564&quot;,&quot;origin&quot;:0,&quot;type&quot;:&quot;icons&quot;,&quot;user&quot;:&quot;1517966232&quot;}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DOCER_RESOURCE_TRACE_INFO" val="{&quot;id&quot;:&quot;21569564&quot;,&quot;origin&quot;:0,&quot;type&quot;:&quot;icons&quot;,&quot;user&quot;:&quot;1517966232&quot;}"/>
</p:tagLst>
</file>

<file path=ppt/tags/tag81.xml><?xml version="1.0" encoding="utf-8"?>
<p:tagLst xmlns:p="http://schemas.openxmlformats.org/presentationml/2006/main">
  <p:tag name="KSO_DOCER_RESOURCE_TRACE_INFO" val="{&quot;id&quot;:&quot;21569564&quot;,&quot;origin&quot;:0,&quot;type&quot;:&quot;icons&quot;,&quot;user&quot;:&quot;1517966232&quot;}"/>
</p:tagLst>
</file>

<file path=ppt/tags/tag82.xml><?xml version="1.0" encoding="utf-8"?>
<p:tagLst xmlns:p="http://schemas.openxmlformats.org/presentationml/2006/main">
  <p:tag name="KSO_DOCER_RESOURCE_TRACE_INFO" val="{&quot;id&quot;:&quot;21559307&quot;,&quot;origin&quot;:0,&quot;type&quot;:&quot;icons&quot;,&quot;user&quot;:&quot;1517966232&quot;}"/>
</p:tagLst>
</file>

<file path=ppt/tags/tag83.xml><?xml version="1.0" encoding="utf-8"?>
<p:tagLst xmlns:p="http://schemas.openxmlformats.org/presentationml/2006/main">
  <p:tag name="KSO_DOCER_RESOURCE_TRACE_INFO" val="{&quot;id&quot;:&quot;4531791&quot;,&quot;origin&quot;:0,&quot;type&quot;:&quot;icons&quot;,&quot;user&quot;:&quot;1517966232&quot;}"/>
</p:tagLst>
</file>

<file path=ppt/tags/tag84.xml><?xml version="1.0" encoding="utf-8"?>
<p:tagLst xmlns:p="http://schemas.openxmlformats.org/presentationml/2006/main">
  <p:tag name="KSO_DOCER_RESOURCE_TRACE_INFO" val="{&quot;id&quot;:&quot;21559307&quot;,&quot;origin&quot;:0,&quot;type&quot;:&quot;icons&quot;,&quot;user&quot;:&quot;1517966232&quot;}"/>
</p:tagLst>
</file>

<file path=ppt/tags/tag85.xml><?xml version="1.0" encoding="utf-8"?>
<p:tagLst xmlns:p="http://schemas.openxmlformats.org/presentationml/2006/main">
  <p:tag name="KSO_DOCER_RESOURCE_TRACE_INFO" val="{&quot;id&quot;:&quot;4450791&quot;,&quot;origin&quot;:0,&quot;type&quot;:&quot;icons&quot;,&quot;user&quot;:&quot;1517966232&quot;}"/>
</p:tagLst>
</file>

<file path=ppt/tags/tag86.xml><?xml version="1.0" encoding="utf-8"?>
<p:tagLst xmlns:p="http://schemas.openxmlformats.org/presentationml/2006/main">
  <p:tag name="KSO_DOCER_RESOURCE_TRACE_INFO" val="{&quot;id&quot;:&quot;50024367&quot;,&quot;origin&quot;:0,&quot;type&quot;:&quot;icons&quot;,&quot;user&quot;:&quot;1517966232&quot;}"/>
</p:tagLst>
</file>

<file path=ppt/tags/tag87.xml><?xml version="1.0" encoding="utf-8"?>
<p:tagLst xmlns:p="http://schemas.openxmlformats.org/presentationml/2006/main">
  <p:tag name="KSO_DOCER_RESOURCE_TRACE_INFO" val="{&quot;id&quot;:&quot;50025965&quot;,&quot;origin&quot;:0,&quot;type&quot;:&quot;icons&quot;,&quot;user&quot;:&quot;1517966232&quot;}"/>
</p:tagLst>
</file>

<file path=ppt/tags/tag88.xml><?xml version="1.0" encoding="utf-8"?>
<p:tagLst xmlns:p="http://schemas.openxmlformats.org/presentationml/2006/main">
  <p:tag name="KSO_DOCER_RESOURCE_TRACE_INFO" val="{&quot;id&quot;:&quot;21559307&quot;,&quot;origin&quot;:0,&quot;type&quot;:&quot;icons&quot;,&quot;user&quot;:&quot;1517966232&quot;}"/>
</p:tagLst>
</file>

<file path=ppt/tags/tag89.xml><?xml version="1.0" encoding="utf-8"?>
<p:tagLst xmlns:p="http://schemas.openxmlformats.org/presentationml/2006/main">
  <p:tag name="KSO_DOCER_RESOURCE_TRACE_INFO" val="{&quot;id&quot;:&quot;4450791&quot;,&quot;origin&quot;:0,&quot;type&quot;:&quot;icons&quot;,&quot;user&quot;:&quot;1517966232&quot;}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DOCER_RESOURCE_TRACE_INFO" val="{&quot;id&quot;:&quot;4450791&quot;,&quot;origin&quot;:0,&quot;type&quot;:&quot;icons&quot;,&quot;user&quot;:&quot;1517966232&quot;}"/>
</p:tagLst>
</file>

<file path=ppt/tags/tag91.xml><?xml version="1.0" encoding="utf-8"?>
<p:tagLst xmlns:p="http://schemas.openxmlformats.org/presentationml/2006/main">
  <p:tag name="KSO_DOCER_RESOURCE_TRACE_INFO" val="{&quot;id&quot;:&quot;4450791&quot;,&quot;origin&quot;:0,&quot;type&quot;:&quot;icons&quot;,&quot;user&quot;:&quot;1517966232&quot;}"/>
</p:tagLst>
</file>

<file path=ppt/tags/tag92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resource_record_key" val="{&quot;10&quot;:[21569564,20277862,3659150,21569559,3642957,50062422,4588277,50023787,4525709,4523943,21572623,50063197,4518795,20093124,50044788,50059547,4530809,4519705,4450793,4450878,20281189,21538076,21601050,50063430,50008477],&quot;65&quot;:[20205081]}"/>
</p:tagLst>
</file>

<file path=ppt/tags/tag93.xml><?xml version="1.0" encoding="utf-8"?>
<p:tagLst xmlns:p="http://schemas.openxmlformats.org/presentationml/2006/main">
  <p:tag name="TABLE_ENDDRAG_ORIGIN_RECT" val="486*235"/>
  <p:tag name="TABLE_ENDDRAG_RECT" val="457*100*486*235"/>
</p:tagLst>
</file>

<file path=ppt/tags/tag94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95.xml><?xml version="1.0" encoding="utf-8"?>
<p:tagLst xmlns:p="http://schemas.openxmlformats.org/presentationml/2006/main">
  <p:tag name="TABLE_ENDDRAG_ORIGIN_RECT" val="447*122"/>
  <p:tag name="TABLE_ENDDRAG_RECT" val="490*397*447*122"/>
</p:tagLst>
</file>

<file path=ppt/tags/tag96.xml><?xml version="1.0" encoding="utf-8"?>
<p:tagLst xmlns:p="http://schemas.openxmlformats.org/presentationml/2006/main">
  <p:tag name="TABLE_ENDDRAG_ORIGIN_RECT" val="425*76"/>
  <p:tag name="TABLE_ENDDRAG_RECT" val="513*139*425*76"/>
</p:tagLst>
</file>

<file path=ppt/tags/tag97.xml><?xml version="1.0" encoding="utf-8"?>
<p:tagLst xmlns:p="http://schemas.openxmlformats.org/presentationml/2006/main">
  <p:tag name="KSO_WM_DIAGRAM_VIRTUALLY_FRAME" val="{&quot;height&quot;:468.65,&quot;left&quot;:4.4,&quot;top&quot;:59.4,&quot;width&quot;:943.1}"/>
</p:tagLst>
</file>

<file path=ppt/tags/tag98.xml><?xml version="1.0" encoding="utf-8"?>
<p:tagLst xmlns:p="http://schemas.openxmlformats.org/presentationml/2006/main">
  <p:tag name="KSO_WM_DIAGRAM_VIRTUALLY_FRAME" val="{&quot;height&quot;:468.65,&quot;left&quot;:4.4,&quot;top&quot;:59.4,&quot;width&quot;:943.1}"/>
</p:tagLst>
</file>

<file path=ppt/tags/tag99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苹方-简"/>
        <a:ea typeface="苹方-简"/>
        <a:cs typeface=""/>
      </a:majorFont>
      <a:minorFont>
        <a:latin typeface="苹方-简"/>
        <a:ea typeface="苹方-简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WPS">
      <a:majorFont>
        <a:latin typeface="苹方-简"/>
        <a:ea typeface="苹方-简"/>
        <a:cs typeface=""/>
      </a:majorFont>
      <a:minorFont>
        <a:latin typeface="苹方-简"/>
        <a:ea typeface="苹方-简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WPS">
      <a:majorFont>
        <a:latin typeface="苹方-简"/>
        <a:ea typeface="苹方-简"/>
        <a:cs typeface=""/>
      </a:majorFont>
      <a:minorFont>
        <a:latin typeface="苹方-简"/>
        <a:ea typeface="苹方-简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4979</Words>
  <Application>WPS 文字</Application>
  <PresentationFormat>宽屏</PresentationFormat>
  <Paragraphs>942</Paragraphs>
  <Slides>8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26" baseType="lpstr">
      <vt:lpstr>Arial</vt:lpstr>
      <vt:lpstr>宋体</vt:lpstr>
      <vt:lpstr>Wingdings</vt:lpstr>
      <vt:lpstr>Wingdings</vt:lpstr>
      <vt:lpstr>仿宋_GB2312</vt:lpstr>
      <vt:lpstr>微软雅黑</vt:lpstr>
      <vt:lpstr>汉仪旗黑</vt:lpstr>
      <vt:lpstr>楷体_GB2312</vt:lpstr>
      <vt:lpstr>OPPOSans M</vt:lpstr>
      <vt:lpstr>汉仪楷体简</vt:lpstr>
      <vt:lpstr>楷体_GB2312</vt:lpstr>
      <vt:lpstr>微软雅黑</vt:lpstr>
      <vt:lpstr>苹方-简</vt:lpstr>
      <vt:lpstr>汉仪书宋二KW</vt:lpstr>
      <vt:lpstr>宋体</vt:lpstr>
      <vt:lpstr>Arial Unicode MS</vt:lpstr>
      <vt:lpstr>OPPOSans M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尾巴藏不住</cp:lastModifiedBy>
  <cp:revision>211</cp:revision>
  <dcterms:created xsi:type="dcterms:W3CDTF">2026-06-10T09:16:02Z</dcterms:created>
  <dcterms:modified xsi:type="dcterms:W3CDTF">2026-06-10T09:16:02Z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2052-12.1.26016.26016</vt:lpwstr>
  </property>
  <property fmtid="{D5CDD505-2E9C-101B-9397-08002B2CF9AE}" pid="3" name="ICV">
    <vt:lpwstr>2DCD092DD60521578C55216A3569194E_43</vt:lpwstr>
  </property>
</Properties>
</file>